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43891200" cy="21945600"/>
  <p:notesSz cx="21126450" cy="4220845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29" d="100"/>
          <a:sy n="29" d="100"/>
        </p:scale>
        <p:origin x="18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ist\Desktop\ILL%20Fall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6600" dirty="0"/>
              <a:t>ILL Cancellations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Spring 2015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3"/>
              <c:layout>
                <c:manualLayout>
                  <c:x val="5.1159617321228264E-4"/>
                  <c:y val="-9.816754432573815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297066414891523E-2"/>
                      <c:h val="3.103076076136582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Sheet2!$A$2:$A$6</c:f>
              <c:strCache>
                <c:ptCount val="5"/>
                <c:pt idx="0">
                  <c:v>Available through our library's databases</c:v>
                </c:pt>
                <c:pt idx="1">
                  <c:v>Available - Periodicals.  See Notes</c:v>
                </c:pt>
                <c:pt idx="2">
                  <c:v>Available at our library as an ebook</c:v>
                </c:pt>
                <c:pt idx="3">
                  <c:v>Available free online</c:v>
                </c:pt>
                <c:pt idx="4">
                  <c:v>Available at our library</c:v>
                </c:pt>
              </c:strCache>
            </c:strRef>
          </c:cat>
          <c:val>
            <c:numRef>
              <c:f>Sheet2!$B$2:$B$6</c:f>
              <c:numCache>
                <c:formatCode>General</c:formatCode>
                <c:ptCount val="5"/>
                <c:pt idx="0">
                  <c:v>45</c:v>
                </c:pt>
                <c:pt idx="1">
                  <c:v>9</c:v>
                </c:pt>
                <c:pt idx="2">
                  <c:v>2</c:v>
                </c:pt>
                <c:pt idx="3">
                  <c:v>89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 Fall 2014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Sheet2!$A$2:$A$6</c:f>
              <c:strCache>
                <c:ptCount val="5"/>
                <c:pt idx="0">
                  <c:v>Available through our library's databases</c:v>
                </c:pt>
                <c:pt idx="1">
                  <c:v>Available - Periodicals.  See Notes</c:v>
                </c:pt>
                <c:pt idx="2">
                  <c:v>Available at our library as an ebook</c:v>
                </c:pt>
                <c:pt idx="3">
                  <c:v>Available free online</c:v>
                </c:pt>
                <c:pt idx="4">
                  <c:v>Available at our library</c:v>
                </c:pt>
              </c:strCache>
            </c:strRef>
          </c:cat>
          <c:val>
            <c:numRef>
              <c:f>Sheet2!$C$2:$C$6</c:f>
              <c:numCache>
                <c:formatCode>General</c:formatCode>
                <c:ptCount val="5"/>
                <c:pt idx="0">
                  <c:v>64</c:v>
                </c:pt>
                <c:pt idx="1">
                  <c:v>3</c:v>
                </c:pt>
                <c:pt idx="2">
                  <c:v>2</c:v>
                </c:pt>
                <c:pt idx="3">
                  <c:v>91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4722368"/>
        <c:axId val="134721808"/>
        <c:axId val="0"/>
      </c:bar3DChart>
      <c:catAx>
        <c:axId val="13472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721808"/>
        <c:crosses val="autoZero"/>
        <c:auto val="1"/>
        <c:lblAlgn val="ctr"/>
        <c:lblOffset val="100"/>
        <c:noMultiLvlLbl val="0"/>
      </c:catAx>
      <c:valAx>
        <c:axId val="13472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72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43340232362147896"/>
          <c:y val="0.96125922214511395"/>
          <c:w val="0.14547366091413699"/>
          <c:h val="3.2850725195341816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155113" cy="2116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966575" y="0"/>
            <a:ext cx="9155113" cy="2116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F6F24-3A0A-4A2E-B97C-198B90C8EE09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3681413" y="5276850"/>
            <a:ext cx="28489276" cy="14244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112963" y="20312063"/>
            <a:ext cx="16900525" cy="16621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092313"/>
            <a:ext cx="9155113" cy="2116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966575" y="40092313"/>
            <a:ext cx="9155113" cy="2116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07976-5E33-4363-AA46-729D934B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07976-5E33-4363-AA46-729D934B12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5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9600" i="0" baseline="0"/>
            </a:lvl1pPr>
          </a:lstStyle>
          <a:p>
            <a:r>
              <a:rPr lang="en-US" dirty="0" smtClean="0"/>
              <a:t>You Can Get What You Want:  Library Instruction and ILL Workflow</a:t>
            </a:r>
            <a:br>
              <a:rPr lang="en-US" dirty="0" smtClean="0"/>
            </a:br>
            <a:r>
              <a:rPr lang="en-US" sz="8000" dirty="0" smtClean="0"/>
              <a:t>How well do existing instruction strategies work to reduce cancellations?</a:t>
            </a:r>
            <a:br>
              <a:rPr lang="en-US" sz="8000" dirty="0" smtClean="0"/>
            </a:br>
            <a:r>
              <a:rPr lang="en-US" sz="7200" dirty="0" smtClean="0"/>
              <a:t>Stephen G. Leist, Research &amp; Instruction Librarian/ILL Coordinator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19" y="20340322"/>
            <a:ext cx="11677227" cy="1168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Virginia Library Association, Richmond VA, Fall 2015 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710401" y="20015200"/>
            <a:ext cx="3928532" cy="142207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dirty="0" smtClean="0"/>
              <a:t>VLACRL Presentation Academy, 2015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69440805"/>
              </p:ext>
            </p:extLst>
          </p:nvPr>
        </p:nvGraphicFramePr>
        <p:xfrm>
          <a:off x="15273866" y="6570134"/>
          <a:ext cx="24824267" cy="12937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 userDrawn="1"/>
        </p:nvSpPr>
        <p:spPr>
          <a:xfrm>
            <a:off x="2878667" y="6570134"/>
            <a:ext cx="11816080" cy="1191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Problem:</a:t>
            </a:r>
            <a:endParaRPr lang="en-US" sz="4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&amp; Faculty request books and articles</a:t>
            </a:r>
            <a:r>
              <a:rPr lang="en-US" sz="4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library owns or has access.</a:t>
            </a:r>
          </a:p>
          <a:p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4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Solution:</a:t>
            </a:r>
            <a:endParaRPr lang="en-US" sz="4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 talking points for instruction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ILL </a:t>
            </a:r>
            <a:r>
              <a:rPr lang="en-US" sz="4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LibGuide</a:t>
            </a:r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featuring search strategies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 instruction in cancellation email</a:t>
            </a:r>
          </a:p>
          <a:p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4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these work?</a:t>
            </a:r>
            <a:endParaRPr lang="en-US" sz="4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for 2015 show little change.</a:t>
            </a:r>
          </a:p>
          <a:p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4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 Strategies:</a:t>
            </a:r>
            <a:endParaRPr lang="en-US" sz="4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Targeted workshops for students &amp; faculty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Specialized instruction for research seminars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0641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8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0" y="1168400"/>
            <a:ext cx="946404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0" y="1168400"/>
            <a:ext cx="27843480" cy="18597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1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3591562"/>
            <a:ext cx="3291840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1526522"/>
            <a:ext cx="329184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4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0" y="5471163"/>
            <a:ext cx="3785616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0" y="14686283"/>
            <a:ext cx="3785616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8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5842000"/>
            <a:ext cx="1865376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5842000"/>
            <a:ext cx="1865376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2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168401"/>
            <a:ext cx="3785616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39" y="5379722"/>
            <a:ext cx="18568033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39" y="8016240"/>
            <a:ext cx="18568033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0" y="5379722"/>
            <a:ext cx="18659477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0" y="8016240"/>
            <a:ext cx="18659477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9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9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1463040"/>
            <a:ext cx="14156053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3159762"/>
            <a:ext cx="2221992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6583680"/>
            <a:ext cx="14156053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9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1463040"/>
            <a:ext cx="14156053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3159762"/>
            <a:ext cx="2221992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6583680"/>
            <a:ext cx="14156053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7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168401"/>
            <a:ext cx="378561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5842000"/>
            <a:ext cx="378561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20340322"/>
            <a:ext cx="98755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3A88A-6C6D-485F-9FFC-61F0730AD00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20340322"/>
            <a:ext cx="148132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20340322"/>
            <a:ext cx="98755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D4FF9-754B-4F1D-AF19-2E6BE02C5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6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Get What You Want: Library Instruction and ILL Workflow</a:t>
            </a:r>
            <a:br>
              <a:rPr lang="en-US" dirty="0"/>
            </a:br>
            <a:r>
              <a:rPr lang="en-US" dirty="0"/>
              <a:t>How well do existing instruction strategies work to reduce cancellations?</a:t>
            </a:r>
            <a:br>
              <a:rPr lang="en-US" dirty="0"/>
            </a:br>
            <a:r>
              <a:rPr lang="en-US" dirty="0"/>
              <a:t>Stephen G. Leist, Research &amp; Instruction Librarian/ILL </a:t>
            </a:r>
            <a:r>
              <a:rPr lang="en-US" dirty="0" smtClean="0"/>
              <a:t>Coordinator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17520" y="20015201"/>
            <a:ext cx="10732348" cy="1209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Virginia Library Association, Richmond VA, Fall 2015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681333" y="20557067"/>
            <a:ext cx="7552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/>
              <a:t>VLACRL Presentation Academy, 2015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508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</TotalTime>
  <Words>27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 Can Get What You Want: Library Instruction and ILL Workflow How well do existing instruction strategies work to reduce cancellations? Stephen G. Leist, Research &amp; Instruction Librarian/ILL Coordinator</vt:lpstr>
    </vt:vector>
  </TitlesOfParts>
  <Company>Virginia Wesleyan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Leist</dc:creator>
  <cp:lastModifiedBy>Stephen Leist</cp:lastModifiedBy>
  <cp:revision>29</cp:revision>
  <cp:lastPrinted>2015-10-15T18:44:00Z</cp:lastPrinted>
  <dcterms:created xsi:type="dcterms:W3CDTF">2015-10-05T13:58:06Z</dcterms:created>
  <dcterms:modified xsi:type="dcterms:W3CDTF">2015-10-19T14:57:09Z</dcterms:modified>
</cp:coreProperties>
</file>