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83" r:id="rId3"/>
    <p:sldId id="523" r:id="rId4"/>
    <p:sldId id="530" r:id="rId5"/>
    <p:sldId id="531" r:id="rId6"/>
    <p:sldId id="496" r:id="rId7"/>
    <p:sldId id="529" r:id="rId8"/>
    <p:sldId id="593" r:id="rId9"/>
    <p:sldId id="500" r:id="rId10"/>
    <p:sldId id="578" r:id="rId11"/>
    <p:sldId id="618" r:id="rId12"/>
    <p:sldId id="594" r:id="rId13"/>
    <p:sldId id="579" r:id="rId14"/>
    <p:sldId id="580" r:id="rId15"/>
    <p:sldId id="581" r:id="rId16"/>
    <p:sldId id="582" r:id="rId17"/>
    <p:sldId id="583" r:id="rId18"/>
    <p:sldId id="588" r:id="rId19"/>
    <p:sldId id="590" r:id="rId20"/>
    <p:sldId id="591" r:id="rId21"/>
    <p:sldId id="589" r:id="rId22"/>
    <p:sldId id="595" r:id="rId23"/>
    <p:sldId id="592" r:id="rId24"/>
    <p:sldId id="596" r:id="rId25"/>
    <p:sldId id="597" r:id="rId26"/>
    <p:sldId id="598" r:id="rId27"/>
    <p:sldId id="599" r:id="rId28"/>
    <p:sldId id="600" r:id="rId29"/>
    <p:sldId id="484" r:id="rId30"/>
    <p:sldId id="479" r:id="rId31"/>
    <p:sldId id="564" r:id="rId32"/>
    <p:sldId id="617" r:id="rId33"/>
    <p:sldId id="601" r:id="rId34"/>
    <p:sldId id="602" r:id="rId35"/>
    <p:sldId id="603" r:id="rId36"/>
    <p:sldId id="604" r:id="rId37"/>
    <p:sldId id="605" r:id="rId38"/>
    <p:sldId id="606" r:id="rId39"/>
    <p:sldId id="607" r:id="rId40"/>
    <p:sldId id="608" r:id="rId41"/>
    <p:sldId id="609" r:id="rId42"/>
    <p:sldId id="610" r:id="rId43"/>
    <p:sldId id="611" r:id="rId44"/>
    <p:sldId id="612" r:id="rId45"/>
    <p:sldId id="613" r:id="rId46"/>
    <p:sldId id="614" r:id="rId47"/>
    <p:sldId id="615" r:id="rId48"/>
    <p:sldId id="616" r:id="rId4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B7E"/>
    <a:srgbClr val="A49368"/>
    <a:srgbClr val="4EBE99"/>
    <a:srgbClr val="B54441"/>
    <a:srgbClr val="004E6D"/>
    <a:srgbClr val="4DBFB1"/>
    <a:srgbClr val="FFFF66"/>
    <a:srgbClr val="C9FAFC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4" autoAdjust="0"/>
    <p:restoredTop sz="68284" autoAdjust="0"/>
  </p:normalViewPr>
  <p:slideViewPr>
    <p:cSldViewPr>
      <p:cViewPr varScale="1">
        <p:scale>
          <a:sx n="76" d="100"/>
          <a:sy n="76" d="100"/>
        </p:scale>
        <p:origin x="-21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86" y="-72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8.82.6\viva\aelguind\Advocacy\Richmond%20August%202015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29.174.54.193\viva\viva_admin\Budget\VIVA_Budget%20(not%20just%20Central%20Budget)\Biennium10-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perry\Dropbox\PPT\Powerpoint\140730charts-ILLSearchesBudg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29.174.54.193\viva\aelguind\collection%20analysis\SCS%20monograph%20project%202013\Deliverables\VIVA%20Books%20-%20Holdings%20from%20Oxford%20University%20Press_140728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xcituser:Dropbox:VIVA%20Monographic%20Collection%20Analysis:Comparative%20collection%20size%20and%20uniqueness%20by%20subject_14022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VIVA Revenues, All</a:t>
            </a:r>
            <a:r>
              <a:rPr lang="en-US" sz="1800" baseline="0" dirty="0" smtClean="0"/>
              <a:t> Sources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'[Richmond August 2015 Charts.xlsx]Sheet1'!$B$23</c:f>
              <c:strCache>
                <c:ptCount val="1"/>
                <c:pt idx="0">
                  <c:v>General Assembly</c:v>
                </c:pt>
              </c:strCache>
            </c:strRef>
          </c:tx>
          <c:invertIfNegative val="0"/>
          <c:cat>
            <c:strRef>
              <c:f>'[Richmond August 2015 Charts.xlsx]Sheet1'!$A$24:$A$34</c:f>
              <c:strCache>
                <c:ptCount val="11"/>
                <c:pt idx="0">
                  <c:v>1994-96</c:v>
                </c:pt>
                <c:pt idx="1">
                  <c:v>1996-98</c:v>
                </c:pt>
                <c:pt idx="2">
                  <c:v>1998-00</c:v>
                </c:pt>
                <c:pt idx="3">
                  <c:v>2000-02</c:v>
                </c:pt>
                <c:pt idx="4">
                  <c:v>2002-04</c:v>
                </c:pt>
                <c:pt idx="5">
                  <c:v>2004-06</c:v>
                </c:pt>
                <c:pt idx="6">
                  <c:v>2006-08</c:v>
                </c:pt>
                <c:pt idx="7">
                  <c:v>2008-10</c:v>
                </c:pt>
                <c:pt idx="8">
                  <c:v>2010-12</c:v>
                </c:pt>
                <c:pt idx="9">
                  <c:v>2012-14</c:v>
                </c:pt>
                <c:pt idx="10">
                  <c:v>2014-16</c:v>
                </c:pt>
              </c:strCache>
            </c:strRef>
          </c:cat>
          <c:val>
            <c:numRef>
              <c:f>'[Richmond August 2015 Charts.xlsx]Sheet1'!$B$24:$B$34</c:f>
              <c:numCache>
                <c:formatCode>"$"#,##0</c:formatCode>
                <c:ptCount val="11"/>
                <c:pt idx="0">
                  <c:v>5238221</c:v>
                </c:pt>
                <c:pt idx="1">
                  <c:v>5471336</c:v>
                </c:pt>
                <c:pt idx="2">
                  <c:v>5000000</c:v>
                </c:pt>
                <c:pt idx="3">
                  <c:v>7935900</c:v>
                </c:pt>
                <c:pt idx="4">
                  <c:v>7744949</c:v>
                </c:pt>
                <c:pt idx="5">
                  <c:v>10413788</c:v>
                </c:pt>
                <c:pt idx="6">
                  <c:v>12006354</c:v>
                </c:pt>
                <c:pt idx="7">
                  <c:v>12006354</c:v>
                </c:pt>
                <c:pt idx="8">
                  <c:v>12006354</c:v>
                </c:pt>
                <c:pt idx="9">
                  <c:v>14806354</c:v>
                </c:pt>
                <c:pt idx="10">
                  <c:v>14066036</c:v>
                </c:pt>
              </c:numCache>
            </c:numRef>
          </c:val>
        </c:ser>
        <c:ser>
          <c:idx val="1"/>
          <c:order val="1"/>
          <c:tx>
            <c:strRef>
              <c:f>'[Richmond August 2015 Charts.xlsx]Sheet1'!$C$23</c:f>
              <c:strCache>
                <c:ptCount val="1"/>
                <c:pt idx="0">
                  <c:v>Public Institutions</c:v>
                </c:pt>
              </c:strCache>
            </c:strRef>
          </c:tx>
          <c:invertIfNegative val="0"/>
          <c:cat>
            <c:strRef>
              <c:f>'[Richmond August 2015 Charts.xlsx]Sheet1'!$A$24:$A$34</c:f>
              <c:strCache>
                <c:ptCount val="11"/>
                <c:pt idx="0">
                  <c:v>1994-96</c:v>
                </c:pt>
                <c:pt idx="1">
                  <c:v>1996-98</c:v>
                </c:pt>
                <c:pt idx="2">
                  <c:v>1998-00</c:v>
                </c:pt>
                <c:pt idx="3">
                  <c:v>2000-02</c:v>
                </c:pt>
                <c:pt idx="4">
                  <c:v>2002-04</c:v>
                </c:pt>
                <c:pt idx="5">
                  <c:v>2004-06</c:v>
                </c:pt>
                <c:pt idx="6">
                  <c:v>2006-08</c:v>
                </c:pt>
                <c:pt idx="7">
                  <c:v>2008-10</c:v>
                </c:pt>
                <c:pt idx="8">
                  <c:v>2010-12</c:v>
                </c:pt>
                <c:pt idx="9">
                  <c:v>2012-14</c:v>
                </c:pt>
                <c:pt idx="10">
                  <c:v>2014-16</c:v>
                </c:pt>
              </c:strCache>
            </c:strRef>
          </c:cat>
          <c:val>
            <c:numRef>
              <c:f>'[Richmond August 2015 Charts.xlsx]Sheet1'!$C$24:$C$34</c:f>
              <c:numCache>
                <c:formatCode>General</c:formatCode>
                <c:ptCount val="11"/>
                <c:pt idx="2" formatCode="&quot;$&quot;#,##0">
                  <c:v>1644200</c:v>
                </c:pt>
                <c:pt idx="3" formatCode="&quot;$&quot;#,##0">
                  <c:v>1769800</c:v>
                </c:pt>
                <c:pt idx="4" formatCode="&quot;$&quot;#,##0">
                  <c:v>1534736</c:v>
                </c:pt>
                <c:pt idx="5" formatCode="&quot;$&quot;#,##0">
                  <c:v>1269764</c:v>
                </c:pt>
                <c:pt idx="6" formatCode="&quot;$&quot;#,##0">
                  <c:v>3113767</c:v>
                </c:pt>
                <c:pt idx="7" formatCode="&quot;$&quot;#,##0">
                  <c:v>5520904</c:v>
                </c:pt>
                <c:pt idx="8" formatCode="&quot;$&quot;#,##0">
                  <c:v>10479036</c:v>
                </c:pt>
                <c:pt idx="9" formatCode="&quot;$&quot;#,##0">
                  <c:v>11505052</c:v>
                </c:pt>
                <c:pt idx="10" formatCode="&quot;$&quot;#,##0">
                  <c:v>13448756</c:v>
                </c:pt>
              </c:numCache>
            </c:numRef>
          </c:val>
        </c:ser>
        <c:ser>
          <c:idx val="2"/>
          <c:order val="2"/>
          <c:tx>
            <c:strRef>
              <c:f>'[Richmond August 2015 Charts.xlsx]Sheet1'!$D$23</c:f>
              <c:strCache>
                <c:ptCount val="1"/>
                <c:pt idx="0">
                  <c:v>Independent Institutions</c:v>
                </c:pt>
              </c:strCache>
            </c:strRef>
          </c:tx>
          <c:invertIfNegative val="0"/>
          <c:cat>
            <c:strRef>
              <c:f>'[Richmond August 2015 Charts.xlsx]Sheet1'!$A$24:$A$34</c:f>
              <c:strCache>
                <c:ptCount val="11"/>
                <c:pt idx="0">
                  <c:v>1994-96</c:v>
                </c:pt>
                <c:pt idx="1">
                  <c:v>1996-98</c:v>
                </c:pt>
                <c:pt idx="2">
                  <c:v>1998-00</c:v>
                </c:pt>
                <c:pt idx="3">
                  <c:v>2000-02</c:v>
                </c:pt>
                <c:pt idx="4">
                  <c:v>2002-04</c:v>
                </c:pt>
                <c:pt idx="5">
                  <c:v>2004-06</c:v>
                </c:pt>
                <c:pt idx="6">
                  <c:v>2006-08</c:v>
                </c:pt>
                <c:pt idx="7">
                  <c:v>2008-10</c:v>
                </c:pt>
                <c:pt idx="8">
                  <c:v>2010-12</c:v>
                </c:pt>
                <c:pt idx="9">
                  <c:v>2012-14</c:v>
                </c:pt>
                <c:pt idx="10">
                  <c:v>2014-16</c:v>
                </c:pt>
              </c:strCache>
            </c:strRef>
          </c:cat>
          <c:val>
            <c:numRef>
              <c:f>'[Richmond August 2015 Charts.xlsx]Sheet1'!$D$24:$D$34</c:f>
              <c:numCache>
                <c:formatCode>General</c:formatCode>
                <c:ptCount val="11"/>
                <c:pt idx="2" formatCode="&quot;$&quot;#,##0">
                  <c:v>125000</c:v>
                </c:pt>
                <c:pt idx="3" formatCode="&quot;$&quot;#,##0">
                  <c:v>300000</c:v>
                </c:pt>
                <c:pt idx="4" formatCode="&quot;$&quot;#,##0">
                  <c:v>1559350</c:v>
                </c:pt>
                <c:pt idx="5" formatCode="&quot;$&quot;#,##0">
                  <c:v>1894725</c:v>
                </c:pt>
                <c:pt idx="6" formatCode="&quot;$&quot;#,##0">
                  <c:v>2777158</c:v>
                </c:pt>
                <c:pt idx="7" formatCode="&quot;$&quot;#,##0">
                  <c:v>3661131</c:v>
                </c:pt>
                <c:pt idx="8" formatCode="&quot;$&quot;#,##0">
                  <c:v>4382201</c:v>
                </c:pt>
                <c:pt idx="9" formatCode="&quot;$&quot;#,##0">
                  <c:v>4317214</c:v>
                </c:pt>
                <c:pt idx="10" formatCode="&quot;$&quot;#,##0">
                  <c:v>5077479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21952"/>
        <c:axId val="86223488"/>
      </c:barChart>
      <c:catAx>
        <c:axId val="862219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223488"/>
        <c:crosses val="autoZero"/>
        <c:auto val="1"/>
        <c:lblAlgn val="ctr"/>
        <c:lblOffset val="100"/>
        <c:noMultiLvlLbl val="0"/>
      </c:catAx>
      <c:valAx>
        <c:axId val="86223488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221952"/>
        <c:crosses val="autoZero"/>
        <c:crossBetween val="between"/>
      </c:valAx>
      <c:spPr>
        <a:noFill/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1270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342036192844296E-2"/>
          <c:y val="8.3047855319454897E-2"/>
          <c:w val="0.78004392871943595"/>
          <c:h val="0.91695214468054498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7"/>
          <c:dLbls>
            <c:dLbl>
              <c:idx val="0"/>
              <c:layout>
                <c:manualLayout>
                  <c:x val="-0.191601376691105"/>
                  <c:y val="4.84388550525894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549859072614701"/>
                  <c:y val="-0.2218068224591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632155250723806E-2"/>
                  <c:y val="8.04539545357314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Sheet1!$A$6:$A$8</c:f>
              <c:strCache>
                <c:ptCount val="3"/>
                <c:pt idx="0">
                  <c:v>General Assembly</c:v>
                </c:pt>
                <c:pt idx="1">
                  <c:v>Public Institutions</c:v>
                </c:pt>
                <c:pt idx="2">
                  <c:v>Independent Institutions</c:v>
                </c:pt>
              </c:strCache>
            </c:strRef>
          </c:cat>
          <c:val>
            <c:numRef>
              <c:f>Sheet1!$B$6:$B$8</c:f>
              <c:numCache>
                <c:formatCode>0%</c:formatCode>
                <c:ptCount val="3"/>
                <c:pt idx="0">
                  <c:v>0.43</c:v>
                </c:pt>
                <c:pt idx="1">
                  <c:v>0.42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05971060752907E-2"/>
          <c:y val="0.12225464004499401"/>
          <c:w val="0.89404218474758901"/>
          <c:h val="0.80021067679040103"/>
        </c:manualLayout>
      </c:layout>
      <c:lineChart>
        <c:grouping val="standard"/>
        <c:varyColors val="0"/>
        <c:ser>
          <c:idx val="0"/>
          <c:order val="0"/>
          <c:tx>
            <c:strRef>
              <c:f>'Articles Searches'!$A$35</c:f>
              <c:strCache>
                <c:ptCount val="1"/>
                <c:pt idx="0">
                  <c:v>Downloads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cat>
            <c:strRef>
              <c:f>'Articles Searches'!$B$34:$K$34</c:f>
              <c:strCache>
                <c:ptCount val="10"/>
                <c:pt idx="0">
                  <c:v>fy94-96</c:v>
                </c:pt>
                <c:pt idx="1">
                  <c:v>fy97-fy98</c:v>
                </c:pt>
                <c:pt idx="2">
                  <c:v>fy99-fy00</c:v>
                </c:pt>
                <c:pt idx="3">
                  <c:v>fy01-fy02</c:v>
                </c:pt>
                <c:pt idx="4">
                  <c:v>fy03-fy04</c:v>
                </c:pt>
                <c:pt idx="5">
                  <c:v>fy05-fy06</c:v>
                </c:pt>
                <c:pt idx="6">
                  <c:v>fy07-fy08</c:v>
                </c:pt>
                <c:pt idx="7">
                  <c:v>fy09-fy10</c:v>
                </c:pt>
                <c:pt idx="8">
                  <c:v>fy11-fy12</c:v>
                </c:pt>
                <c:pt idx="9">
                  <c:v>fy13-fy14</c:v>
                </c:pt>
              </c:strCache>
            </c:strRef>
          </c:cat>
          <c:val>
            <c:numRef>
              <c:f>'Articles Searches'!$B$35:$K$35</c:f>
              <c:numCache>
                <c:formatCode>_(* #,##0_);_(* \(#,##0\);_(* "-"??_);_(@_)</c:formatCode>
                <c:ptCount val="10"/>
                <c:pt idx="0">
                  <c:v>0</c:v>
                </c:pt>
                <c:pt idx="1">
                  <c:v>461789</c:v>
                </c:pt>
                <c:pt idx="2">
                  <c:v>1004527</c:v>
                </c:pt>
                <c:pt idx="3">
                  <c:v>3476413</c:v>
                </c:pt>
                <c:pt idx="4">
                  <c:v>7259242</c:v>
                </c:pt>
                <c:pt idx="5">
                  <c:v>8432064</c:v>
                </c:pt>
                <c:pt idx="6">
                  <c:v>10942471</c:v>
                </c:pt>
                <c:pt idx="7">
                  <c:v>24296462</c:v>
                </c:pt>
                <c:pt idx="8">
                  <c:v>30196883</c:v>
                </c:pt>
                <c:pt idx="9">
                  <c:v>31078452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33440"/>
        <c:axId val="87543808"/>
      </c:lineChart>
      <c:catAx>
        <c:axId val="875334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chemeClr val="accent6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87543808"/>
        <c:crosses val="autoZero"/>
        <c:auto val="1"/>
        <c:lblAlgn val="ctr"/>
        <c:lblOffset val="100"/>
        <c:noMultiLvlLbl val="0"/>
      </c:catAx>
      <c:valAx>
        <c:axId val="87543808"/>
        <c:scaling>
          <c:orientation val="minMax"/>
        </c:scaling>
        <c:delete val="0"/>
        <c:axPos val="l"/>
        <c:majorGridlines>
          <c:spPr>
            <a:ln>
              <a:solidFill>
                <a:schemeClr val="accent6">
                  <a:lumMod val="75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87533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800" dirty="0"/>
              <a:t>Average VIVA-Wide Holdings for a </a:t>
            </a:r>
            <a:br>
              <a:rPr lang="en-US" sz="1800" dirty="0"/>
            </a:br>
            <a:r>
              <a:rPr lang="en-US" sz="1800" dirty="0"/>
              <a:t>Selected Publisher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'[VIVA Books - Holdings from Oxford University Press_140728.xlsx]Sheet1'!$B$2</c:f>
              <c:strCache>
                <c:ptCount val="1"/>
                <c:pt idx="0">
                  <c:v>VIVA-wide Holdings</c:v>
                </c:pt>
              </c:strCache>
            </c:strRef>
          </c:tx>
          <c:invertIfNegative val="0"/>
          <c:cat>
            <c:numRef>
              <c:f>'[VIVA Books - Holdings from Oxford University Press_140728.xlsx]Sheet1'!$A$3:$A$46</c:f>
              <c:numCache>
                <c:formatCode>@</c:formatCod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numCache>
            </c:numRef>
          </c:cat>
          <c:val>
            <c:numRef>
              <c:f>'[VIVA Books - Holdings from Oxford University Press_140728.xlsx]Sheet1'!$B$3:$B$46</c:f>
              <c:numCache>
                <c:formatCode>0</c:formatCode>
                <c:ptCount val="44"/>
                <c:pt idx="0">
                  <c:v>7.6435643564356237</c:v>
                </c:pt>
                <c:pt idx="1">
                  <c:v>8.7508896797153053</c:v>
                </c:pt>
                <c:pt idx="2">
                  <c:v>9.287878787878725</c:v>
                </c:pt>
                <c:pt idx="3">
                  <c:v>9.0275590551181146</c:v>
                </c:pt>
                <c:pt idx="4">
                  <c:v>7.8354978354978364</c:v>
                </c:pt>
                <c:pt idx="5">
                  <c:v>6.5985401459853996</c:v>
                </c:pt>
                <c:pt idx="6">
                  <c:v>9.3811475409836067</c:v>
                </c:pt>
                <c:pt idx="7">
                  <c:v>9.1418685121106904</c:v>
                </c:pt>
                <c:pt idx="8">
                  <c:v>8.9744779582366601</c:v>
                </c:pt>
                <c:pt idx="9">
                  <c:v>8.8215767634854672</c:v>
                </c:pt>
                <c:pt idx="10">
                  <c:v>8.3427991886409743</c:v>
                </c:pt>
                <c:pt idx="11">
                  <c:v>7.9018264840182697</c:v>
                </c:pt>
                <c:pt idx="12">
                  <c:v>8.6445783132529979</c:v>
                </c:pt>
                <c:pt idx="13">
                  <c:v>9.1759656652360508</c:v>
                </c:pt>
                <c:pt idx="14">
                  <c:v>7.9724409448818898</c:v>
                </c:pt>
                <c:pt idx="15">
                  <c:v>8.7836938435940102</c:v>
                </c:pt>
                <c:pt idx="16">
                  <c:v>8.677878395860283</c:v>
                </c:pt>
                <c:pt idx="17">
                  <c:v>8.429299363057325</c:v>
                </c:pt>
                <c:pt idx="18">
                  <c:v>8.649815043156547</c:v>
                </c:pt>
                <c:pt idx="19">
                  <c:v>7.6858974358974361</c:v>
                </c:pt>
                <c:pt idx="20">
                  <c:v>6.9733475479744138</c:v>
                </c:pt>
                <c:pt idx="21">
                  <c:v>7.5983522142121522</c:v>
                </c:pt>
                <c:pt idx="22">
                  <c:v>7.4395973154362416</c:v>
                </c:pt>
                <c:pt idx="23">
                  <c:v>7.9440137812230871</c:v>
                </c:pt>
                <c:pt idx="24">
                  <c:v>7.4816433566433602</c:v>
                </c:pt>
                <c:pt idx="25">
                  <c:v>7.6495934959349601</c:v>
                </c:pt>
                <c:pt idx="26">
                  <c:v>7.2761760242792111</c:v>
                </c:pt>
                <c:pt idx="27">
                  <c:v>7.1041509433961991</c:v>
                </c:pt>
                <c:pt idx="28">
                  <c:v>6.8896848137535818</c:v>
                </c:pt>
                <c:pt idx="29">
                  <c:v>6.9014778325123149</c:v>
                </c:pt>
                <c:pt idx="30">
                  <c:v>7.3092145949288803</c:v>
                </c:pt>
                <c:pt idx="31">
                  <c:v>6.8958031837916103</c:v>
                </c:pt>
                <c:pt idx="32">
                  <c:v>6.7120343839541547</c:v>
                </c:pt>
                <c:pt idx="33">
                  <c:v>6.9368421052631604</c:v>
                </c:pt>
                <c:pt idx="34">
                  <c:v>6.8635703918722788</c:v>
                </c:pt>
                <c:pt idx="35">
                  <c:v>6.3531799729363891</c:v>
                </c:pt>
                <c:pt idx="36">
                  <c:v>6.2638986629134417</c:v>
                </c:pt>
                <c:pt idx="37">
                  <c:v>6.3077994428969362</c:v>
                </c:pt>
                <c:pt idx="38">
                  <c:v>6.0638908829863603</c:v>
                </c:pt>
                <c:pt idx="39">
                  <c:v>6.207156308851224</c:v>
                </c:pt>
                <c:pt idx="40">
                  <c:v>6.1196636481241917</c:v>
                </c:pt>
                <c:pt idx="41">
                  <c:v>6.3132458233890212</c:v>
                </c:pt>
                <c:pt idx="42">
                  <c:v>5.3082066869300908</c:v>
                </c:pt>
                <c:pt idx="43">
                  <c:v>3.990358126721762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7-426D-8048-60453A27F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98784"/>
        <c:axId val="103001088"/>
      </c:barChart>
      <c:catAx>
        <c:axId val="10299878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3001088"/>
        <c:crosses val="autoZero"/>
        <c:auto val="1"/>
        <c:lblAlgn val="ctr"/>
        <c:lblOffset val="100"/>
        <c:noMultiLvlLbl val="0"/>
      </c:catAx>
      <c:valAx>
        <c:axId val="1030010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2998784"/>
        <c:crosses val="autoZero"/>
        <c:crossBetween val="between"/>
        <c:majorUnit val="1"/>
        <c:minorUnit val="0.2"/>
      </c:valAx>
    </c:plotArea>
    <c:plotVisOnly val="1"/>
    <c:dispBlanksAs val="gap"/>
    <c:showDLblsOverMax val="0"/>
  </c:chart>
  <c:spPr>
    <a:ln w="12700">
      <a:solidFill>
        <a:schemeClr val="accent1">
          <a:shade val="50000"/>
        </a:schemeClr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98814372341402E-2"/>
          <c:y val="0.20836165262683201"/>
          <c:w val="0.93692302470811795"/>
          <c:h val="0.49791444741433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'LC Classes'!$B$244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'LC Classes'!$A$245:$A$256</c:f>
              <c:strCache>
                <c:ptCount val="12"/>
                <c:pt idx="0">
                  <c:v>George Mason</c:v>
                </c:pt>
                <c:pt idx="1">
                  <c:v>James Madison</c:v>
                </c:pt>
                <c:pt idx="2">
                  <c:v>Old Dominion</c:v>
                </c:pt>
                <c:pt idx="3">
                  <c:v>Radford</c:v>
                </c:pt>
                <c:pt idx="4">
                  <c:v>Richmond</c:v>
                </c:pt>
                <c:pt idx="5">
                  <c:v>UVa</c:v>
                </c:pt>
                <c:pt idx="6">
                  <c:v>VCU</c:v>
                </c:pt>
                <c:pt idx="7">
                  <c:v>Germanna</c:v>
                </c:pt>
                <c:pt idx="8">
                  <c:v>Reynolds</c:v>
                </c:pt>
                <c:pt idx="9">
                  <c:v>Mountain Empire</c:v>
                </c:pt>
                <c:pt idx="10">
                  <c:v>VA Tech</c:v>
                </c:pt>
                <c:pt idx="11">
                  <c:v>Wash &amp; Lee</c:v>
                </c:pt>
              </c:strCache>
            </c:strRef>
          </c:cat>
          <c:val>
            <c:numRef>
              <c:f>'LC Classes'!$B$245:$B$256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B-42B9-8D36-B58041D9A1C6}"/>
            </c:ext>
          </c:extLst>
        </c:ser>
        <c:ser>
          <c:idx val="1"/>
          <c:order val="1"/>
          <c:tx>
            <c:strRef>
              <c:f>'LC Classes'!$C$244</c:f>
              <c:strCache>
                <c:ptCount val="1"/>
                <c:pt idx="0">
                  <c:v>% of shared collection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'LC Classes'!$A$245:$A$256</c:f>
              <c:strCache>
                <c:ptCount val="12"/>
                <c:pt idx="0">
                  <c:v>George Mason</c:v>
                </c:pt>
                <c:pt idx="1">
                  <c:v>James Madison</c:v>
                </c:pt>
                <c:pt idx="2">
                  <c:v>Old Dominion</c:v>
                </c:pt>
                <c:pt idx="3">
                  <c:v>Radford</c:v>
                </c:pt>
                <c:pt idx="4">
                  <c:v>Richmond</c:v>
                </c:pt>
                <c:pt idx="5">
                  <c:v>UVa</c:v>
                </c:pt>
                <c:pt idx="6">
                  <c:v>VCU</c:v>
                </c:pt>
                <c:pt idx="7">
                  <c:v>Germanna</c:v>
                </c:pt>
                <c:pt idx="8">
                  <c:v>Reynolds</c:v>
                </c:pt>
                <c:pt idx="9">
                  <c:v>Mountain Empire</c:v>
                </c:pt>
                <c:pt idx="10">
                  <c:v>VA Tech</c:v>
                </c:pt>
                <c:pt idx="11">
                  <c:v>Wash &amp; Lee</c:v>
                </c:pt>
              </c:strCache>
            </c:strRef>
          </c:cat>
          <c:val>
            <c:numRef>
              <c:f>'LC Classes'!$C$245:$C$256</c:f>
              <c:numCache>
                <c:formatCode>0%</c:formatCode>
                <c:ptCount val="12"/>
                <c:pt idx="0">
                  <c:v>6.15305496109756E-2</c:v>
                </c:pt>
                <c:pt idx="1">
                  <c:v>3.7260073989283202E-2</c:v>
                </c:pt>
                <c:pt idx="2">
                  <c:v>9.0247018032814097E-2</c:v>
                </c:pt>
                <c:pt idx="3">
                  <c:v>2.1715688714145899E-2</c:v>
                </c:pt>
                <c:pt idx="4">
                  <c:v>1.5544385275137299E-2</c:v>
                </c:pt>
                <c:pt idx="5">
                  <c:v>0.13800826158363599</c:v>
                </c:pt>
                <c:pt idx="6">
                  <c:v>7.38897460143665E-2</c:v>
                </c:pt>
                <c:pt idx="7">
                  <c:v>6.8680635047031298E-3</c:v>
                </c:pt>
                <c:pt idx="8">
                  <c:v>4.0362315234161103E-2</c:v>
                </c:pt>
                <c:pt idx="9">
                  <c:v>5.82292340616135E-3</c:v>
                </c:pt>
                <c:pt idx="10">
                  <c:v>0.46674629638845999</c:v>
                </c:pt>
                <c:pt idx="11">
                  <c:v>4.2004678246155398E-2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5B-42B9-8D36-B58041D9A1C6}"/>
            </c:ext>
          </c:extLst>
        </c:ser>
        <c:ser>
          <c:idx val="2"/>
          <c:order val="2"/>
          <c:tx>
            <c:strRef>
              <c:f>'LC Classes'!$D$244</c:f>
              <c:strCache>
                <c:ptCount val="1"/>
                <c:pt idx="0">
                  <c:v>% of unique titles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'LC Classes'!$A$245:$A$256</c:f>
              <c:strCache>
                <c:ptCount val="12"/>
                <c:pt idx="0">
                  <c:v>George Mason</c:v>
                </c:pt>
                <c:pt idx="1">
                  <c:v>James Madison</c:v>
                </c:pt>
                <c:pt idx="2">
                  <c:v>Old Dominion</c:v>
                </c:pt>
                <c:pt idx="3">
                  <c:v>Radford</c:v>
                </c:pt>
                <c:pt idx="4">
                  <c:v>Richmond</c:v>
                </c:pt>
                <c:pt idx="5">
                  <c:v>UVa</c:v>
                </c:pt>
                <c:pt idx="6">
                  <c:v>VCU</c:v>
                </c:pt>
                <c:pt idx="7">
                  <c:v>Germanna</c:v>
                </c:pt>
                <c:pt idx="8">
                  <c:v>Reynolds</c:v>
                </c:pt>
                <c:pt idx="9">
                  <c:v>Mountain Empire</c:v>
                </c:pt>
                <c:pt idx="10">
                  <c:v>VA Tech</c:v>
                </c:pt>
                <c:pt idx="11">
                  <c:v>Wash &amp; Lee</c:v>
                </c:pt>
              </c:strCache>
            </c:strRef>
          </c:cat>
          <c:val>
            <c:numRef>
              <c:f>'LC Classes'!$D$245:$D$256</c:f>
              <c:numCache>
                <c:formatCode>0%</c:formatCode>
                <c:ptCount val="12"/>
                <c:pt idx="0">
                  <c:v>1.43300034447124E-2</c:v>
                </c:pt>
                <c:pt idx="1">
                  <c:v>8.2673096796417496E-3</c:v>
                </c:pt>
                <c:pt idx="2">
                  <c:v>3.5136066138477397E-2</c:v>
                </c:pt>
                <c:pt idx="3">
                  <c:v>3.7891836031691299E-3</c:v>
                </c:pt>
                <c:pt idx="4">
                  <c:v>1.44677919393731E-3</c:v>
                </c:pt>
                <c:pt idx="5">
                  <c:v>0.14943162245952499</c:v>
                </c:pt>
                <c:pt idx="6">
                  <c:v>1.55012056493283E-2</c:v>
                </c:pt>
                <c:pt idx="7">
                  <c:v>6.8894247330347899E-4</c:v>
                </c:pt>
                <c:pt idx="8">
                  <c:v>8.7495694109541809E-3</c:v>
                </c:pt>
                <c:pt idx="9">
                  <c:v>6.8894247330347902E-5</c:v>
                </c:pt>
                <c:pt idx="10">
                  <c:v>0.75177402686875605</c:v>
                </c:pt>
                <c:pt idx="11">
                  <c:v>1.08163968308646E-2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5B-42B9-8D36-B58041D9A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050624"/>
        <c:axId val="103052416"/>
      </c:barChart>
      <c:catAx>
        <c:axId val="1030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52416"/>
        <c:crosses val="autoZero"/>
        <c:auto val="1"/>
        <c:lblAlgn val="ctr"/>
        <c:lblOffset val="100"/>
        <c:noMultiLvlLbl val="0"/>
      </c:catAx>
      <c:valAx>
        <c:axId val="10305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5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AC00A-1C95-4DA6-92C6-65D47B798ADD}" type="doc">
      <dgm:prSet loTypeId="urn:microsoft.com/office/officeart/2005/8/layout/venn1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B47E84-5B32-430A-A701-3A5EBB86CABD}">
      <dgm:prSet/>
      <dgm:spPr/>
      <dgm:t>
        <a:bodyPr/>
        <a:lstStyle/>
        <a:p>
          <a:pPr rtl="0"/>
          <a:r>
            <a:rPr lang="en-US" dirty="0" smtClean="0"/>
            <a:t>Highly circulated titles</a:t>
          </a:r>
          <a:endParaRPr lang="en-US" dirty="0"/>
        </a:p>
      </dgm:t>
    </dgm:pt>
    <dgm:pt modelId="{B70E20B2-3CF4-411F-B5F2-43FDCC1D3D06}" type="parTrans" cxnId="{9CD0AD8A-9142-481D-B5C0-8DAFC6BEDCAD}">
      <dgm:prSet/>
      <dgm:spPr/>
      <dgm:t>
        <a:bodyPr/>
        <a:lstStyle/>
        <a:p>
          <a:endParaRPr lang="en-US"/>
        </a:p>
      </dgm:t>
    </dgm:pt>
    <dgm:pt modelId="{EA395413-9B60-40DF-83C7-D6A0B1B0D23D}" type="sibTrans" cxnId="{9CD0AD8A-9142-481D-B5C0-8DAFC6BEDCAD}">
      <dgm:prSet/>
      <dgm:spPr/>
      <dgm:t>
        <a:bodyPr/>
        <a:lstStyle/>
        <a:p>
          <a:endParaRPr lang="en-US"/>
        </a:p>
      </dgm:t>
    </dgm:pt>
    <dgm:pt modelId="{A983A727-4539-0B4D-9EFA-12BE918A7841}">
      <dgm:prSet/>
      <dgm:spPr/>
      <dgm:t>
        <a:bodyPr/>
        <a:lstStyle/>
        <a:p>
          <a:pPr rtl="0"/>
          <a:r>
            <a:rPr lang="en-US" dirty="0" smtClean="0"/>
            <a:t>Widely held titles</a:t>
          </a:r>
          <a:endParaRPr lang="en-US" dirty="0"/>
        </a:p>
      </dgm:t>
    </dgm:pt>
    <dgm:pt modelId="{FE2CFC6C-92C8-A24F-9E8C-550482CEF39E}" type="parTrans" cxnId="{4C4987C3-A8D5-2748-9613-9FB2358F2829}">
      <dgm:prSet/>
      <dgm:spPr/>
      <dgm:t>
        <a:bodyPr/>
        <a:lstStyle/>
        <a:p>
          <a:endParaRPr lang="en-US"/>
        </a:p>
      </dgm:t>
    </dgm:pt>
    <dgm:pt modelId="{06FA0B42-F644-8041-B1CD-4C39FCDB3963}" type="sibTrans" cxnId="{4C4987C3-A8D5-2748-9613-9FB2358F2829}">
      <dgm:prSet/>
      <dgm:spPr/>
      <dgm:t>
        <a:bodyPr/>
        <a:lstStyle/>
        <a:p>
          <a:endParaRPr lang="en-US"/>
        </a:p>
      </dgm:t>
    </dgm:pt>
    <dgm:pt modelId="{7F3710F2-7C7F-4613-81DF-5CA2382A6A4B}" type="pres">
      <dgm:prSet presAssocID="{4E8AC00A-1C95-4DA6-92C6-65D47B798AD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5F5CF-48B4-2442-AA19-A36CC96323EB}" type="pres">
      <dgm:prSet presAssocID="{CCB47E84-5B32-430A-A701-3A5EBB86CABD}" presName="circ1" presStyleLbl="vennNode1" presStyleIdx="0" presStyleCnt="2"/>
      <dgm:spPr/>
      <dgm:t>
        <a:bodyPr/>
        <a:lstStyle/>
        <a:p>
          <a:endParaRPr lang="en-US"/>
        </a:p>
      </dgm:t>
    </dgm:pt>
    <dgm:pt modelId="{284A7BD7-F189-8C4B-95B3-DEC901905E40}" type="pres">
      <dgm:prSet presAssocID="{CCB47E84-5B32-430A-A701-3A5EBB86CA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3D6D6-9F94-5B47-AEC2-BA211607AFC9}" type="pres">
      <dgm:prSet presAssocID="{A983A727-4539-0B4D-9EFA-12BE918A7841}" presName="circ2" presStyleLbl="vennNode1" presStyleIdx="1" presStyleCnt="2"/>
      <dgm:spPr/>
      <dgm:t>
        <a:bodyPr/>
        <a:lstStyle/>
        <a:p>
          <a:endParaRPr lang="en-US"/>
        </a:p>
      </dgm:t>
    </dgm:pt>
    <dgm:pt modelId="{EA728AEA-A33E-6A48-89EB-8C610A8B5712}" type="pres">
      <dgm:prSet presAssocID="{A983A727-4539-0B4D-9EFA-12BE918A78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D0AD8A-9142-481D-B5C0-8DAFC6BEDCAD}" srcId="{4E8AC00A-1C95-4DA6-92C6-65D47B798ADD}" destId="{CCB47E84-5B32-430A-A701-3A5EBB86CABD}" srcOrd="0" destOrd="0" parTransId="{B70E20B2-3CF4-411F-B5F2-43FDCC1D3D06}" sibTransId="{EA395413-9B60-40DF-83C7-D6A0B1B0D23D}"/>
    <dgm:cxn modelId="{BB494755-8723-4C0C-B433-011DD69AB5D9}" type="presOf" srcId="{CCB47E84-5B32-430A-A701-3A5EBB86CABD}" destId="{16D5F5CF-48B4-2442-AA19-A36CC96323EB}" srcOrd="0" destOrd="0" presId="urn:microsoft.com/office/officeart/2005/8/layout/venn1"/>
    <dgm:cxn modelId="{59D89AA0-CE9E-48B1-9FE7-430EA9504915}" type="presOf" srcId="{CCB47E84-5B32-430A-A701-3A5EBB86CABD}" destId="{284A7BD7-F189-8C4B-95B3-DEC901905E40}" srcOrd="1" destOrd="0" presId="urn:microsoft.com/office/officeart/2005/8/layout/venn1"/>
    <dgm:cxn modelId="{8CE024FA-67D7-4E04-9AFC-42C2841C3F15}" type="presOf" srcId="{A983A727-4539-0B4D-9EFA-12BE918A7841}" destId="{51C3D6D6-9F94-5B47-AEC2-BA211607AFC9}" srcOrd="0" destOrd="0" presId="urn:microsoft.com/office/officeart/2005/8/layout/venn1"/>
    <dgm:cxn modelId="{5EB56948-02B1-437C-BEA5-7D83AC2F46F8}" type="presOf" srcId="{4E8AC00A-1C95-4DA6-92C6-65D47B798ADD}" destId="{7F3710F2-7C7F-4613-81DF-5CA2382A6A4B}" srcOrd="0" destOrd="0" presId="urn:microsoft.com/office/officeart/2005/8/layout/venn1"/>
    <dgm:cxn modelId="{A7AA25E7-342F-45B9-96EA-7CA43FEBE1A8}" type="presOf" srcId="{A983A727-4539-0B4D-9EFA-12BE918A7841}" destId="{EA728AEA-A33E-6A48-89EB-8C610A8B5712}" srcOrd="1" destOrd="0" presId="urn:microsoft.com/office/officeart/2005/8/layout/venn1"/>
    <dgm:cxn modelId="{4C4987C3-A8D5-2748-9613-9FB2358F2829}" srcId="{4E8AC00A-1C95-4DA6-92C6-65D47B798ADD}" destId="{A983A727-4539-0B4D-9EFA-12BE918A7841}" srcOrd="1" destOrd="0" parTransId="{FE2CFC6C-92C8-A24F-9E8C-550482CEF39E}" sibTransId="{06FA0B42-F644-8041-B1CD-4C39FCDB3963}"/>
    <dgm:cxn modelId="{92A55BB7-BA54-4E51-9EB8-0B0FFAC93210}" type="presParOf" srcId="{7F3710F2-7C7F-4613-81DF-5CA2382A6A4B}" destId="{16D5F5CF-48B4-2442-AA19-A36CC96323EB}" srcOrd="0" destOrd="0" presId="urn:microsoft.com/office/officeart/2005/8/layout/venn1"/>
    <dgm:cxn modelId="{63EC34D7-0B48-48CD-BDF3-F81876C50FC6}" type="presParOf" srcId="{7F3710F2-7C7F-4613-81DF-5CA2382A6A4B}" destId="{284A7BD7-F189-8C4B-95B3-DEC901905E40}" srcOrd="1" destOrd="0" presId="urn:microsoft.com/office/officeart/2005/8/layout/venn1"/>
    <dgm:cxn modelId="{5C240534-037C-419A-8F20-8ECBEC1DAD96}" type="presParOf" srcId="{7F3710F2-7C7F-4613-81DF-5CA2382A6A4B}" destId="{51C3D6D6-9F94-5B47-AEC2-BA211607AFC9}" srcOrd="2" destOrd="0" presId="urn:microsoft.com/office/officeart/2005/8/layout/venn1"/>
    <dgm:cxn modelId="{F0D1C371-4FC1-4B86-837F-1342CDDCF362}" type="presParOf" srcId="{7F3710F2-7C7F-4613-81DF-5CA2382A6A4B}" destId="{EA728AEA-A33E-6A48-89EB-8C610A8B5712}" srcOrd="3" destOrd="0" presId="urn:microsoft.com/office/officeart/2005/8/layout/venn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5F5CF-48B4-2442-AA19-A36CC96323EB}">
      <dsp:nvSpPr>
        <dsp:cNvPr id="0" name=""/>
        <dsp:cNvSpPr/>
      </dsp:nvSpPr>
      <dsp:spPr>
        <a:xfrm>
          <a:off x="71287" y="200902"/>
          <a:ext cx="1758435" cy="17584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Highly circulated titles</a:t>
          </a:r>
          <a:endParaRPr lang="en-US" sz="2000" kern="1200" dirty="0"/>
        </a:p>
      </dsp:txBody>
      <dsp:txXfrm>
        <a:off x="316835" y="408259"/>
        <a:ext cx="1013872" cy="1343720"/>
      </dsp:txXfrm>
    </dsp:sp>
    <dsp:sp modelId="{51C3D6D6-9F94-5B47-AEC2-BA211607AFC9}">
      <dsp:nvSpPr>
        <dsp:cNvPr id="0" name=""/>
        <dsp:cNvSpPr/>
      </dsp:nvSpPr>
      <dsp:spPr>
        <a:xfrm>
          <a:off x="1338628" y="200902"/>
          <a:ext cx="1758435" cy="1758435"/>
        </a:xfrm>
        <a:prstGeom prst="ellipse">
          <a:avLst/>
        </a:prstGeom>
        <a:solidFill>
          <a:schemeClr val="accent2">
            <a:alpha val="50000"/>
            <a:hueOff val="-8543487"/>
            <a:satOff val="24962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Widely held titles</a:t>
          </a:r>
          <a:endParaRPr lang="en-US" sz="2000" kern="1200" dirty="0"/>
        </a:p>
      </dsp:txBody>
      <dsp:txXfrm>
        <a:off x="1837644" y="408259"/>
        <a:ext cx="1013872" cy="1343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0.34017</cdr:x>
      <cdr:y>0.625</cdr:y>
    </cdr:from>
    <cdr:to>
      <cdr:x>0.58836</cdr:x>
      <cdr:y>0.71429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3156" y="2667000"/>
          <a:ext cx="2286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accent6">
                  <a:lumMod val="50000"/>
                </a:schemeClr>
              </a:solidFill>
            </a:rPr>
            <a:t>Introduction of E-journals</a:t>
          </a:r>
          <a:endParaRPr lang="en-US" sz="1400" dirty="0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0.53865</cdr:x>
      <cdr:y>0.33929</cdr:y>
    </cdr:from>
    <cdr:to>
      <cdr:x>0.74548</cdr:x>
      <cdr:y>0.42857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61374" y="1447800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accent6">
                  <a:lumMod val="50000"/>
                </a:schemeClr>
              </a:solidFill>
            </a:rPr>
            <a:t>Introduction of E-Books</a:t>
          </a:r>
          <a:endParaRPr lang="en-US" sz="1400" dirty="0">
            <a:solidFill>
              <a:schemeClr val="accent6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0.00128</cdr:y>
    </cdr:from>
    <cdr:to>
      <cdr:x>1</cdr:x>
      <cdr:y>0.24014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0" y="3145"/>
          <a:ext cx="3816424" cy="58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defRPr>
          </a:lvl9pPr>
        </a:lstStyle>
        <a:p xmlns:a="http://schemas.openxmlformats.org/drawingml/2006/main">
          <a:pPr algn="ctr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sz="1600" b="1" dirty="0" smtClean="0">
              <a:solidFill>
                <a:prstClr val="black"/>
              </a:solidFill>
            </a:rPr>
            <a:t>Example of local strength as indicated by unique holdings – Class S </a:t>
          </a:r>
          <a:endParaRPr lang="en-US" sz="1600" b="1" dirty="0">
            <a:solidFill>
              <a:prstClr val="black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9ADF2C09-B716-4A79-A677-5EDC24E09F2F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119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675"/>
            <a:ext cx="2982119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ECEE5E95-9577-441C-9944-6901696FE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5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CF1DFA25-5B82-4633-A4C1-C7078ADFBA71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426"/>
            <a:ext cx="550545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119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675"/>
            <a:ext cx="2982119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EB17DC85-9B01-4111-854D-30DA5D63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41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n-US" smtClean="0">
              <a:ea typeface="ＭＳ Ｐゴシック"/>
            </a:endParaRPr>
          </a:p>
          <a:p>
            <a:pPr lvl="2" eaLnBrk="1" hangingPunct="1">
              <a:spcBef>
                <a:spcPct val="0"/>
              </a:spcBef>
            </a:pPr>
            <a:endParaRPr lang="en-US" smtClean="0">
              <a:ea typeface="ＭＳ Ｐゴシック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8413917F-01FB-40CE-9153-97D2DA585642}" type="slidenum">
              <a:rPr lang="en-US" smtClean="0">
                <a:ea typeface="ＭＳ Ｐゴシック"/>
                <a:cs typeface="ＭＳ Ｐゴシック"/>
              </a:rPr>
              <a:pPr defTabSz="912813"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5304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66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54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8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8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8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92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85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85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85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7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15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48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56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9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9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56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55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2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6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5462"/>
            <a:fld id="{191A0217-88EF-415B-8017-76EA4EACF09D}" type="slidenum">
              <a:rPr lang="en-US" smtClean="0">
                <a:ea typeface="ＭＳ Ｐゴシック"/>
                <a:cs typeface="ＭＳ Ｐゴシック"/>
              </a:rPr>
              <a:pPr defTabSz="925462"/>
              <a:t>4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en-US" sz="800" dirty="0"/>
          </a:p>
          <a:p>
            <a:r>
              <a:rPr lang="en-US" sz="800" dirty="0"/>
              <a:t>	</a:t>
            </a:r>
            <a:endParaRPr lang="en-US" sz="80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6221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0063"/>
            <a:fld id="{FCF4BC4A-75D2-4992-95AE-9E1B05016670}" type="slidenum">
              <a:rPr lang="en-US" smtClean="0"/>
              <a:pPr defTabSz="900063"/>
              <a:t>5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7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00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7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7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0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73E45E-8BA4-41CD-832B-86C15A4B3B85}" type="datetime1">
              <a:rPr lang="en-US" smtClean="0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37635C-6195-4EC9-99F6-A8841B6A5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E56EA-9530-4A6A-8B33-F5115527DC09}" type="datetime1">
              <a:rPr lang="en-US" smtClean="0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6AE94-6F1F-4EBE-BED1-9AAF191323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42EF2260-FBCC-4A13-9C1B-97B35F4F4F1F}" type="datetime1">
              <a:rPr lang="en-US" smtClean="0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634EEB7D-5B92-45E9-89D0-4AA7449E74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990600"/>
            <a:ext cx="77724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7869A-2046-4709-B5FF-30F4F9A9E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91000" y="12192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91000" y="36957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8F4B9-35A6-4029-9D33-E2BEDA792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B914-EB7B-4F11-9D25-4A8DF487FC91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FA49-62A2-4F06-A31C-D28DEB2E4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9D1ED-200E-4F94-96C4-6911361FD1AB}" type="datetime1">
              <a:rPr lang="en-US" smtClean="0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194847-B954-4F30-BA73-171E56F78A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2D46F-EACF-4E86-9138-E4DB9C3E8878}" type="datetime1">
              <a:rPr lang="en-US" smtClean="0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86820E-3B04-4740-9986-8C8EB863E7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9C4957D3-D8F1-47A2-B6C4-55EFD823589A}" type="datetime1">
              <a:rPr lang="en-US" smtClean="0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1C07935F-EF57-4116-8851-63EE3032E3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C3C0F808-5B90-44F7-9FCC-BC0E9574D984}" type="datetime1">
              <a:rPr lang="en-US" smtClean="0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A2B7AE2-6455-4643-A90E-8A1264D2B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DF0F5-92E8-441D-A11E-CBD30561602D}" type="datetime1">
              <a:rPr lang="en-US" smtClean="0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6C1B4C-B599-4806-988D-CE7F68E466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BE23BE-728D-4757-BEF1-971C2FB62B11}" type="datetime1">
              <a:rPr lang="en-US" smtClean="0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04FB95-7F29-41B6-8074-283AB69B07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6" descr="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340475"/>
            <a:ext cx="91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189F8-1B81-4830-B39C-36E84A6D3A0E}" type="datetime1">
              <a:rPr lang="en-US" smtClean="0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78E492-FD63-45FA-80BB-1C65DCEDF3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1C497C87-3774-4901-80EB-B65D820053FC}" type="datetime1">
              <a:rPr lang="en-US" smtClean="0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FF98CEC-2510-45B7-B3E2-EDA1081826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0D96CF-C750-4C6B-B68E-1FF0F3BBAF3C}" type="datetime1">
              <a:rPr lang="en-US" smtClean="0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556200-5341-4BDA-A950-F7F9C2E16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016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6842" cy="25202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628900" algn="l"/>
              </a:tabLs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</a:rPr>
              <a:t>VIVA 19</a:t>
            </a:r>
            <a:r>
              <a:rPr lang="en-US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</a:rPr>
              <a:t>th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</a:rPr>
              <a:t> Annual </a:t>
            </a:r>
            <a:b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</a:rPr>
            </a:b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</a:rPr>
              <a:t>Users Group Meeting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8153400" cy="2971800"/>
          </a:xfrm>
        </p:spPr>
        <p:txBody>
          <a:bodyPr/>
          <a:lstStyle/>
          <a:p>
            <a:pPr marR="0" algn="ctr" defTabSz="912813" eaLnBrk="1" hangingPunct="1"/>
            <a:r>
              <a:rPr lang="en-US" sz="24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October 22, 2015</a:t>
            </a:r>
          </a:p>
          <a:p>
            <a:pPr marR="0" algn="ctr" defTabSz="912813" eaLnBrk="1" hangingPunct="1"/>
            <a:r>
              <a:rPr lang="en-US" sz="24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Virginia Library Association</a:t>
            </a:r>
          </a:p>
          <a:p>
            <a:pPr marR="0" algn="ctr" defTabSz="912813" eaLnBrk="1" hangingPunct="1"/>
            <a:r>
              <a:rPr lang="en-US" sz="24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Richmond, VA</a:t>
            </a:r>
          </a:p>
          <a:p>
            <a:pPr marR="0" algn="ctr" defTabSz="912813" eaLnBrk="1" hangingPunct="1"/>
            <a:endParaRPr lang="en-US" sz="2000" dirty="0" smtClean="0">
              <a:solidFill>
                <a:srgbClr val="FFFFFF"/>
              </a:solidFill>
              <a:ea typeface="ＭＳ Ｐゴシック"/>
              <a:cs typeface="ＭＳ Ｐゴシック"/>
            </a:endParaRPr>
          </a:p>
          <a:p>
            <a:pPr marR="0" algn="ctr" defTabSz="912813" eaLnBrk="1" hangingPunct="1"/>
            <a:r>
              <a:rPr lang="en-US" sz="20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Cy Dillon, Hampden-Sydney College, VIVA Outreach Committee Chair</a:t>
            </a:r>
          </a:p>
          <a:p>
            <a:pPr marR="0" algn="ctr" defTabSz="912813" eaLnBrk="1" hangingPunct="1"/>
            <a:r>
              <a:rPr lang="en-US" sz="20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Anne Osterman, VIVA Director</a:t>
            </a:r>
          </a:p>
          <a:p>
            <a:pPr marR="0" algn="ctr" defTabSz="912813" eaLnBrk="1" hangingPunct="1"/>
            <a:r>
              <a:rPr lang="en-US" sz="2000" dirty="0" err="1" smtClean="0">
                <a:ea typeface="ＭＳ Ｐゴシック"/>
                <a:cs typeface="ＭＳ Ｐゴシック"/>
              </a:rPr>
              <a:t>Genya</a:t>
            </a:r>
            <a:r>
              <a:rPr lang="en-US" sz="2000" dirty="0" smtClean="0">
                <a:ea typeface="ＭＳ Ｐゴシック"/>
                <a:cs typeface="ＭＳ Ｐゴシック"/>
              </a:rPr>
              <a:t> O’Gara, VIVA Associate Director</a:t>
            </a:r>
            <a:endParaRPr lang="en-US" sz="2000" dirty="0" smtClean="0">
              <a:solidFill>
                <a:srgbClr val="FFFFFF"/>
              </a:solidFill>
              <a:ea typeface="ＭＳ Ｐゴシック"/>
              <a:cs typeface="ＭＳ Ｐゴシック"/>
            </a:endParaRPr>
          </a:p>
          <a:p>
            <a:pPr marR="0" algn="ctr" defTabSz="912813" eaLnBrk="1" hangingPunct="1"/>
            <a:endParaRPr lang="en-US" dirty="0" smtClean="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5B7E"/>
                </a:solidFill>
              </a:rPr>
              <a:t>Resource Sharing Committee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Chair:  Rosemary Arneson, University of Mary Washington</a:t>
            </a:r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VIVA Community Interlibrary Loan Forum, July 2015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Cooperative Borrowing Project continues </a:t>
            </a:r>
          </a:p>
          <a:p>
            <a:r>
              <a:rPr lang="en-US" dirty="0" smtClean="0"/>
              <a:t>Open Educational Resources Task Force Update</a:t>
            </a:r>
          </a:p>
          <a:p>
            <a:endParaRPr lang="en-US" dirty="0" smtClean="0"/>
          </a:p>
          <a:p>
            <a:endParaRPr lang="en-US" dirty="0" smtClean="0"/>
          </a:p>
          <a:p>
            <a:pPr marL="228600" indent="-228600" defTabSz="912813">
              <a:lnSpc>
                <a:spcPct val="90000"/>
              </a:lnSpc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</a:t>
            </a:r>
            <a:r>
              <a:rPr lang="en-US" dirty="0"/>
              <a:t>Interlibrary Loan </a:t>
            </a:r>
            <a:r>
              <a:rPr lang="en-US" dirty="0" smtClean="0"/>
              <a:t>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100 registered </a:t>
            </a:r>
            <a:r>
              <a:rPr lang="en-US" sz="2900" dirty="0" smtClean="0"/>
              <a:t>attendees -- held </a:t>
            </a:r>
            <a:r>
              <a:rPr lang="en-US" sz="2900" dirty="0"/>
              <a:t>at UMW Stafford </a:t>
            </a:r>
            <a:r>
              <a:rPr lang="en-US" sz="2900" dirty="0" smtClean="0"/>
              <a:t>Campus</a:t>
            </a:r>
            <a:endParaRPr lang="en-US" sz="2900" dirty="0"/>
          </a:p>
          <a:p>
            <a:r>
              <a:rPr lang="en-US" dirty="0" smtClean="0"/>
              <a:t>Included an update from OCLC, and moderated open discussions on policies, challenges, and best practices. Presentations focused on copyright, licensing, and lending, as well as issues in international ILL</a:t>
            </a:r>
          </a:p>
          <a:p>
            <a:r>
              <a:rPr lang="en-US" dirty="0" smtClean="0"/>
              <a:t>Forum </a:t>
            </a:r>
            <a:r>
              <a:rPr lang="en-US" dirty="0"/>
              <a:t>location survey</a:t>
            </a:r>
          </a:p>
          <a:p>
            <a:pPr lvl="2"/>
            <a:r>
              <a:rPr lang="en-US" dirty="0"/>
              <a:t>83 people from 49 different institutions responded </a:t>
            </a:r>
          </a:p>
          <a:p>
            <a:pPr lvl="2"/>
            <a:r>
              <a:rPr lang="en-US" dirty="0"/>
              <a:t>There is an overall preference for a central location, with some suggesting rotating amongst a few central location options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3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525B7E"/>
                </a:solidFill>
              </a:rPr>
              <a:t>Cooperative Borrowing Project</a:t>
            </a:r>
            <a:endParaRPr lang="en-US" sz="4000" dirty="0">
              <a:solidFill>
                <a:srgbClr val="525B7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We now have a map!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61" y="2060848"/>
            <a:ext cx="62293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4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Open Educational Resources (OER) task force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Surveyed VIVA members</a:t>
            </a:r>
          </a:p>
          <a:p>
            <a:r>
              <a:rPr lang="en-US" dirty="0" smtClean="0"/>
              <a:t>Identified ongoing OER initiatives in VA</a:t>
            </a:r>
          </a:p>
          <a:p>
            <a:r>
              <a:rPr lang="en-US" dirty="0" smtClean="0"/>
              <a:t>Made recommendations for next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68960"/>
            <a:ext cx="3393943" cy="33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Survey Highlights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7584" y="2228671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8288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8" name="Picture 7" descr="chart76990243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407" y="2459503"/>
            <a:ext cx="4380250" cy="3082476"/>
          </a:xfrm>
          <a:prstGeom prst="rect">
            <a:avLst/>
          </a:prstGeom>
          <a:ln>
            <a:solidFill>
              <a:schemeClr val="accent1">
                <a:alpha val="84000"/>
              </a:schemeClr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65048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39 institutions participated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78% of respondents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</a:pPr>
            <a:r>
              <a:rPr lang="en-US" dirty="0" smtClean="0"/>
              <a:t>    are exploring or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</a:pPr>
            <a:r>
              <a:rPr lang="en-US" dirty="0"/>
              <a:t> </a:t>
            </a:r>
            <a:r>
              <a:rPr lang="en-US" dirty="0" smtClean="0"/>
              <a:t>   using OER</a:t>
            </a:r>
          </a:p>
        </p:txBody>
      </p:sp>
    </p:spTree>
    <p:extLst>
      <p:ext uri="{BB962C8B-B14F-4D97-AF65-F5344CB8AC3E}">
        <p14:creationId xmlns:p14="http://schemas.microsoft.com/office/powerpoint/2010/main" val="30951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Survey Highlights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7584" y="2228671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8288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4" name="Picture 13" descr="chart7699039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407" y="2459503"/>
            <a:ext cx="4380250" cy="3082959"/>
          </a:xfrm>
          <a:prstGeom prst="rect">
            <a:avLst/>
          </a:prstGeom>
          <a:ln>
            <a:solidFill>
              <a:schemeClr val="accent1">
                <a:alpha val="84000"/>
              </a:schemeClr>
            </a:solidFill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765048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Library levels of OER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</a:pPr>
            <a:r>
              <a:rPr lang="en-US" dirty="0" smtClean="0"/>
              <a:t>   involvement varied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84 % thought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libraries should play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a role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7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Findings and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Highlights:</a:t>
            </a:r>
          </a:p>
          <a:p>
            <a:pPr lvl="1"/>
            <a:r>
              <a:rPr lang="en-US" dirty="0" smtClean="0"/>
              <a:t>OER textbook and shareable course projects </a:t>
            </a:r>
          </a:p>
          <a:p>
            <a:pPr lvl="1"/>
            <a:r>
              <a:rPr lang="en-US" dirty="0" smtClean="0"/>
              <a:t>OER in instruction sessions and online resources</a:t>
            </a:r>
          </a:p>
          <a:p>
            <a:pPr lvl="1"/>
            <a:r>
              <a:rPr lang="en-US" dirty="0" smtClean="0"/>
              <a:t>Grant funding supporting faculty incorporating OER  </a:t>
            </a:r>
          </a:p>
          <a:p>
            <a:pPr lvl="0">
              <a:buClr>
                <a:srgbClr val="9FB8CD"/>
              </a:buClr>
            </a:pPr>
            <a:r>
              <a:rPr lang="en-US" dirty="0" smtClean="0">
                <a:solidFill>
                  <a:prstClr val="black"/>
                </a:solidFill>
              </a:rPr>
              <a:t>Key recommendations: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smtClean="0"/>
              <a:t>Educate on statewide </a:t>
            </a:r>
            <a:r>
              <a:rPr lang="en-US" dirty="0"/>
              <a:t>efforts &amp; coordinate with SCHEV Open VA</a:t>
            </a:r>
          </a:p>
          <a:p>
            <a:pPr lvl="1"/>
            <a:r>
              <a:rPr lang="en-US" dirty="0" smtClean="0"/>
              <a:t>Centralize information on OER resources</a:t>
            </a: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827584" y="2228671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8288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Picture 2" descr="C:\Users\kperry\Downloads\noun_176553_c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1930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766084" y="6477092"/>
            <a:ext cx="2183831" cy="380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Chair:  Sharon Gasser, James Madison University</a:t>
            </a:r>
          </a:p>
          <a:p>
            <a:r>
              <a:rPr lang="en-US" dirty="0" smtClean="0">
                <a:latin typeface="Tw Cen MT" pitchFamily="34" charset="0"/>
                <a:ea typeface="Verdana" pitchFamily="34" charset="0"/>
                <a:cs typeface="Verdana" pitchFamily="34" charset="0"/>
              </a:rPr>
              <a:t>Results of Nursing &amp; Social Sciences RFP</a:t>
            </a:r>
          </a:p>
          <a:p>
            <a:r>
              <a:rPr lang="en-US" dirty="0" smtClean="0">
                <a:latin typeface="Tw Cen MT" pitchFamily="34" charset="0"/>
                <a:ea typeface="Verdana" pitchFamily="34" charset="0"/>
                <a:cs typeface="Verdana" pitchFamily="34" charset="0"/>
              </a:rPr>
              <a:t>Selected product updates</a:t>
            </a:r>
          </a:p>
          <a:p>
            <a:r>
              <a:rPr lang="en-US" dirty="0" smtClean="0">
                <a:latin typeface="Tw Cen MT" pitchFamily="34" charset="0"/>
                <a:ea typeface="Verdana" pitchFamily="34" charset="0"/>
                <a:cs typeface="Verdana" pitchFamily="34" charset="0"/>
              </a:rPr>
              <a:t>(1</a:t>
            </a:r>
            <a:r>
              <a:rPr lang="en-US" baseline="30000" dirty="0" smtClean="0">
                <a:latin typeface="Tw Cen MT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US" dirty="0" smtClean="0">
                <a:latin typeface="Tw Cen MT" pitchFamily="34" charset="0"/>
                <a:ea typeface="Verdana" pitchFamily="34" charset="0"/>
                <a:cs typeface="Verdana" pitchFamily="34" charset="0"/>
              </a:rPr>
              <a:t>) VIVA Collections Forum August, 2015</a:t>
            </a:r>
          </a:p>
          <a:p>
            <a:r>
              <a:rPr lang="en-US" dirty="0" smtClean="0">
                <a:latin typeface="Tw Cen MT" pitchFamily="34" charset="0"/>
                <a:ea typeface="Verdana" pitchFamily="34" charset="0"/>
                <a:cs typeface="Verdana" pitchFamily="34" charset="0"/>
              </a:rPr>
              <a:t>Monographic collection </a:t>
            </a:r>
            <a:r>
              <a:rPr lang="en-US" dirty="0">
                <a:latin typeface="Tw Cen MT" pitchFamily="34" charset="0"/>
                <a:ea typeface="Verdana" pitchFamily="34" charset="0"/>
                <a:cs typeface="Verdana" pitchFamily="34" charset="0"/>
              </a:rPr>
              <a:t>analysis </a:t>
            </a:r>
            <a:r>
              <a:rPr lang="en-US" dirty="0" smtClean="0">
                <a:latin typeface="Tw Cen MT" pitchFamily="34" charset="0"/>
                <a:ea typeface="Verdana" pitchFamily="34" charset="0"/>
                <a:cs typeface="Verdana" pitchFamily="34" charset="0"/>
              </a:rPr>
              <a:t>update</a:t>
            </a:r>
          </a:p>
          <a:p>
            <a:endParaRPr lang="en-US" dirty="0"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 marL="365760" lvl="1" indent="0">
              <a:buNone/>
            </a:pPr>
            <a:endParaRPr lang="en-US" dirty="0" smtClean="0">
              <a:latin typeface="Tw Cen MT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25B7E"/>
                </a:solidFill>
              </a:rPr>
              <a:t>Results of the Nursing &amp; Social Sciences RFP</a:t>
            </a:r>
            <a:endParaRPr lang="en-US" sz="3600" dirty="0">
              <a:solidFill>
                <a:srgbClr val="525B7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Cancellations:</a:t>
            </a:r>
          </a:p>
          <a:p>
            <a:pPr lvl="1"/>
            <a:r>
              <a:rPr lang="en-US" dirty="0" err="1" smtClean="0"/>
              <a:t>EconLit</a:t>
            </a:r>
            <a:r>
              <a:rPr lang="en-US" dirty="0" smtClean="0"/>
              <a:t> </a:t>
            </a:r>
            <a:r>
              <a:rPr lang="en-US" dirty="0"/>
              <a:t>via </a:t>
            </a:r>
            <a:r>
              <a:rPr lang="en-US" dirty="0" smtClean="0"/>
              <a:t>ProQuest</a:t>
            </a:r>
          </a:p>
          <a:p>
            <a:pPr lvl="1"/>
            <a:r>
              <a:rPr lang="en-US" dirty="0" smtClean="0"/>
              <a:t>PAIS*</a:t>
            </a:r>
          </a:p>
          <a:p>
            <a:pPr lvl="1"/>
            <a:r>
              <a:rPr lang="en-US" dirty="0" smtClean="0"/>
              <a:t>Sociological Abstracts* </a:t>
            </a:r>
          </a:p>
          <a:p>
            <a:pPr lvl="1"/>
            <a:r>
              <a:rPr lang="en-US" dirty="0" smtClean="0"/>
              <a:t>Ovid </a:t>
            </a:r>
            <a:r>
              <a:rPr lang="en-US" dirty="0"/>
              <a:t>Total Access LWW </a:t>
            </a:r>
            <a:r>
              <a:rPr lang="en-US" dirty="0" smtClean="0"/>
              <a:t>Collection*</a:t>
            </a:r>
          </a:p>
          <a:p>
            <a:pPr marL="0" indent="0">
              <a:buNone/>
            </a:pPr>
            <a:endParaRPr lang="en-US" dirty="0" smtClean="0"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dirty="0"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w Cen MT" pitchFamily="34" charset="0"/>
                <a:ea typeface="Verdana" pitchFamily="34" charset="0"/>
                <a:cs typeface="Verdana" pitchFamily="34" charset="0"/>
              </a:rPr>
              <a:t>*Opt-in contracts are available for these products</a:t>
            </a:r>
          </a:p>
        </p:txBody>
      </p:sp>
      <p:pic>
        <p:nvPicPr>
          <p:cNvPr id="4" name="Picture 2" descr="C:\Users\kperry\Downloads\noun_27902_c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39534"/>
            <a:ext cx="2351897" cy="235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01050" y="6310523"/>
            <a:ext cx="2183831" cy="380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25B7E"/>
                </a:solidFill>
              </a:rPr>
              <a:t>Results of the Nursing &amp; Social Sciences RFP</a:t>
            </a:r>
            <a:endParaRPr lang="en-US" sz="3600" dirty="0">
              <a:solidFill>
                <a:srgbClr val="525B7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New subscription products from EBSCO</a:t>
            </a:r>
          </a:p>
          <a:p>
            <a:pPr lvl="1"/>
            <a:r>
              <a:rPr lang="en-US" dirty="0"/>
              <a:t>CINAHL Full Text </a:t>
            </a:r>
            <a:r>
              <a:rPr lang="en-US" i="1" dirty="0" smtClean="0"/>
              <a:t>(replaces </a:t>
            </a:r>
            <a:r>
              <a:rPr lang="en-US" i="1" dirty="0"/>
              <a:t>VIVA’s base CINAHL subscription)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EconLit</a:t>
            </a:r>
            <a:r>
              <a:rPr lang="en-US" dirty="0" smtClean="0"/>
              <a:t> with Full </a:t>
            </a:r>
            <a:r>
              <a:rPr lang="en-US" dirty="0"/>
              <a:t>Text </a:t>
            </a:r>
            <a:r>
              <a:rPr lang="en-US" i="1" dirty="0"/>
              <a:t>(this is also a Private Pooled Funds </a:t>
            </a:r>
            <a:r>
              <a:rPr lang="en-US" i="1" dirty="0" smtClean="0"/>
              <a:t>product)</a:t>
            </a:r>
          </a:p>
          <a:p>
            <a:pPr lvl="1"/>
            <a:r>
              <a:rPr lang="en-US" dirty="0" smtClean="0"/>
              <a:t>Political </a:t>
            </a:r>
            <a:r>
              <a:rPr lang="en-US" dirty="0"/>
              <a:t>Science </a:t>
            </a:r>
            <a:r>
              <a:rPr lang="en-US" dirty="0" smtClean="0"/>
              <a:t>Complete</a:t>
            </a:r>
          </a:p>
          <a:p>
            <a:pPr lvl="1"/>
            <a:r>
              <a:rPr lang="en-US" dirty="0" err="1" smtClean="0"/>
              <a:t>SocIndex</a:t>
            </a:r>
            <a:r>
              <a:rPr lang="en-US" dirty="0" smtClean="0"/>
              <a:t> </a:t>
            </a:r>
            <a:r>
              <a:rPr lang="en-US" dirty="0"/>
              <a:t>with Full Text </a:t>
            </a:r>
            <a:endParaRPr lang="en-US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i="1" dirty="0" smtClean="0"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 marL="365760" lvl="1" indent="0">
              <a:buNone/>
            </a:pPr>
            <a:endParaRPr lang="en-US" i="1" dirty="0" smtClean="0">
              <a:latin typeface="Tw Cen MT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kperry\Downloads\noun_42571_c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65712"/>
            <a:ext cx="23640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01050" y="6446640"/>
            <a:ext cx="2183831" cy="380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5B7E"/>
                </a:solidFill>
              </a:rPr>
              <a:t>Agenda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 marL="571500" indent="-508000" defTabSz="91281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w Cen MT" pitchFamily="34" charset="0"/>
              </a:rPr>
              <a:t>Welcome:  Cy Dillon, Hampden-Sydney College, VIVA Outreach Committee Chair</a:t>
            </a:r>
          </a:p>
          <a:p>
            <a:pPr marL="571500" indent="-508000" defTabSz="91281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w Cen MT" pitchFamily="34" charset="0"/>
              </a:rPr>
              <a:t>VIVA Update: Anne Osterman, VIVA Director and </a:t>
            </a:r>
            <a:r>
              <a:rPr lang="en-US" sz="3200" dirty="0" err="1" smtClean="0">
                <a:latin typeface="Tw Cen MT" pitchFamily="34" charset="0"/>
              </a:rPr>
              <a:t>Genya</a:t>
            </a:r>
            <a:r>
              <a:rPr lang="en-US" sz="3200" dirty="0" smtClean="0">
                <a:latin typeface="Tw Cen MT" pitchFamily="34" charset="0"/>
              </a:rPr>
              <a:t> O’Gara, VIVA Associate Director</a:t>
            </a:r>
          </a:p>
          <a:p>
            <a:pPr marL="571500" indent="-508000" defTabSz="91281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w Cen MT" pitchFamily="34" charset="0"/>
              </a:rPr>
              <a:t>Vendor Introductions</a:t>
            </a:r>
          </a:p>
          <a:p>
            <a:pPr marL="571500" indent="-508000" defTabSz="91281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w Cen MT" pitchFamily="34" charset="0"/>
              </a:rPr>
              <a:t>A Vision for VIVA:  Anne Osterman, VIVA Director</a:t>
            </a:r>
            <a:endParaRPr lang="en-US" sz="3200" dirty="0" smtClean="0">
              <a:latin typeface="Tw Cen MT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25B7E"/>
                </a:solidFill>
              </a:rPr>
              <a:t>Results of the Nursing &amp; Social Sciences RFP</a:t>
            </a:r>
            <a:endParaRPr lang="en-US" sz="3600" dirty="0">
              <a:solidFill>
                <a:srgbClr val="525B7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New supplemental products from EBSCO</a:t>
            </a:r>
          </a:p>
          <a:p>
            <a:pPr lvl="1"/>
            <a:r>
              <a:rPr lang="en-US" dirty="0" smtClean="0"/>
              <a:t>Abstracts </a:t>
            </a:r>
            <a:r>
              <a:rPr lang="en-US" dirty="0"/>
              <a:t>in Social </a:t>
            </a:r>
            <a:r>
              <a:rPr lang="en-US" dirty="0" smtClean="0"/>
              <a:t>Gerontology</a:t>
            </a:r>
          </a:p>
          <a:p>
            <a:pPr lvl="1"/>
            <a:r>
              <a:rPr lang="en-US" dirty="0" smtClean="0"/>
              <a:t>Child </a:t>
            </a:r>
            <a:r>
              <a:rPr lang="en-US" dirty="0"/>
              <a:t>Development &amp; Adolescent Studies </a:t>
            </a:r>
          </a:p>
          <a:p>
            <a:pPr lvl="1"/>
            <a:r>
              <a:rPr lang="en-US" dirty="0" smtClean="0"/>
              <a:t>Family </a:t>
            </a:r>
            <a:r>
              <a:rPr lang="en-US" dirty="0"/>
              <a:t>Studies Abstracts </a:t>
            </a:r>
          </a:p>
          <a:p>
            <a:pPr lvl="1"/>
            <a:r>
              <a:rPr lang="en-US" dirty="0" smtClean="0"/>
              <a:t>National </a:t>
            </a:r>
            <a:r>
              <a:rPr lang="en-US" dirty="0"/>
              <a:t>Criminal Justice Reference Service Abstracts</a:t>
            </a:r>
          </a:p>
          <a:p>
            <a:pPr lvl="1"/>
            <a:r>
              <a:rPr lang="en-US" dirty="0" smtClean="0"/>
              <a:t>Peace </a:t>
            </a:r>
            <a:r>
              <a:rPr lang="en-US" dirty="0"/>
              <a:t>Research Abstracts 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Administration Abstracts </a:t>
            </a:r>
          </a:p>
          <a:p>
            <a:pPr lvl="1"/>
            <a:r>
              <a:rPr lang="en-US" dirty="0" smtClean="0"/>
              <a:t>Race </a:t>
            </a:r>
            <a:r>
              <a:rPr lang="en-US" dirty="0"/>
              <a:t>Relations Abstracts </a:t>
            </a:r>
          </a:p>
          <a:p>
            <a:pPr lvl="1"/>
            <a:r>
              <a:rPr lang="en-US" dirty="0" smtClean="0"/>
              <a:t>Urban </a:t>
            </a:r>
            <a:r>
              <a:rPr lang="en-US" dirty="0"/>
              <a:t>Studies Abstracts </a:t>
            </a:r>
          </a:p>
          <a:p>
            <a:pPr lvl="1"/>
            <a:r>
              <a:rPr lang="en-US" dirty="0" smtClean="0"/>
              <a:t>Violence </a:t>
            </a:r>
            <a:r>
              <a:rPr lang="en-US" dirty="0"/>
              <a:t>&amp; Abuse Abstracts </a:t>
            </a:r>
          </a:p>
          <a:p>
            <a:pPr marL="0" indent="0">
              <a:buNone/>
            </a:pPr>
            <a:endParaRPr lang="en-US" dirty="0" smtClean="0">
              <a:latin typeface="Tw Cen MT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Product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IOP move to </a:t>
            </a:r>
            <a:r>
              <a:rPr lang="en-US" dirty="0" err="1" smtClean="0"/>
              <a:t>IOPScience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Provides an increase of 21 journal titles, provides 180 e-book titles, and fills archive gaps</a:t>
            </a:r>
          </a:p>
          <a:p>
            <a:r>
              <a:rPr lang="en-US" dirty="0" smtClean="0"/>
              <a:t>Springer Nature merger with Palgrave</a:t>
            </a:r>
          </a:p>
          <a:p>
            <a:pPr lvl="1"/>
            <a:r>
              <a:rPr lang="en-US" dirty="0" smtClean="0"/>
              <a:t>Behavioral Science now Behavioral Science and Psychology with an estimated increase of 87% in title count</a:t>
            </a:r>
          </a:p>
          <a:p>
            <a:r>
              <a:rPr lang="en-US" dirty="0" smtClean="0"/>
              <a:t>Ulrich’s must move to cost share</a:t>
            </a:r>
          </a:p>
          <a:p>
            <a:pPr lvl="1"/>
            <a:r>
              <a:rPr lang="en-US" dirty="0" smtClean="0"/>
              <a:t>If it does not, VIVA contract will be cancelled</a:t>
            </a:r>
          </a:p>
          <a:p>
            <a:r>
              <a:rPr lang="en-US" dirty="0"/>
              <a:t>Wiley to database model*</a:t>
            </a:r>
          </a:p>
          <a:p>
            <a:pPr lvl="1"/>
            <a:r>
              <a:rPr lang="en-US" dirty="0" smtClean="0"/>
              <a:t>Provides an increase of 246 journal titles to core collection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*Pending final license negotiation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Text Usage within VIVA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793501"/>
              </p:ext>
            </p:extLst>
          </p:nvPr>
        </p:nvGraphicFramePr>
        <p:xfrm>
          <a:off x="-8373" y="1628800"/>
          <a:ext cx="8972862" cy="4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5445224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Abstracting and Indexing Services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6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Collections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 91 registered attendees</a:t>
            </a:r>
          </a:p>
          <a:p>
            <a:r>
              <a:rPr lang="en-US" dirty="0" smtClean="0"/>
              <a:t>Included such topics as the shared collections initiative, Digital Public Library of America, ways for VIVA institutions to share technical services work, and liaison program models</a:t>
            </a:r>
          </a:p>
          <a:p>
            <a:r>
              <a:rPr lang="en-US" dirty="0" smtClean="0"/>
              <a:t>Thank you to the organizing committee!  </a:t>
            </a:r>
          </a:p>
          <a:p>
            <a:pPr lvl="1"/>
            <a:r>
              <a:rPr lang="en-US" dirty="0" smtClean="0"/>
              <a:t>Cheri Duncan (JMU), Alison Armstrong (Radford), Beth Blanton-Kent (UVA), Stephen Clark (CWM), Rob Tench (ODU)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Monographic Collection Analysis: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Pilot with </a:t>
            </a:r>
            <a:r>
              <a:rPr lang="en-US" dirty="0"/>
              <a:t>Sustainable Collection Services </a:t>
            </a:r>
            <a:r>
              <a:rPr lang="en-US" dirty="0" smtClean="0"/>
              <a:t>began Fall 2013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Analyzed </a:t>
            </a:r>
            <a:r>
              <a:rPr lang="en-US" dirty="0"/>
              <a:t>the </a:t>
            </a:r>
            <a:r>
              <a:rPr lang="en-US" dirty="0" smtClean="0"/>
              <a:t>main stacks holdings </a:t>
            </a:r>
            <a:r>
              <a:rPr lang="en-US" dirty="0"/>
              <a:t>of 12 </a:t>
            </a:r>
            <a:r>
              <a:rPr lang="en-US" dirty="0" smtClean="0"/>
              <a:t>VIVA </a:t>
            </a:r>
            <a:r>
              <a:rPr lang="en-US" dirty="0"/>
              <a:t>member </a:t>
            </a:r>
            <a:r>
              <a:rPr lang="en-US" dirty="0" smtClean="0"/>
              <a:t>libraries, over </a:t>
            </a:r>
            <a:r>
              <a:rPr lang="en-US" b="1" dirty="0" smtClean="0"/>
              <a:t>six </a:t>
            </a:r>
            <a:r>
              <a:rPr lang="en-US" b="1" dirty="0"/>
              <a:t>million </a:t>
            </a:r>
            <a:r>
              <a:rPr lang="en-US" dirty="0" smtClean="0"/>
              <a:t>records </a:t>
            </a:r>
          </a:p>
          <a:p>
            <a:r>
              <a:rPr lang="en-US" dirty="0" smtClean="0"/>
              <a:t>Used the analysis to:</a:t>
            </a:r>
          </a:p>
          <a:p>
            <a:pPr lvl="1"/>
            <a:r>
              <a:rPr lang="en-US" dirty="0" smtClean="0"/>
              <a:t>Protect scarcely held titles</a:t>
            </a:r>
          </a:p>
          <a:p>
            <a:pPr lvl="1"/>
            <a:r>
              <a:rPr lang="en-US" dirty="0" smtClean="0"/>
              <a:t>Inform collection development</a:t>
            </a:r>
          </a:p>
          <a:p>
            <a:pPr lvl="1"/>
            <a:r>
              <a:rPr lang="en-US" dirty="0" smtClean="0"/>
              <a:t>Ensure safe deduplication </a:t>
            </a:r>
          </a:p>
          <a:p>
            <a:pPr lvl="1"/>
            <a:r>
              <a:rPr lang="en-US" dirty="0" smtClean="0"/>
              <a:t>Reduce print redundancy in the state</a:t>
            </a:r>
          </a:p>
        </p:txBody>
      </p:sp>
      <p:pic>
        <p:nvPicPr>
          <p:cNvPr id="5" name="Picture 2" descr="C:\Users\kperry\Downloads\noun_9280_c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93" y="429309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794373" y="6093296"/>
            <a:ext cx="2183831" cy="380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Monographic Collection Analysis:</a:t>
            </a:r>
            <a:br>
              <a:rPr lang="en-US" dirty="0" smtClean="0"/>
            </a:br>
            <a:r>
              <a:rPr lang="en-US" dirty="0" smtClean="0"/>
              <a:t>Data Results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Identified Widely Held, Highly Circulated, Recently Used Publishers</a:t>
            </a:r>
          </a:p>
          <a:p>
            <a:r>
              <a:rPr lang="en-US" dirty="0" smtClean="0"/>
              <a:t>Analyzed Circulation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patterns of “top” </a:t>
            </a:r>
          </a:p>
          <a:p>
            <a:pPr marL="0" indent="0">
              <a:buNone/>
            </a:pPr>
            <a:r>
              <a:rPr lang="en-US" dirty="0" smtClean="0"/>
              <a:t>   publishers</a:t>
            </a:r>
            <a:endParaRPr lang="en-US" sz="2400" i="1" dirty="0" smtClean="0"/>
          </a:p>
          <a:p>
            <a:r>
              <a:rPr lang="en-US" dirty="0"/>
              <a:t> Evaluated average </a:t>
            </a:r>
          </a:p>
          <a:p>
            <a:pPr marL="0" indent="0">
              <a:buNone/>
            </a:pPr>
            <a:r>
              <a:rPr lang="en-US" dirty="0"/>
              <a:t>   number of print copies </a:t>
            </a:r>
          </a:p>
          <a:p>
            <a:pPr marL="0" indent="0">
              <a:buNone/>
            </a:pPr>
            <a:r>
              <a:rPr lang="en-US" dirty="0"/>
              <a:t>   held by VIVA institutions</a:t>
            </a:r>
          </a:p>
          <a:p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299881"/>
              </p:ext>
            </p:extLst>
          </p:nvPr>
        </p:nvGraphicFramePr>
        <p:xfrm>
          <a:off x="5208490" y="2103914"/>
          <a:ext cx="316835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/>
          <p:cNvSpPr/>
          <p:nvPr/>
        </p:nvSpPr>
        <p:spPr>
          <a:xfrm rot="5400000">
            <a:off x="6572076" y="3593812"/>
            <a:ext cx="441181" cy="26487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66601" y="3956377"/>
            <a:ext cx="14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Top publishers</a:t>
            </a:r>
            <a:endParaRPr lang="en-US" sz="1400" b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23437898"/>
              </p:ext>
            </p:extLst>
          </p:nvPr>
        </p:nvGraphicFramePr>
        <p:xfrm>
          <a:off x="4884453" y="4365104"/>
          <a:ext cx="3816424" cy="219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561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Monographic Collection Analysis:</a:t>
            </a:r>
            <a:br>
              <a:rPr lang="en-US" dirty="0" smtClean="0"/>
            </a:br>
            <a:r>
              <a:rPr lang="en-US" dirty="0" smtClean="0"/>
              <a:t>Data Results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Wide dispersal of subject area holdings across </a:t>
            </a:r>
            <a:r>
              <a:rPr lang="en-US" smtClean="0"/>
              <a:t>the Commonwealth</a:t>
            </a:r>
            <a:endParaRPr lang="en-US" dirty="0" smtClean="0"/>
          </a:p>
          <a:p>
            <a:r>
              <a:rPr lang="en-US" dirty="0"/>
              <a:t>Distribution of collection depth (uniqueness) </a:t>
            </a:r>
            <a:r>
              <a:rPr lang="en-US" dirty="0" smtClean="0"/>
              <a:t>indicates great potential for coordinated </a:t>
            </a:r>
            <a:br>
              <a:rPr lang="en-US" dirty="0" smtClean="0"/>
            </a:br>
            <a:r>
              <a:rPr lang="en-US" dirty="0" err="1" smtClean="0"/>
              <a:t>consortial</a:t>
            </a:r>
            <a:r>
              <a:rPr lang="en-US" dirty="0" smtClean="0"/>
              <a:t> collection development of print.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343501"/>
              </p:ext>
            </p:extLst>
          </p:nvPr>
        </p:nvGraphicFramePr>
        <p:xfrm>
          <a:off x="4932040" y="4293096"/>
          <a:ext cx="374441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2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Monographic Collection Analysis: </a:t>
            </a:r>
            <a:br>
              <a:rPr lang="en-US" dirty="0" smtClean="0"/>
            </a:br>
            <a:r>
              <a:rPr lang="en-US" dirty="0" smtClean="0"/>
              <a:t>In-Process/Implementation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65048" y="1752600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MOUs for Unique Titles Signed &amp; Submitted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/>
              <a:t>Identified and protected &gt; 70,000 titles</a:t>
            </a:r>
          </a:p>
          <a:p>
            <a:pPr fontAlgn="auto">
              <a:spcAft>
                <a:spcPts val="0"/>
              </a:spcAft>
            </a:pPr>
            <a:r>
              <a:rPr lang="en-US" sz="2400" dirty="0" smtClean="0"/>
              <a:t> </a:t>
            </a:r>
            <a:r>
              <a:rPr lang="en-US" dirty="0" err="1" smtClean="0"/>
              <a:t>Ebook</a:t>
            </a:r>
            <a:r>
              <a:rPr lang="en-US" dirty="0" smtClean="0"/>
              <a:t> Acquisitions!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/>
              <a:t>5% reversion by the State -- schools used 100% shared funds for a purchase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/>
              <a:t>This cost shared purchase resulted in a  cost avoidance of millions.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87" y="4101438"/>
            <a:ext cx="2927961" cy="292796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68144" y="6453336"/>
            <a:ext cx="2183831" cy="4046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Monographic Collection Analysis: </a:t>
            </a:r>
            <a:br>
              <a:rPr lang="en-US" dirty="0" smtClean="0"/>
            </a:br>
            <a:r>
              <a:rPr lang="en-US" dirty="0" smtClean="0"/>
              <a:t>In-Process/Implementation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Autofit/>
          </a:bodyPr>
          <a:lstStyle/>
          <a:p>
            <a:r>
              <a:rPr lang="en-US" dirty="0"/>
              <a:t>MOUs for Widely Held – Approved</a:t>
            </a:r>
          </a:p>
          <a:p>
            <a:pPr lvl="1"/>
            <a:r>
              <a:rPr lang="en-US" sz="2000" dirty="0"/>
              <a:t>At least one copy held</a:t>
            </a:r>
          </a:p>
          <a:p>
            <a:pPr lvl="1"/>
            <a:r>
              <a:rPr lang="en-US" sz="2000" dirty="0"/>
              <a:t>Easy entry (NO SHELF CHECK/NO CATALOG MARKING)</a:t>
            </a:r>
          </a:p>
          <a:p>
            <a:pPr lvl="1"/>
            <a:r>
              <a:rPr lang="en-US" sz="2000" dirty="0" smtClean="0"/>
              <a:t>Green </a:t>
            </a:r>
            <a:r>
              <a:rPr lang="en-US" sz="2000" dirty="0"/>
              <a:t>glass for </a:t>
            </a:r>
            <a:r>
              <a:rPr lang="en-US" sz="2000" dirty="0" smtClean="0"/>
              <a:t>weeding - over </a:t>
            </a:r>
            <a:r>
              <a:rPr lang="en-US" sz="2000" dirty="0"/>
              <a:t>1.7 million titles “safe” to weed</a:t>
            </a:r>
          </a:p>
          <a:p>
            <a:pPr lvl="1"/>
            <a:r>
              <a:rPr lang="en-US" sz="2000" dirty="0"/>
              <a:t>Retention distributed by size and subject preference</a:t>
            </a:r>
          </a:p>
          <a:p>
            <a:r>
              <a:rPr lang="en-US" dirty="0"/>
              <a:t>Voluntary threshold of 4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VOLUNTARY </a:t>
            </a:r>
            <a:r>
              <a:rPr lang="en-US" sz="2000" dirty="0" smtClean="0"/>
              <a:t>– alleviates </a:t>
            </a:r>
            <a:r>
              <a:rPr lang="en-US" sz="2000" dirty="0"/>
              <a:t>just in case 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Saves local money for local collection priorities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Relies on robust (and fast) VIVA ILL </a:t>
            </a:r>
            <a:r>
              <a:rPr lang="en-US" sz="2000" dirty="0" smtClean="0"/>
              <a:t>system</a:t>
            </a:r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000" dirty="0"/>
              <a:t>YBP’s GobiTween </a:t>
            </a:r>
            <a:r>
              <a:rPr lang="en-US" sz="2000" dirty="0" smtClean="0"/>
              <a:t>available</a:t>
            </a:r>
            <a:endParaRPr lang="en-US" sz="1800" dirty="0"/>
          </a:p>
          <a:p>
            <a:pPr lvl="1"/>
            <a:endParaRPr lang="en-US" dirty="0"/>
          </a:p>
          <a:p>
            <a:endParaRPr lang="en-US" sz="5500" dirty="0" smtClean="0"/>
          </a:p>
        </p:txBody>
      </p:sp>
      <p:pic>
        <p:nvPicPr>
          <p:cNvPr id="6" name="Picture 2" descr="C:\Users\kperry\Downloads\noun_21216_c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13804"/>
            <a:ext cx="2193096" cy="21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961714" y="6340362"/>
            <a:ext cx="2183831" cy="380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98" y="1886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25B7E"/>
                </a:solidFill>
              </a:rPr>
              <a:t>Thank you to our vendors here today!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892480" cy="5301208"/>
          </a:xfrm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18288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APA:  Neil Lader</a:t>
            </a:r>
          </a:p>
          <a:p>
            <a:pPr>
              <a:buNone/>
              <a:tabLst>
                <a:tab pos="18288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EBSCO:  Ann Murdock </a:t>
            </a:r>
          </a:p>
          <a:p>
            <a:pPr>
              <a:buNone/>
              <a:tabLst>
                <a:tab pos="18288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Gale:  Kate Vincent</a:t>
            </a:r>
          </a:p>
          <a:p>
            <a:pPr>
              <a:buNone/>
              <a:tabLst>
                <a:tab pos="18288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IEEE:  Joe Vaitkus </a:t>
            </a:r>
          </a:p>
          <a:p>
            <a:pPr>
              <a:buNone/>
              <a:tabLst>
                <a:tab pos="18288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IOP: Kevin </a:t>
            </a:r>
            <a:r>
              <a:rPr lang="en-US" sz="2400" dirty="0" err="1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Batt</a:t>
            </a:r>
            <a:endParaRPr lang="en-US" sz="2400" dirty="0" smtClean="0">
              <a:solidFill>
                <a:schemeClr val="accent1"/>
              </a:solidFill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  <a:tabLst>
                <a:tab pos="18288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Mergent:  John </a:t>
            </a:r>
            <a:r>
              <a:rPr lang="en-US" sz="2400" dirty="0" err="1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Carino</a:t>
            </a:r>
            <a:endParaRPr lang="en-US" sz="2400" dirty="0" smtClean="0">
              <a:solidFill>
                <a:schemeClr val="accent1"/>
              </a:solidFill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  <a:tabLst>
                <a:tab pos="18288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OCLC:  Suzanne Butte</a:t>
            </a:r>
          </a:p>
          <a:p>
            <a:pPr>
              <a:buNone/>
              <a:tabLst>
                <a:tab pos="18288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OUP:  Jenifer Maloney </a:t>
            </a:r>
            <a:b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and Colleen </a:t>
            </a:r>
            <a:r>
              <a:rPr lang="en-US" sz="2400" dirty="0" err="1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Bussey</a:t>
            </a:r>
            <a:endParaRPr lang="en-US" sz="2400" dirty="0" smtClean="0">
              <a:solidFill>
                <a:schemeClr val="accent1"/>
              </a:solidFill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  <a:tabLst>
                <a:tab pos="18288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ProQuest:  David </a:t>
            </a:r>
            <a:r>
              <a:rPr lang="en-US" sz="2400" dirty="0" err="1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Fiumara</a:t>
            </a:r>
            <a:endParaRPr lang="en-US" sz="2400" dirty="0" smtClean="0">
              <a:solidFill>
                <a:schemeClr val="accent1"/>
              </a:solidFill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  <a:tabLst>
                <a:tab pos="18288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Springer:  </a:t>
            </a:r>
            <a:r>
              <a:rPr lang="en-US" sz="2400" dirty="0" smtClean="0">
                <a:solidFill>
                  <a:schemeClr val="accent1"/>
                </a:solidFill>
              </a:rPr>
              <a:t>Alan </a:t>
            </a:r>
            <a:r>
              <a:rPr lang="en-US" sz="2400" dirty="0" err="1" smtClean="0">
                <a:solidFill>
                  <a:schemeClr val="accent1"/>
                </a:solidFill>
              </a:rPr>
              <a:t>Roseman</a:t>
            </a:r>
            <a:r>
              <a:rPr lang="en-US" sz="2400" dirty="0" smtClean="0">
                <a:solidFill>
                  <a:schemeClr val="accent1"/>
                </a:solidFill>
              </a:rPr>
              <a:t> 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and Bob </a:t>
            </a:r>
            <a:r>
              <a:rPr lang="en-US" sz="2400" dirty="0" err="1" smtClean="0">
                <a:solidFill>
                  <a:schemeClr val="accent1"/>
                </a:solidFill>
              </a:rPr>
              <a:t>Boissy</a:t>
            </a:r>
            <a:endParaRPr lang="en-US" sz="2400" dirty="0">
              <a:solidFill>
                <a:schemeClr val="accent1"/>
              </a:solidFill>
            </a:endParaRPr>
          </a:p>
          <a:p>
            <a:pPr>
              <a:buNone/>
              <a:tabLst>
                <a:tab pos="18288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Wolters </a:t>
            </a:r>
            <a:r>
              <a:rPr lang="en-US" sz="2400" dirty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Kluwer:  </a:t>
            </a:r>
            <a:r>
              <a:rPr lang="en-US" sz="2400" dirty="0" smtClean="0">
                <a:solidFill>
                  <a:schemeClr val="accent1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David Troy</a:t>
            </a:r>
            <a:endParaRPr lang="en-US" sz="2400" dirty="0">
              <a:solidFill>
                <a:schemeClr val="accent1"/>
              </a:solidFill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  <a:tabLst>
                <a:tab pos="1828800" algn="l"/>
              </a:tabLst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305" y="1700808"/>
            <a:ext cx="4866434" cy="49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5057" y="3588251"/>
            <a:ext cx="1724546" cy="64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3340" y="4660062"/>
            <a:ext cx="2125408" cy="87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0559" y="2335932"/>
            <a:ext cx="1802931" cy="62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93091"/>
            <a:ext cx="1143000" cy="11328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40" y="5665040"/>
            <a:ext cx="1629002" cy="5906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72" y="2293091"/>
            <a:ext cx="2657260" cy="10056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90" y="3425971"/>
            <a:ext cx="1958134" cy="1007219"/>
          </a:xfrm>
          <a:prstGeom prst="rect">
            <a:avLst/>
          </a:prstGeom>
        </p:spPr>
      </p:pic>
      <p:pic>
        <p:nvPicPr>
          <p:cNvPr id="21" name="Picture 63" descr="OVID_W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95" y="5739518"/>
            <a:ext cx="2786204" cy="4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51611"/>
              </p:ext>
            </p:extLst>
          </p:nvPr>
        </p:nvGraphicFramePr>
        <p:xfrm>
          <a:off x="7379680" y="3588251"/>
          <a:ext cx="1687744" cy="80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Image" r:id="rId13" imgW="4534603" imgH="4191871" progId="Photoshop.Image.13">
                  <p:embed/>
                </p:oleObj>
              </mc:Choice>
              <mc:Fallback>
                <p:oleObj name="Image" r:id="rId13" imgW="4534603" imgH="4191871" progId="Photoshop.Image.13">
                  <p:embed/>
                  <p:pic>
                    <p:nvPicPr>
                      <p:cNvPr id="0" name="Object 12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680" y="3588251"/>
                        <a:ext cx="1687744" cy="808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67" descr="IOP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26" y="3233924"/>
            <a:ext cx="2471596" cy="38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27130" y="4742270"/>
            <a:ext cx="27051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Budget Update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6" name="Picture 5" descr="Map_of_Virginia_revis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51857"/>
            <a:ext cx="9144000" cy="4354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692696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n-lt"/>
              </a:rPr>
              <a:t>www.vivalib.org</a:t>
            </a:r>
          </a:p>
          <a:p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5B7E"/>
                </a:solidFill>
              </a:rPr>
              <a:t>Join us on Facebook!  </a:t>
            </a:r>
            <a:endParaRPr lang="en-US" dirty="0">
              <a:solidFill>
                <a:srgbClr val="525B7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7" y="2209571"/>
            <a:ext cx="8030696" cy="3277058"/>
          </a:xfrm>
        </p:spPr>
      </p:pic>
    </p:spTree>
    <p:extLst>
      <p:ext uri="{BB962C8B-B14F-4D97-AF65-F5344CB8AC3E}">
        <p14:creationId xmlns:p14="http://schemas.microsoft.com/office/powerpoint/2010/main" val="34182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5B7E"/>
                </a:solidFill>
              </a:rPr>
              <a:t> 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Image credits</a:t>
            </a:r>
          </a:p>
          <a:p>
            <a:pPr lvl="1"/>
            <a:r>
              <a:rPr lang="en-US" sz="2000" dirty="0" smtClean="0"/>
              <a:t>Survey image created by Steve Morris, Noun Project</a:t>
            </a:r>
          </a:p>
          <a:p>
            <a:pPr lvl="1"/>
            <a:r>
              <a:rPr lang="en-US" sz="2000" dirty="0" err="1" smtClean="0"/>
              <a:t>Ebook</a:t>
            </a:r>
            <a:r>
              <a:rPr lang="en-US" sz="2000" dirty="0" smtClean="0"/>
              <a:t> image created by Amelia Edwards, Noun Project</a:t>
            </a:r>
          </a:p>
          <a:p>
            <a:pPr lvl="1"/>
            <a:r>
              <a:rPr lang="en-US" sz="2000" dirty="0" smtClean="0"/>
              <a:t>Open education image by Luis Prado, Noun Project</a:t>
            </a:r>
          </a:p>
          <a:p>
            <a:pPr lvl="1"/>
            <a:r>
              <a:rPr lang="en-US" sz="2000" dirty="0" smtClean="0"/>
              <a:t>Cancellation image by </a:t>
            </a:r>
            <a:r>
              <a:rPr lang="en-US" sz="2000" dirty="0" err="1" smtClean="0"/>
              <a:t>Agus</a:t>
            </a:r>
            <a:r>
              <a:rPr lang="en-US" sz="2000" dirty="0" smtClean="0"/>
              <a:t> </a:t>
            </a:r>
            <a:r>
              <a:rPr lang="en-US" sz="2000" dirty="0" err="1" smtClean="0"/>
              <a:t>Purwanto</a:t>
            </a:r>
            <a:r>
              <a:rPr lang="en-US" sz="2000" dirty="0" smtClean="0"/>
              <a:t>, Noun Project</a:t>
            </a:r>
          </a:p>
          <a:p>
            <a:pPr lvl="1"/>
            <a:r>
              <a:rPr lang="en-US" sz="2000" dirty="0" smtClean="0"/>
              <a:t>Books image by </a:t>
            </a:r>
            <a:r>
              <a:rPr lang="en-US" sz="2000" dirty="0" err="1" smtClean="0"/>
              <a:t>vincentnova</a:t>
            </a:r>
            <a:r>
              <a:rPr lang="en-US" sz="2000" dirty="0" smtClean="0"/>
              <a:t>, Noun Project</a:t>
            </a:r>
          </a:p>
          <a:p>
            <a:pPr lvl="1"/>
            <a:r>
              <a:rPr lang="en-US" sz="2000" dirty="0" smtClean="0"/>
              <a:t>Contract image created </a:t>
            </a:r>
            <a:r>
              <a:rPr lang="en-US" sz="2000" dirty="0" err="1" smtClean="0"/>
              <a:t>hunotika</a:t>
            </a:r>
            <a:r>
              <a:rPr lang="en-US" sz="2000" dirty="0" smtClean="0"/>
              <a:t>, Noun Project</a:t>
            </a:r>
          </a:p>
          <a:p>
            <a:pPr lvl="1"/>
            <a:r>
              <a:rPr lang="en-US" sz="2000" dirty="0" smtClean="0"/>
              <a:t>$ in hand image by Lemon Liu, Noun Project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Anne C. Osterman, VIVA Director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 for VIVA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my perspective?</a:t>
            </a:r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0" y="2708920"/>
            <a:ext cx="3528392" cy="25202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Elementary School Library </a:t>
            </a:r>
            <a:r>
              <a:rPr lang="en-US" dirty="0" err="1" smtClean="0"/>
              <a:t>Shelver</a:t>
            </a:r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2915816" y="2708920"/>
            <a:ext cx="3528392" cy="2520280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Florida State </a:t>
            </a:r>
            <a:r>
              <a:rPr lang="en-US" dirty="0" err="1" smtClean="0"/>
              <a:t>Govt</a:t>
            </a:r>
            <a:r>
              <a:rPr lang="en-US" dirty="0" smtClean="0"/>
              <a:t>  Contract Worker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5172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Lesson learned: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551723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Technology is critical to libraries.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551723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Libraries take daily care and feeding.</a:t>
            </a:r>
            <a:endParaRPr lang="en-US" dirty="0"/>
          </a:p>
        </p:txBody>
      </p:sp>
      <p:sp>
        <p:nvSpPr>
          <p:cNvPr id="12" name="Notched Right Arrow 11"/>
          <p:cNvSpPr/>
          <p:nvPr/>
        </p:nvSpPr>
        <p:spPr>
          <a:xfrm>
            <a:off x="5796136" y="2708920"/>
            <a:ext cx="3312368" cy="25202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Library School Student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551723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think I should have been an information science student.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2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my perspective?</a:t>
            </a:r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0" y="2708920"/>
            <a:ext cx="3528392" cy="25202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Community College</a:t>
            </a:r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2915816" y="2708920"/>
            <a:ext cx="3528392" cy="2520280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Public Doctoral University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48761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Lesson learned: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551723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partnership with faculty is critical to library integration with the campus.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54783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Consortia are an excellent way for two-year schools to get electronic resources.</a:t>
            </a:r>
            <a:endParaRPr lang="en-US" dirty="0"/>
          </a:p>
        </p:txBody>
      </p:sp>
      <p:sp>
        <p:nvSpPr>
          <p:cNvPr id="12" name="Notched Right Arrow 11"/>
          <p:cNvSpPr/>
          <p:nvPr/>
        </p:nvSpPr>
        <p:spPr>
          <a:xfrm>
            <a:off x="5796136" y="2708920"/>
            <a:ext cx="3312368" cy="25202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Mid-sized Private University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27784" y="551723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Universities are more like businesses than you might think.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2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Concepts for Today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consortium should help its member libraries face their </a:t>
            </a:r>
            <a:r>
              <a:rPr lang="en-US" dirty="0" smtClean="0">
                <a:solidFill>
                  <a:schemeClr val="accent2"/>
                </a:solidFill>
              </a:rPr>
              <a:t>shared</a:t>
            </a:r>
            <a:r>
              <a:rPr lang="en-US" dirty="0" smtClean="0"/>
              <a:t> challenges.</a:t>
            </a:r>
          </a:p>
          <a:p>
            <a:r>
              <a:rPr lang="en-US" dirty="0" smtClean="0"/>
              <a:t>These shared challenges can be divided into two main categories:</a:t>
            </a:r>
          </a:p>
        </p:txBody>
      </p:sp>
      <p:sp>
        <p:nvSpPr>
          <p:cNvPr id="11" name="Quad Arrow 10"/>
          <p:cNvSpPr/>
          <p:nvPr/>
        </p:nvSpPr>
        <p:spPr>
          <a:xfrm>
            <a:off x="395536" y="3471391"/>
            <a:ext cx="3906016" cy="303385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Improving the User Experience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5364088" y="3795642"/>
            <a:ext cx="2628836" cy="26501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Improving process and infrastructure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06398" y="64237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(Internal)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20808" y="64237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(External)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animBg="1"/>
      <p:bldP spid="13" grpId="0" animBg="1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User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Three key factors impact a user’s </a:t>
            </a:r>
            <a:r>
              <a:rPr lang="en-US" dirty="0" smtClean="0"/>
              <a:t>experience </a:t>
            </a:r>
            <a:r>
              <a:rPr lang="en-US" dirty="0"/>
              <a:t>of a library – the </a:t>
            </a:r>
            <a:r>
              <a:rPr lang="en-US" dirty="0" smtClean="0"/>
              <a:t>content</a:t>
            </a:r>
            <a:r>
              <a:rPr lang="en-US" dirty="0"/>
              <a:t>, services, and space.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23728" y="2921496"/>
            <a:ext cx="237626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Content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4175956" y="2921496"/>
            <a:ext cx="2376264" cy="23042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Services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3203848" y="4293096"/>
            <a:ext cx="2376264" cy="230425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Space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84" y="3994589"/>
            <a:ext cx="520880" cy="99373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372736" y="2799348"/>
            <a:ext cx="1638336" cy="1152128"/>
          </a:xfrm>
          <a:prstGeom prst="wedgeRoundRectCallout">
            <a:avLst>
              <a:gd name="adj1" fmla="val -32926"/>
              <a:gd name="adj2" fmla="val 6514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     my library!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4895492" y="3066256"/>
            <a:ext cx="360040" cy="291195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E-Books</a:t>
            </a:r>
          </a:p>
          <a:p>
            <a:pPr lvl="1"/>
            <a:r>
              <a:rPr lang="en-US" dirty="0"/>
              <a:t>There is no good academic reader or tool </a:t>
            </a:r>
          </a:p>
          <a:p>
            <a:pPr lvl="1"/>
            <a:r>
              <a:rPr lang="en-US" dirty="0" smtClean="0"/>
              <a:t>Lending rights are insufficient</a:t>
            </a:r>
          </a:p>
          <a:p>
            <a:r>
              <a:rPr lang="en-US" dirty="0" smtClean="0"/>
              <a:t>Data </a:t>
            </a:r>
          </a:p>
          <a:p>
            <a:pPr lvl="1"/>
            <a:r>
              <a:rPr lang="en-US" dirty="0" smtClean="0"/>
              <a:t>Free resources are important</a:t>
            </a:r>
          </a:p>
          <a:p>
            <a:pPr lvl="1"/>
            <a:r>
              <a:rPr lang="en-US" dirty="0" smtClean="0"/>
              <a:t>Licensed resources often require</a:t>
            </a:r>
            <a:br>
              <a:rPr lang="en-US" dirty="0" smtClean="0"/>
            </a:br>
            <a:r>
              <a:rPr lang="en-US" dirty="0" smtClean="0"/>
              <a:t>individual attention</a:t>
            </a:r>
          </a:p>
          <a:p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Often requires additional technical </a:t>
            </a:r>
            <a:br>
              <a:rPr lang="en-US" dirty="0" smtClean="0"/>
            </a:br>
            <a:r>
              <a:rPr lang="en-US" dirty="0" smtClean="0"/>
              <a:t>considerations</a:t>
            </a:r>
            <a:endParaRPr lang="en-US" dirty="0"/>
          </a:p>
          <a:p>
            <a:pPr lvl="1"/>
            <a:r>
              <a:rPr lang="en-US" dirty="0" smtClean="0"/>
              <a:t>Vendors are heading away from </a:t>
            </a:r>
            <a:br>
              <a:rPr lang="en-US" dirty="0" smtClean="0"/>
            </a:br>
            <a:r>
              <a:rPr lang="en-US" dirty="0" smtClean="0"/>
              <a:t>allowing true purchases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81" y="3212976"/>
            <a:ext cx="2870667" cy="34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Aggressively seek new areas of collaborative purchasing</a:t>
            </a:r>
          </a:p>
          <a:p>
            <a:r>
              <a:rPr lang="en-US" dirty="0" smtClean="0"/>
              <a:t>Conduct a subscription/vendor review to see where undiscovered overlap may lie</a:t>
            </a:r>
          </a:p>
          <a:p>
            <a:r>
              <a:rPr lang="en-US" dirty="0" smtClean="0"/>
              <a:t>Adopt and promote Occam’s Reader or </a:t>
            </a:r>
            <a:br>
              <a:rPr lang="en-US" dirty="0" smtClean="0"/>
            </a:br>
            <a:r>
              <a:rPr lang="en-US" dirty="0" smtClean="0"/>
              <a:t>its equivalent for whole e-book ILL </a:t>
            </a:r>
            <a:br>
              <a:rPr lang="en-US" dirty="0" smtClean="0"/>
            </a:br>
            <a:r>
              <a:rPr lang="en-US" dirty="0" smtClean="0"/>
              <a:t>and gain the appropriate sharing </a:t>
            </a:r>
            <a:br>
              <a:rPr lang="en-US" dirty="0" smtClean="0"/>
            </a:br>
            <a:r>
              <a:rPr lang="en-US" dirty="0" smtClean="0"/>
              <a:t>rights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73016"/>
            <a:ext cx="2946635" cy="31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53742365"/>
              </p:ext>
            </p:extLst>
          </p:nvPr>
        </p:nvGraphicFramePr>
        <p:xfrm>
          <a:off x="179512" y="1772816"/>
          <a:ext cx="8712968" cy="46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72450" cy="1075645"/>
          </a:xfrm>
        </p:spPr>
        <p:txBody>
          <a:bodyPr>
            <a:noAutofit/>
          </a:bodyPr>
          <a:lstStyle/>
          <a:p>
            <a:pPr defTabSz="912813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525B7E"/>
                </a:solidFill>
                <a:cs typeface="Arial" pitchFamily="34" charset="0"/>
              </a:rPr>
              <a:t>Leveraging Funds to Expand Access</a:t>
            </a:r>
            <a:endParaRPr lang="en-US" sz="4000" dirty="0" smtClean="0"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300192" y="1772816"/>
            <a:ext cx="2160240" cy="151216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Drop of $370,159 (5%) from base in FY15 and FY16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6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Staff turnover is a constant problem</a:t>
            </a:r>
          </a:p>
          <a:p>
            <a:r>
              <a:rPr lang="en-US" dirty="0" smtClean="0"/>
              <a:t>Discovery is complicated, and it is only going to get more complicated with the rise in Open Access and Open Educational Resources</a:t>
            </a:r>
          </a:p>
          <a:p>
            <a:r>
              <a:rPr lang="en-US" dirty="0" smtClean="0"/>
              <a:t>It is difficult to keep up with the new and exciting trends when your budget is decreasing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49080"/>
            <a:ext cx="2537864" cy="25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1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collaborative documentation and work teams based on the upcoming Skills Survey</a:t>
            </a:r>
          </a:p>
          <a:p>
            <a:r>
              <a:rPr lang="en-US" dirty="0" smtClean="0"/>
              <a:t>If VIVA wants to tackle discovery, we need a big, capable partner, and we likely </a:t>
            </a:r>
            <a:br>
              <a:rPr lang="en-US" dirty="0" smtClean="0"/>
            </a:br>
            <a:r>
              <a:rPr lang="en-US" dirty="0" smtClean="0"/>
              <a:t>need to think more about connections </a:t>
            </a:r>
            <a:br>
              <a:rPr lang="en-US" dirty="0" smtClean="0"/>
            </a:br>
            <a:r>
              <a:rPr lang="en-US" dirty="0" smtClean="0"/>
              <a:t>and less about a customized system</a:t>
            </a:r>
          </a:p>
          <a:p>
            <a:r>
              <a:rPr lang="en-US" dirty="0" smtClean="0"/>
              <a:t>Expand central support through</a:t>
            </a:r>
            <a:br>
              <a:rPr lang="en-US" dirty="0" smtClean="0"/>
            </a:br>
            <a:r>
              <a:rPr lang="en-US" dirty="0" smtClean="0"/>
              <a:t>a shared staffing model, </a:t>
            </a:r>
            <a:br>
              <a:rPr lang="en-US" dirty="0" smtClean="0"/>
            </a:br>
            <a:r>
              <a:rPr lang="en-US" dirty="0" smtClean="0"/>
              <a:t>with</a:t>
            </a:r>
            <a:r>
              <a:rPr lang="en-US" dirty="0"/>
              <a:t> </a:t>
            </a:r>
            <a:r>
              <a:rPr lang="en-US" dirty="0" smtClean="0"/>
              <a:t>member library staff doing </a:t>
            </a:r>
            <a:br>
              <a:rPr lang="en-US" dirty="0" smtClean="0"/>
            </a:br>
            <a:r>
              <a:rPr lang="en-US" dirty="0" smtClean="0"/>
              <a:t>official service for the consortium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73016"/>
            <a:ext cx="2946635" cy="31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Libraries are under great pressure to provide a productive and effective environment for their users, and that can mean getting the books out ASAP</a:t>
            </a:r>
          </a:p>
          <a:p>
            <a:r>
              <a:rPr lang="en-US" dirty="0" smtClean="0"/>
              <a:t>Dealing with the increasingly dynamic and complex web environment alone is a no-win scenario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22" y="4005064"/>
            <a:ext cx="278582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Buy into and act on the shared, distributed repository and the voluntary print monograph threshold</a:t>
            </a:r>
          </a:p>
          <a:p>
            <a:r>
              <a:rPr lang="en-US" dirty="0" smtClean="0"/>
              <a:t>Extend this collaboration to a wider region or other consortia</a:t>
            </a:r>
          </a:p>
          <a:p>
            <a:r>
              <a:rPr lang="en-US" dirty="0" smtClean="0"/>
              <a:t>Collaborate through shared content </a:t>
            </a:r>
            <a:br>
              <a:rPr lang="en-US" dirty="0" smtClean="0"/>
            </a:br>
            <a:r>
              <a:rPr lang="en-US" dirty="0" smtClean="0"/>
              <a:t>(such as via </a:t>
            </a:r>
            <a:r>
              <a:rPr lang="en-US" dirty="0" err="1" smtClean="0"/>
              <a:t>LibGuides</a:t>
            </a:r>
            <a:r>
              <a:rPr lang="en-US" dirty="0" smtClean="0"/>
              <a:t>) or best </a:t>
            </a:r>
            <a:br>
              <a:rPr lang="en-US" dirty="0" smtClean="0"/>
            </a:br>
            <a:r>
              <a:rPr lang="en-US" dirty="0" smtClean="0"/>
              <a:t>practices to avoid duplicate effort </a:t>
            </a:r>
            <a:br>
              <a:rPr lang="en-US" dirty="0" smtClean="0"/>
            </a:br>
            <a:r>
              <a:rPr lang="en-US" dirty="0" smtClean="0"/>
              <a:t>in creating web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73016"/>
            <a:ext cx="2946635" cy="31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for Internal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E-books represent a largely </a:t>
            </a:r>
            <a:r>
              <a:rPr lang="en-US" dirty="0"/>
              <a:t>unrealized opportunity for </a:t>
            </a:r>
            <a:r>
              <a:rPr lang="en-US" dirty="0" smtClean="0"/>
              <a:t>changing </a:t>
            </a:r>
            <a:r>
              <a:rPr lang="en-US" dirty="0"/>
              <a:t>library </a:t>
            </a:r>
            <a:r>
              <a:rPr lang="en-US" dirty="0" smtClean="0"/>
              <a:t>workflow</a:t>
            </a:r>
          </a:p>
          <a:p>
            <a:r>
              <a:rPr lang="en-US" dirty="0" smtClean="0"/>
              <a:t>We are all working in the same systems… separately</a:t>
            </a:r>
          </a:p>
          <a:p>
            <a:r>
              <a:rPr lang="en-US" dirty="0" smtClean="0"/>
              <a:t>Starting initiatives from the ground up is incredibly difficult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3" y="3871119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for Internal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Combine shared technical services with shared </a:t>
            </a:r>
            <a:r>
              <a:rPr lang="en-US" dirty="0" smtClean="0"/>
              <a:t>purchases</a:t>
            </a:r>
          </a:p>
          <a:p>
            <a:r>
              <a:rPr lang="en-US" dirty="0" smtClean="0"/>
              <a:t>Create </a:t>
            </a:r>
            <a:r>
              <a:rPr lang="en-US" dirty="0"/>
              <a:t>a distributed model for knowledge base </a:t>
            </a:r>
            <a:r>
              <a:rPr lang="en-US" dirty="0" smtClean="0"/>
              <a:t>management that employs </a:t>
            </a:r>
            <a:r>
              <a:rPr lang="en-US" dirty="0" err="1" smtClean="0"/>
              <a:t>GOKb</a:t>
            </a:r>
            <a:r>
              <a:rPr lang="en-US" dirty="0" smtClean="0"/>
              <a:t> for the central management of titles</a:t>
            </a:r>
          </a:p>
          <a:p>
            <a:r>
              <a:rPr lang="en-US" dirty="0" smtClean="0"/>
              <a:t>Consider partnering with a </a:t>
            </a:r>
            <a:br>
              <a:rPr lang="en-US" dirty="0" smtClean="0"/>
            </a:br>
            <a:r>
              <a:rPr lang="en-US" dirty="0" smtClean="0"/>
              <a:t>consortium that already has an </a:t>
            </a:r>
            <a:br>
              <a:rPr lang="en-US" dirty="0" smtClean="0"/>
            </a:br>
            <a:r>
              <a:rPr lang="en-US" dirty="0" smtClean="0"/>
              <a:t>effective resource sharing tool	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73016"/>
            <a:ext cx="2946635" cy="31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VIVA Central?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hope we can:</a:t>
            </a:r>
          </a:p>
          <a:p>
            <a:pPr lvl="1"/>
            <a:r>
              <a:rPr lang="en-US" dirty="0" smtClean="0"/>
              <a:t>Migrate from our Access database to a better consortium management tool</a:t>
            </a:r>
          </a:p>
          <a:p>
            <a:pPr lvl="1"/>
            <a:r>
              <a:rPr lang="en-US" dirty="0" smtClean="0"/>
              <a:t>Employ a usage statistics tool with visualization capability and analysis tools</a:t>
            </a:r>
          </a:p>
          <a:p>
            <a:pPr lvl="1"/>
            <a:r>
              <a:rPr lang="en-US" dirty="0" smtClean="0"/>
              <a:t>Create and communicate more structure </a:t>
            </a:r>
            <a:br>
              <a:rPr lang="en-US" dirty="0" smtClean="0"/>
            </a:br>
            <a:r>
              <a:rPr lang="en-US" dirty="0" smtClean="0"/>
              <a:t>around our renewal process for our </a:t>
            </a:r>
            <a:br>
              <a:rPr lang="en-US" dirty="0" smtClean="0"/>
            </a:br>
            <a:r>
              <a:rPr lang="en-US" dirty="0" smtClean="0"/>
              <a:t>vendors and libraries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59" y="3880666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all of you out there in </a:t>
            </a:r>
            <a:r>
              <a:rPr lang="en-US" dirty="0" err="1" smtClean="0"/>
              <a:t>VIVAland</a:t>
            </a:r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consider strategic compromises in the best interests of the user</a:t>
            </a:r>
          </a:p>
          <a:p>
            <a:r>
              <a:rPr lang="en-US" dirty="0" smtClean="0"/>
              <a:t>Be a champion for an effort you believe in and negotiate for the time to make it happen</a:t>
            </a:r>
          </a:p>
          <a:p>
            <a:r>
              <a:rPr lang="en-US" dirty="0" smtClean="0"/>
              <a:t>Send your ideas for collaboration my way!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50" y="4005064"/>
            <a:ext cx="3121160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2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82046"/>
            <a:ext cx="3175000" cy="130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from the lessons learned -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0295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Through valuing the small things that enable the big things to happen…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234888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…employing technology creatively…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00420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…remembering the different roles the consortium may play for different members…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85164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…and making the best possible use of all of our resources…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572" y="58052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…we can carry the success of VIVA into the future.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3933056"/>
            <a:ext cx="6111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…connecting in valuable and effective ways with our users…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86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670" y="317305"/>
            <a:ext cx="8229600" cy="944562"/>
          </a:xfrm>
        </p:spPr>
        <p:txBody>
          <a:bodyPr rtlCol="0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525B7E"/>
                </a:solidFill>
              </a:rPr>
              <a:t>VIVA Revenues FY16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5134283"/>
              </p:ext>
            </p:extLst>
          </p:nvPr>
        </p:nvGraphicFramePr>
        <p:xfrm>
          <a:off x="476250" y="2681288"/>
          <a:ext cx="40005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Chart" r:id="rId5" imgW="5067300" imgH="3162300" progId="Excel.Sheet.8">
                  <p:embed/>
                </p:oleObj>
              </mc:Choice>
              <mc:Fallback>
                <p:oleObj name="Chart" r:id="rId5" imgW="5067300" imgH="3162300" progId="Excel.Sheet.8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681288"/>
                        <a:ext cx="40005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232677"/>
              </p:ext>
            </p:extLst>
          </p:nvPr>
        </p:nvGraphicFramePr>
        <p:xfrm>
          <a:off x="152400" y="1295400"/>
          <a:ext cx="8991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887816"/>
              </p:ext>
            </p:extLst>
          </p:nvPr>
        </p:nvGraphicFramePr>
        <p:xfrm>
          <a:off x="395536" y="1628800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71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on Committee Work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25B7E"/>
                </a:solidFill>
              </a:rPr>
              <a:t>Steering Committee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Chair:  Carrie Cooper, College of William and Mary </a:t>
            </a:r>
          </a:p>
          <a:p>
            <a:r>
              <a:rPr lang="en-US" sz="2900" dirty="0" smtClean="0">
                <a:ea typeface="Verdana" pitchFamily="34" charset="0"/>
                <a:cs typeface="Verdana" pitchFamily="34" charset="0"/>
              </a:rPr>
              <a:t>Proposal for 2016-18 Biennium</a:t>
            </a:r>
          </a:p>
          <a:p>
            <a:pPr lvl="1"/>
            <a:r>
              <a:rPr lang="en-US" dirty="0" smtClean="0">
                <a:ea typeface="Verdana" pitchFamily="34" charset="0"/>
                <a:cs typeface="Verdana" pitchFamily="34" charset="0"/>
              </a:rPr>
              <a:t>Regain funding lost in 2014-16 (5% of budget)</a:t>
            </a:r>
          </a:p>
          <a:p>
            <a:pPr lvl="1"/>
            <a:r>
              <a:rPr lang="en-US" dirty="0"/>
              <a:t>Funding for </a:t>
            </a:r>
            <a:r>
              <a:rPr lang="en-US" dirty="0" smtClean="0"/>
              <a:t>sustaining current collections</a:t>
            </a:r>
          </a:p>
          <a:p>
            <a:pPr lvl="1"/>
            <a:r>
              <a:rPr lang="en-US" dirty="0"/>
              <a:t>Funding for </a:t>
            </a:r>
            <a:r>
              <a:rPr lang="en-US" dirty="0" smtClean="0"/>
              <a:t>e-book </a:t>
            </a:r>
            <a:r>
              <a:rPr lang="en-US" dirty="0"/>
              <a:t>c</a:t>
            </a:r>
            <a:r>
              <a:rPr lang="en-US" dirty="0" smtClean="0"/>
              <a:t>ollections </a:t>
            </a:r>
            <a:r>
              <a:rPr lang="en-US" dirty="0"/>
              <a:t>with </a:t>
            </a:r>
            <a:r>
              <a:rPr lang="en-US" dirty="0" smtClean="0"/>
              <a:t>statewide </a:t>
            </a:r>
            <a:r>
              <a:rPr lang="en-US" dirty="0"/>
              <a:t>r</a:t>
            </a:r>
            <a:r>
              <a:rPr lang="en-US" dirty="0" smtClean="0"/>
              <a:t>elevance </a:t>
            </a:r>
          </a:p>
          <a:p>
            <a:pPr lvl="1"/>
            <a:r>
              <a:rPr lang="en-US" dirty="0" smtClean="0"/>
              <a:t>Increased support </a:t>
            </a:r>
            <a:r>
              <a:rPr lang="en-US" dirty="0"/>
              <a:t>for the VIVA </a:t>
            </a:r>
            <a:r>
              <a:rPr lang="en-US" dirty="0" smtClean="0"/>
              <a:t>nonprofit </a:t>
            </a:r>
            <a:r>
              <a:rPr lang="en-US" dirty="0"/>
              <a:t>i</a:t>
            </a:r>
            <a:r>
              <a:rPr lang="en-US" dirty="0" smtClean="0"/>
              <a:t>nstitutions</a:t>
            </a:r>
          </a:p>
          <a:p>
            <a:pPr lvl="1"/>
            <a:r>
              <a:rPr lang="en-US" dirty="0"/>
              <a:t>Supporting </a:t>
            </a:r>
            <a:r>
              <a:rPr lang="en-US" dirty="0" smtClean="0"/>
              <a:t>preservation services for a proposed </a:t>
            </a:r>
            <a:r>
              <a:rPr lang="en-US" dirty="0"/>
              <a:t>Virginia DPLA Service Hub </a:t>
            </a:r>
            <a:endParaRPr lang="en-US" dirty="0" smtClean="0"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ea typeface="Verdana" pitchFamily="34" charset="0"/>
                <a:cs typeface="Verdana" pitchFamily="34" charset="0"/>
              </a:rPr>
              <a:t>JMU Procurement </a:t>
            </a:r>
            <a:r>
              <a:rPr lang="en-US" dirty="0">
                <a:ea typeface="Verdana" pitchFamily="34" charset="0"/>
                <a:cs typeface="Verdana" pitchFamily="34" charset="0"/>
              </a:rPr>
              <a:t>F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ee increase for FY17</a:t>
            </a:r>
          </a:p>
          <a:p>
            <a:pPr lvl="1"/>
            <a:r>
              <a:rPr lang="en-US" dirty="0" smtClean="0">
                <a:ea typeface="Verdana" pitchFamily="34" charset="0"/>
                <a:cs typeface="Verdana" pitchFamily="34" charset="0"/>
              </a:rPr>
              <a:t>It will be the first increase in ten years</a:t>
            </a:r>
            <a:endParaRPr lang="en-US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25B7E"/>
                </a:solidFill>
              </a:rPr>
              <a:t>Steering Committee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Autofit/>
          </a:bodyPr>
          <a:lstStyle/>
          <a:p>
            <a:r>
              <a:rPr lang="en-US" dirty="0" smtClean="0">
                <a:ea typeface="Verdana" pitchFamily="34" charset="0"/>
                <a:cs typeface="Verdana" pitchFamily="34" charset="0"/>
              </a:rPr>
              <a:t>VIVA to participate in Virginia Model for Preservation Service (VAMPS) program proposal</a:t>
            </a:r>
          </a:p>
          <a:p>
            <a:pPr lvl="1"/>
            <a:r>
              <a:rPr lang="en-US" sz="2000" dirty="0">
                <a:ea typeface="Verdana" pitchFamily="34" charset="0"/>
                <a:cs typeface="Verdana" pitchFamily="34" charset="0"/>
              </a:rPr>
              <a:t>Led by Bradley Daigle (UVA)</a:t>
            </a:r>
          </a:p>
          <a:p>
            <a:pPr lvl="1"/>
            <a:r>
              <a:rPr lang="en-US" sz="2000" dirty="0" smtClean="0">
                <a:ea typeface="Verdana" pitchFamily="34" charset="0"/>
                <a:cs typeface="Verdana" pitchFamily="34" charset="0"/>
              </a:rPr>
              <a:t>Seeking Mellon Foundation and General Assembly funding</a:t>
            </a:r>
          </a:p>
          <a:p>
            <a:pPr lvl="1"/>
            <a:r>
              <a:rPr lang="en-US" sz="2000" dirty="0" smtClean="0">
                <a:ea typeface="Verdana" pitchFamily="34" charset="0"/>
                <a:cs typeface="Verdana" pitchFamily="34" charset="0"/>
              </a:rPr>
              <a:t>If funded, will enable a Virginia Service Hub for the DPLA and corresponding preservation services</a:t>
            </a:r>
          </a:p>
          <a:p>
            <a:r>
              <a:rPr lang="en-US" dirty="0" smtClean="0">
                <a:ea typeface="Verdana" pitchFamily="34" charset="0"/>
                <a:cs typeface="Verdana" pitchFamily="34" charset="0"/>
              </a:rPr>
              <a:t>Virginia Heritage Town Hall Meeting</a:t>
            </a:r>
          </a:p>
          <a:p>
            <a:pPr lvl="1"/>
            <a:r>
              <a:rPr lang="en-US" sz="2000" dirty="0" smtClean="0">
                <a:ea typeface="Verdana" pitchFamily="34" charset="0"/>
                <a:cs typeface="Verdana" pitchFamily="34" charset="0"/>
              </a:rPr>
              <a:t>41 registered attendees</a:t>
            </a:r>
          </a:p>
          <a:p>
            <a:pPr lvl="1"/>
            <a:r>
              <a:rPr lang="en-US" sz="2000" dirty="0" smtClean="0">
                <a:ea typeface="Verdana" pitchFamily="34" charset="0"/>
                <a:cs typeface="Verdana" pitchFamily="34" charset="0"/>
              </a:rPr>
              <a:t>Included discussion about </a:t>
            </a:r>
            <a:r>
              <a:rPr lang="en-US" sz="2000" dirty="0" err="1" smtClean="0">
                <a:ea typeface="Verdana" pitchFamily="34" charset="0"/>
                <a:cs typeface="Verdana" pitchFamily="34" charset="0"/>
              </a:rPr>
              <a:t>ArchivesSpace</a:t>
            </a:r>
            <a:r>
              <a:rPr lang="en-US" sz="2000" dirty="0" smtClean="0">
                <a:ea typeface="Verdana" pitchFamily="34" charset="0"/>
                <a:cs typeface="Verdana" pitchFamily="34" charset="0"/>
              </a:rPr>
              <a:t>, EAD, VAMPS, and more</a:t>
            </a:r>
          </a:p>
          <a:p>
            <a:pPr lvl="1"/>
            <a:r>
              <a:rPr lang="en-US" sz="2000" dirty="0" smtClean="0">
                <a:ea typeface="Verdana" pitchFamily="34" charset="0"/>
                <a:cs typeface="Verdana" pitchFamily="34" charset="0"/>
              </a:rPr>
              <a:t>Thank you to Bradley Daigle (UVA) for organizing!</a:t>
            </a:r>
          </a:p>
          <a:p>
            <a:pPr lvl="1"/>
            <a:endParaRPr lang="en-US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5B7E"/>
                </a:solidFill>
              </a:rPr>
              <a:t>Outreach Committee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Chair:  Cy Dillon, Hampden-Sydney College</a:t>
            </a:r>
          </a:p>
          <a:p>
            <a:pPr marL="406400" indent="-406400"/>
            <a:r>
              <a:rPr lang="en-US" dirty="0" smtClean="0"/>
              <a:t>Product Announcement for new social sciences and nursing resources</a:t>
            </a:r>
          </a:p>
          <a:p>
            <a:pPr marL="406400" indent="-406400"/>
            <a:r>
              <a:rPr lang="en-US" dirty="0" smtClean="0"/>
              <a:t>Ask VIVA webinars</a:t>
            </a:r>
          </a:p>
          <a:p>
            <a:pPr marL="726440" lvl="1" indent="-406400"/>
            <a:r>
              <a:rPr lang="en-US" dirty="0" smtClean="0"/>
              <a:t>The first one will be October 29th from 10:00-10:30 am</a:t>
            </a:r>
          </a:p>
          <a:p>
            <a:pPr marL="726440" lvl="1" indent="-406400"/>
            <a:r>
              <a:rPr lang="en-US" dirty="0" smtClean="0"/>
              <a:t>Planned for October, January, April, and August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61241</TotalTime>
  <Words>1816</Words>
  <Application>Microsoft Office PowerPoint</Application>
  <PresentationFormat>On-screen Show (4:3)</PresentationFormat>
  <Paragraphs>320</Paragraphs>
  <Slides>48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Median</vt:lpstr>
      <vt:lpstr>Chart</vt:lpstr>
      <vt:lpstr>Image</vt:lpstr>
      <vt:lpstr>VIVA 19th Annual  Users Group Meeting</vt:lpstr>
      <vt:lpstr>Agenda</vt:lpstr>
      <vt:lpstr>VIVA Budget Update</vt:lpstr>
      <vt:lpstr>Leveraging Funds to Expand Access</vt:lpstr>
      <vt:lpstr>VIVA Revenues FY16</vt:lpstr>
      <vt:lpstr>Updates on Committee Work </vt:lpstr>
      <vt:lpstr>Steering Committee</vt:lpstr>
      <vt:lpstr>Steering Committee</vt:lpstr>
      <vt:lpstr>Outreach Committee</vt:lpstr>
      <vt:lpstr>Resource Sharing Committee</vt:lpstr>
      <vt:lpstr>VIVA Interlibrary Loan Forum</vt:lpstr>
      <vt:lpstr>Cooperative Borrowing Project</vt:lpstr>
      <vt:lpstr>Open Educational Resources (OER) task force</vt:lpstr>
      <vt:lpstr>OER Survey Highlights</vt:lpstr>
      <vt:lpstr>OER Survey Highlights</vt:lpstr>
      <vt:lpstr>OER Findings and Recommendations</vt:lpstr>
      <vt:lpstr>Collections Committee</vt:lpstr>
      <vt:lpstr>Results of the Nursing &amp; Social Sciences RFP</vt:lpstr>
      <vt:lpstr>Results of the Nursing &amp; Social Sciences RFP</vt:lpstr>
      <vt:lpstr>Results of the Nursing &amp; Social Sciences RFP</vt:lpstr>
      <vt:lpstr>Selected Product Updates</vt:lpstr>
      <vt:lpstr>Full Text Usage within VIVA</vt:lpstr>
      <vt:lpstr>VIVA Collections Forum</vt:lpstr>
      <vt:lpstr>Monographic Collection Analysis: Background</vt:lpstr>
      <vt:lpstr>Monographic Collection Analysis: Data Results </vt:lpstr>
      <vt:lpstr>Monographic Collection Analysis: Data Results </vt:lpstr>
      <vt:lpstr>Monographic Collection Analysis:  In-Process/Implementation</vt:lpstr>
      <vt:lpstr>Monographic Collection Analysis:  In-Process/Implementation</vt:lpstr>
      <vt:lpstr>Thank you to our vendors here today!</vt:lpstr>
      <vt:lpstr>PowerPoint Presentation</vt:lpstr>
      <vt:lpstr>Join us on Facebook!  </vt:lpstr>
      <vt:lpstr> </vt:lpstr>
      <vt:lpstr>A Vision for VIVA</vt:lpstr>
      <vt:lpstr>What is my perspective?</vt:lpstr>
      <vt:lpstr>What is my perspective?</vt:lpstr>
      <vt:lpstr>Guiding Concepts for Today</vt:lpstr>
      <vt:lpstr>Improving the User Experience</vt:lpstr>
      <vt:lpstr>Challenges with Content</vt:lpstr>
      <vt:lpstr>Ideas for Content</vt:lpstr>
      <vt:lpstr>Challenges with Services</vt:lpstr>
      <vt:lpstr>Ideas for Services</vt:lpstr>
      <vt:lpstr>Challenges with Space</vt:lpstr>
      <vt:lpstr>Ideas for Space</vt:lpstr>
      <vt:lpstr>Challenges for Internal Process</vt:lpstr>
      <vt:lpstr>Ideas for Internal Process</vt:lpstr>
      <vt:lpstr>What about VIVA Central?</vt:lpstr>
      <vt:lpstr>For all of you out there in VIVAland -</vt:lpstr>
      <vt:lpstr>And from the lessons learned -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Libraries and Library Consortia: To Dream the Impossible Dream</dc:title>
  <dc:creator>KP</dc:creator>
  <cp:keywords>UVA General VIVA</cp:keywords>
  <dc:description>A general presentation about VIVA for the UVA Staff, presented on March 10, 2010.</dc:description>
  <cp:lastModifiedBy>AOSTERMAN</cp:lastModifiedBy>
  <cp:revision>2533</cp:revision>
  <cp:lastPrinted>2014-10-05T17:13:11Z</cp:lastPrinted>
  <dcterms:created xsi:type="dcterms:W3CDTF">2013-09-26T03:04:30Z</dcterms:created>
  <dcterms:modified xsi:type="dcterms:W3CDTF">2015-10-27T13:56:03Z</dcterms:modified>
  <cp:category>General VIVA info for UVA</cp:category>
</cp:coreProperties>
</file>