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94" r:id="rId3"/>
    <p:sldId id="258" r:id="rId4"/>
    <p:sldId id="257" r:id="rId5"/>
    <p:sldId id="260" r:id="rId6"/>
    <p:sldId id="276" r:id="rId7"/>
    <p:sldId id="295" r:id="rId8"/>
    <p:sldId id="293" r:id="rId9"/>
    <p:sldId id="278" r:id="rId10"/>
    <p:sldId id="279" r:id="rId11"/>
    <p:sldId id="270" r:id="rId12"/>
    <p:sldId id="259" r:id="rId13"/>
    <p:sldId id="269" r:id="rId14"/>
    <p:sldId id="268" r:id="rId15"/>
    <p:sldId id="271" r:id="rId16"/>
    <p:sldId id="272" r:id="rId17"/>
    <p:sldId id="275" r:id="rId18"/>
    <p:sldId id="277" r:id="rId19"/>
    <p:sldId id="273" r:id="rId20"/>
    <p:sldId id="274" r:id="rId21"/>
    <p:sldId id="285" r:id="rId22"/>
    <p:sldId id="280" r:id="rId23"/>
    <p:sldId id="286" r:id="rId24"/>
    <p:sldId id="281" r:id="rId25"/>
    <p:sldId id="282" r:id="rId26"/>
    <p:sldId id="283" r:id="rId27"/>
    <p:sldId id="289" r:id="rId28"/>
    <p:sldId id="290" r:id="rId29"/>
    <p:sldId id="288" r:id="rId30"/>
    <p:sldId id="264" r:id="rId31"/>
    <p:sldId id="291" r:id="rId32"/>
    <p:sldId id="292" r:id="rId33"/>
    <p:sldId id="265" r:id="rId34"/>
    <p:sldId id="266" r:id="rId35"/>
    <p:sldId id="267" r:id="rId3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5" autoAdjust="0"/>
    <p:restoredTop sz="93783" autoAdjust="0"/>
  </p:normalViewPr>
  <p:slideViewPr>
    <p:cSldViewPr>
      <p:cViewPr varScale="1">
        <p:scale>
          <a:sx n="65" d="100"/>
          <a:sy n="65" d="100"/>
        </p:scale>
        <p:origin x="-1374" y="-108"/>
      </p:cViewPr>
      <p:guideLst>
        <p:guide orient="horz" pos="2160"/>
        <p:guide pos="2880"/>
      </p:guideLst>
    </p:cSldViewPr>
  </p:slideViewPr>
  <p:notesTextViewPr>
    <p:cViewPr>
      <p:scale>
        <a:sx n="1" d="1"/>
        <a:sy n="1" d="1"/>
      </p:scale>
      <p:origin x="0" y="0"/>
    </p:cViewPr>
  </p:notesTextViewPr>
  <p:notesViewPr>
    <p:cSldViewPr>
      <p:cViewPr>
        <p:scale>
          <a:sx n="150" d="100"/>
          <a:sy n="150" d="100"/>
        </p:scale>
        <p:origin x="-648" y="277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A4626FE-362F-475C-A715-1ED8B8E2E32B}" type="datetimeFigureOut">
              <a:rPr lang="en-US" smtClean="0"/>
              <a:t>10/21/2015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2FB6F47-58FA-4551-80F0-A09D78E4852E}" type="slidenum">
              <a:rPr lang="en-US" smtClean="0"/>
              <a:t>‹#›</a:t>
            </a:fld>
            <a:endParaRPr lang="en-US"/>
          </a:p>
        </p:txBody>
      </p:sp>
    </p:spTree>
    <p:extLst>
      <p:ext uri="{BB962C8B-B14F-4D97-AF65-F5344CB8AC3E}">
        <p14:creationId xmlns:p14="http://schemas.microsoft.com/office/powerpoint/2010/main" val="208390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1</a:t>
            </a:fld>
            <a:endParaRPr lang="en-US"/>
          </a:p>
        </p:txBody>
      </p:sp>
    </p:spTree>
    <p:extLst>
      <p:ext uri="{BB962C8B-B14F-4D97-AF65-F5344CB8AC3E}">
        <p14:creationId xmlns:p14="http://schemas.microsoft.com/office/powerpoint/2010/main" val="804461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outcomes we hoped to achieve.</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10</a:t>
            </a:fld>
            <a:endParaRPr lang="en-US"/>
          </a:p>
        </p:txBody>
      </p:sp>
    </p:spTree>
    <p:extLst>
      <p:ext uri="{BB962C8B-B14F-4D97-AF65-F5344CB8AC3E}">
        <p14:creationId xmlns:p14="http://schemas.microsoft.com/office/powerpoint/2010/main" val="3301422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11</a:t>
            </a:fld>
            <a:endParaRPr lang="en-US"/>
          </a:p>
        </p:txBody>
      </p:sp>
    </p:spTree>
    <p:extLst>
      <p:ext uri="{BB962C8B-B14F-4D97-AF65-F5344CB8AC3E}">
        <p14:creationId xmlns:p14="http://schemas.microsoft.com/office/powerpoint/2010/main" val="259101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Arial" panose="020B0604020202020204" pitchFamily="34" charset="0"/>
                <a:cs typeface="Arial" panose="020B0604020202020204" pitchFamily="34" charset="0"/>
              </a:rPr>
              <a:t>Closed enrolled </a:t>
            </a:r>
            <a:r>
              <a:rPr lang="en-US" sz="1400" dirty="0">
                <a:latin typeface="Arial" panose="020B0604020202020204" pitchFamily="34" charset="0"/>
                <a:cs typeface="Arial" panose="020B0604020202020204" pitchFamily="34" charset="0"/>
              </a:rPr>
              <a:t>sites are established for a specific group of children who enroll in an organized activity program or who do not reside in an eligible low income area. The site becomes eligible for SFSP if at least half of the enrolled children qualify for free and reduced-price meals. Because the site is not open to the community, meals are served free only to enrolled children. </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Open sites </a:t>
            </a:r>
            <a:r>
              <a:rPr lang="en-US" sz="1400" dirty="0">
                <a:latin typeface="Arial" panose="020B0604020202020204" pitchFamily="34" charset="0"/>
                <a:cs typeface="Arial" panose="020B0604020202020204" pitchFamily="34" charset="0"/>
              </a:rPr>
              <a:t>operate in low-income areas where at least 50 percent of children residing in the area are eligible for free and reduced-price school meals, based on local school or census data. The meals are served free to any child at the site on a first-come, first-serve basis. </a:t>
            </a:r>
          </a:p>
        </p:txBody>
      </p:sp>
      <p:sp>
        <p:nvSpPr>
          <p:cNvPr id="4" name="Slide Number Placeholder 3"/>
          <p:cNvSpPr>
            <a:spLocks noGrp="1"/>
          </p:cNvSpPr>
          <p:nvPr>
            <p:ph type="sldNum" sz="quarter" idx="10"/>
          </p:nvPr>
        </p:nvSpPr>
        <p:spPr/>
        <p:txBody>
          <a:bodyPr/>
          <a:lstStyle/>
          <a:p>
            <a:fld id="{C2FB6F47-58FA-4551-80F0-A09D78E4852E}" type="slidenum">
              <a:rPr lang="en-US" smtClean="0"/>
              <a:t>12</a:t>
            </a:fld>
            <a:endParaRPr lang="en-US"/>
          </a:p>
        </p:txBody>
      </p:sp>
    </p:spTree>
    <p:extLst>
      <p:ext uri="{BB962C8B-B14F-4D97-AF65-F5344CB8AC3E}">
        <p14:creationId xmlns:p14="http://schemas.microsoft.com/office/powerpoint/2010/main" val="2313631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First, determine your site’s school attendance </a:t>
            </a:r>
            <a:r>
              <a:rPr lang="en-US" sz="1400" dirty="0" smtClean="0">
                <a:latin typeface="Arial" panose="020B0604020202020204" pitchFamily="34" charset="0"/>
                <a:cs typeface="Arial" panose="020B0604020202020204" pitchFamily="34" charset="0"/>
              </a:rPr>
              <a:t>area using the library address.</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Contact the school district directly or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Visit the school district’s website.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There is another method that uses Census data, but the school free &amp; reduced eligibility data is the easiest method to utilize.  You can learn more about using Census data from the USDA website.</a:t>
            </a:r>
          </a:p>
        </p:txBody>
      </p:sp>
      <p:sp>
        <p:nvSpPr>
          <p:cNvPr id="4" name="Slide Number Placeholder 3"/>
          <p:cNvSpPr>
            <a:spLocks noGrp="1"/>
          </p:cNvSpPr>
          <p:nvPr>
            <p:ph type="sldNum" sz="quarter" idx="10"/>
          </p:nvPr>
        </p:nvSpPr>
        <p:spPr/>
        <p:txBody>
          <a:bodyPr/>
          <a:lstStyle/>
          <a:p>
            <a:fld id="{C2FB6F47-58FA-4551-80F0-A09D78E4852E}" type="slidenum">
              <a:rPr lang="en-US" smtClean="0"/>
              <a:t>13</a:t>
            </a:fld>
            <a:endParaRPr lang="en-US"/>
          </a:p>
        </p:txBody>
      </p:sp>
    </p:spTree>
    <p:extLst>
      <p:ext uri="{BB962C8B-B14F-4D97-AF65-F5344CB8AC3E}">
        <p14:creationId xmlns:p14="http://schemas.microsoft.com/office/powerpoint/2010/main" val="173012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at least 50% of students must qualify for f &amp; r meals</a:t>
            </a:r>
          </a:p>
          <a:p>
            <a:endParaRPr lang="en-US" dirty="0" smtClean="0"/>
          </a:p>
          <a:p>
            <a:pPr marL="233309" indent="-233309">
              <a:buAutoNum type="arabicPeriod"/>
            </a:pPr>
            <a:r>
              <a:rPr lang="en-US" dirty="0" smtClean="0"/>
              <a:t>Go to the Virginia Department of Education website, this is where</a:t>
            </a:r>
            <a:r>
              <a:rPr lang="en-US" baseline="0" dirty="0" smtClean="0"/>
              <a:t> the National School Lunch Program Free and Reduced Price Eligibility Report can be found.</a:t>
            </a:r>
          </a:p>
          <a:p>
            <a:pPr marL="233309" indent="-233309">
              <a:buAutoNum type="arabicPeriod"/>
            </a:pPr>
            <a:r>
              <a:rPr lang="en-US" baseline="0" dirty="0" smtClean="0"/>
              <a:t>Download the most recent version “By Schools” report in the desired format.</a:t>
            </a:r>
            <a:endParaRPr lang="en-US" dirty="0" smtClean="0"/>
          </a:p>
          <a:p>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14</a:t>
            </a:fld>
            <a:endParaRPr lang="en-US"/>
          </a:p>
        </p:txBody>
      </p:sp>
    </p:spTree>
    <p:extLst>
      <p:ext uri="{BB962C8B-B14F-4D97-AF65-F5344CB8AC3E}">
        <p14:creationId xmlns:p14="http://schemas.microsoft.com/office/powerpoint/2010/main" val="3544448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Find the school in your library’s attendance zone and verify that the F &amp; R percentage is at least 50%.</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15</a:t>
            </a:fld>
            <a:endParaRPr lang="en-US"/>
          </a:p>
        </p:txBody>
      </p:sp>
    </p:spTree>
    <p:extLst>
      <p:ext uri="{BB962C8B-B14F-4D97-AF65-F5344CB8AC3E}">
        <p14:creationId xmlns:p14="http://schemas.microsoft.com/office/powerpoint/2010/main" val="1488552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located closer, you can submit written justification especially if there is a physical barrier that prevents children from getting to a site (river, freeway, etc.)</a:t>
            </a:r>
          </a:p>
        </p:txBody>
      </p:sp>
      <p:sp>
        <p:nvSpPr>
          <p:cNvPr id="4" name="Slide Number Placeholder 3"/>
          <p:cNvSpPr>
            <a:spLocks noGrp="1"/>
          </p:cNvSpPr>
          <p:nvPr>
            <p:ph type="sldNum" sz="quarter" idx="10"/>
          </p:nvPr>
        </p:nvSpPr>
        <p:spPr/>
        <p:txBody>
          <a:bodyPr/>
          <a:lstStyle/>
          <a:p>
            <a:fld id="{C2FB6F47-58FA-4551-80F0-A09D78E4852E}" type="slidenum">
              <a:rPr lang="en-US" smtClean="0"/>
              <a:t>16</a:t>
            </a:fld>
            <a:endParaRPr lang="en-US"/>
          </a:p>
        </p:txBody>
      </p:sp>
    </p:spTree>
    <p:extLst>
      <p:ext uri="{BB962C8B-B14F-4D97-AF65-F5344CB8AC3E}">
        <p14:creationId xmlns:p14="http://schemas.microsoft.com/office/powerpoint/2010/main" val="3166017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Virginia Department of Health will put</a:t>
            </a:r>
            <a:r>
              <a:rPr lang="en-US" baseline="0" dirty="0" smtClean="0"/>
              <a:t> you in contact with a sponsor in your area.</a:t>
            </a:r>
          </a:p>
          <a:p>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17</a:t>
            </a:fld>
            <a:endParaRPr lang="en-US"/>
          </a:p>
        </p:txBody>
      </p:sp>
    </p:spTree>
    <p:extLst>
      <p:ext uri="{BB962C8B-B14F-4D97-AF65-F5344CB8AC3E}">
        <p14:creationId xmlns:p14="http://schemas.microsoft.com/office/powerpoint/2010/main" val="319610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Site Enrollment Survey is completed in April</a:t>
            </a:r>
            <a:r>
              <a:rPr lang="en-US" baseline="0" dirty="0" smtClean="0"/>
              <a:t> for the upcoming summer.</a:t>
            </a:r>
          </a:p>
          <a:p>
            <a:r>
              <a:rPr lang="en-US" baseline="0" dirty="0" smtClean="0"/>
              <a:t>It includes the library address, contact information, the name of the nearest school, open or closed site, Site Supervisor(s) information, and program information.</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18</a:t>
            </a:fld>
            <a:endParaRPr lang="en-US"/>
          </a:p>
        </p:txBody>
      </p:sp>
    </p:spTree>
    <p:extLst>
      <p:ext uri="{BB962C8B-B14F-4D97-AF65-F5344CB8AC3E}">
        <p14:creationId xmlns:p14="http://schemas.microsoft.com/office/powerpoint/2010/main" val="2504346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include the USDA</a:t>
            </a:r>
            <a:r>
              <a:rPr lang="en-US" baseline="0" dirty="0" smtClean="0"/>
              <a:t> statement on any flyers and/or posters.</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19</a:t>
            </a:fld>
            <a:endParaRPr lang="en-US"/>
          </a:p>
        </p:txBody>
      </p:sp>
    </p:spTree>
    <p:extLst>
      <p:ext uri="{BB962C8B-B14F-4D97-AF65-F5344CB8AC3E}">
        <p14:creationId xmlns:p14="http://schemas.microsoft.com/office/powerpoint/2010/main" val="177484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2</a:t>
            </a:fld>
            <a:endParaRPr lang="en-US"/>
          </a:p>
        </p:txBody>
      </p:sp>
    </p:spTree>
    <p:extLst>
      <p:ext uri="{BB962C8B-B14F-4D97-AF65-F5344CB8AC3E}">
        <p14:creationId xmlns:p14="http://schemas.microsoft.com/office/powerpoint/2010/main" val="100685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have a banner or poster outside of the site to</a:t>
            </a:r>
            <a:r>
              <a:rPr lang="en-US" baseline="0" dirty="0" smtClean="0"/>
              <a:t> advertise the program</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20</a:t>
            </a:fld>
            <a:endParaRPr lang="en-US"/>
          </a:p>
        </p:txBody>
      </p:sp>
    </p:spTree>
    <p:extLst>
      <p:ext uri="{BB962C8B-B14F-4D97-AF65-F5344CB8AC3E}">
        <p14:creationId xmlns:p14="http://schemas.microsoft.com/office/powerpoint/2010/main" val="319522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utilized Teen Volunteers.  Many of them also participated in the activities with the children,</a:t>
            </a:r>
            <a:r>
              <a:rPr lang="en-US" baseline="0" dirty="0" smtClean="0"/>
              <a:t> some teens just came for the snack.</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21</a:t>
            </a:fld>
            <a:endParaRPr lang="en-US"/>
          </a:p>
        </p:txBody>
      </p:sp>
    </p:spTree>
    <p:extLst>
      <p:ext uri="{BB962C8B-B14F-4D97-AF65-F5344CB8AC3E}">
        <p14:creationId xmlns:p14="http://schemas.microsoft.com/office/powerpoint/2010/main" val="360608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22</a:t>
            </a:fld>
            <a:endParaRPr lang="en-US"/>
          </a:p>
        </p:txBody>
      </p:sp>
    </p:spTree>
    <p:extLst>
      <p:ext uri="{BB962C8B-B14F-4D97-AF65-F5344CB8AC3E}">
        <p14:creationId xmlns:p14="http://schemas.microsoft.com/office/powerpoint/2010/main" val="3802227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weekday during the 8 week period, a different program was presented.  Out of the 10 total staff members working this past summer, 7 presented programs sometime during Summer Read &amp; Feed. (in keeping with out core values)</a:t>
            </a:r>
          </a:p>
          <a:p>
            <a:endParaRPr lang="en-US" dirty="0" smtClean="0"/>
          </a:p>
          <a:p>
            <a:r>
              <a:rPr lang="en-US" dirty="0" smtClean="0"/>
              <a:t>As the children ate their snack, they either listened to a staff member read a book or viewed a </a:t>
            </a:r>
            <a:r>
              <a:rPr lang="en-US" dirty="0" err="1" smtClean="0"/>
              <a:t>BookFlix</a:t>
            </a:r>
            <a:r>
              <a:rPr lang="en-US" dirty="0" smtClean="0"/>
              <a:t> or an educational segment from a DVD.  Because the program is for all ages, we planned a variety of activities. </a:t>
            </a:r>
          </a:p>
          <a:p>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23</a:t>
            </a:fld>
            <a:endParaRPr lang="en-US"/>
          </a:p>
        </p:txBody>
      </p:sp>
    </p:spTree>
    <p:extLst>
      <p:ext uri="{BB962C8B-B14F-4D97-AF65-F5344CB8AC3E}">
        <p14:creationId xmlns:p14="http://schemas.microsoft.com/office/powerpoint/2010/main" val="407349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On Mondays, it was a “maker” day with an emphasis on structures, building and architecture. </a:t>
            </a:r>
          </a:p>
          <a:p>
            <a:endParaRPr lang="en-US" dirty="0" smtClean="0"/>
          </a:p>
          <a:p>
            <a:r>
              <a:rPr lang="en-US" dirty="0" smtClean="0"/>
              <a:t>We</a:t>
            </a:r>
            <a:r>
              <a:rPr lang="en-US" baseline="0" dirty="0" smtClean="0"/>
              <a:t> viewed segments of DVDs: Bill Nye ; Roller Coasters; Domes; and Skyscrapers.  We always offered materials for younger children and even our teens participated in building with </a:t>
            </a:r>
            <a:r>
              <a:rPr lang="en-US" baseline="0" dirty="0" err="1" smtClean="0"/>
              <a:t>legos</a:t>
            </a:r>
            <a:r>
              <a:rPr lang="en-US" baseline="0" dirty="0" smtClean="0"/>
              <a:t>, gumdrop domes, marshmallow &amp; spaghetti towers, cards, cups any material we had available!</a:t>
            </a:r>
            <a:endParaRPr lang="en-US" dirty="0" smtClean="0"/>
          </a:p>
          <a:p>
            <a:endParaRPr lang="en-US" dirty="0"/>
          </a:p>
        </p:txBody>
      </p:sp>
      <p:sp>
        <p:nvSpPr>
          <p:cNvPr id="4" name="Slide Number Placeholder 3"/>
          <p:cNvSpPr>
            <a:spLocks noGrp="1"/>
          </p:cNvSpPr>
          <p:nvPr>
            <p:ph type="sldNum" sz="quarter" idx="10"/>
          </p:nvPr>
        </p:nvSpPr>
        <p:spPr/>
        <p:txBody>
          <a:bodyPr/>
          <a:lstStyle/>
          <a:p>
            <a:fld id="{BDEEB1BD-23E1-426B-A055-A15B54B064C7}" type="slidenum">
              <a:rPr lang="en-US" smtClean="0"/>
              <a:t>24</a:t>
            </a:fld>
            <a:endParaRPr lang="en-US"/>
          </a:p>
        </p:txBody>
      </p:sp>
    </p:spTree>
    <p:extLst>
      <p:ext uri="{BB962C8B-B14F-4D97-AF65-F5344CB8AC3E}">
        <p14:creationId xmlns:p14="http://schemas.microsoft.com/office/powerpoint/2010/main" val="433346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Tuesdays were arts &amp; crafts</a:t>
            </a:r>
            <a:r>
              <a:rPr lang="en-US" baseline="0" dirty="0" smtClean="0"/>
              <a:t> day.  Any and every activity we did was well received.  </a:t>
            </a:r>
            <a:endParaRPr lang="en-US" dirty="0"/>
          </a:p>
        </p:txBody>
      </p:sp>
      <p:sp>
        <p:nvSpPr>
          <p:cNvPr id="4" name="Slide Number Placeholder 3"/>
          <p:cNvSpPr>
            <a:spLocks noGrp="1"/>
          </p:cNvSpPr>
          <p:nvPr>
            <p:ph type="sldNum" sz="quarter" idx="10"/>
          </p:nvPr>
        </p:nvSpPr>
        <p:spPr/>
        <p:txBody>
          <a:bodyPr/>
          <a:lstStyle/>
          <a:p>
            <a:fld id="{BDEEB1BD-23E1-426B-A055-A15B54B064C7}" type="slidenum">
              <a:rPr lang="en-US" smtClean="0"/>
              <a:t>25</a:t>
            </a:fld>
            <a:endParaRPr lang="en-US"/>
          </a:p>
        </p:txBody>
      </p:sp>
    </p:spTree>
    <p:extLst>
      <p:ext uri="{BB962C8B-B14F-4D97-AF65-F5344CB8AC3E}">
        <p14:creationId xmlns:p14="http://schemas.microsoft.com/office/powerpoint/2010/main" val="2025168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EB1BD-23E1-426B-A055-A15B54B064C7}" type="slidenum">
              <a:rPr lang="en-US" smtClean="0"/>
              <a:t>26</a:t>
            </a:fld>
            <a:endParaRPr lang="en-US"/>
          </a:p>
        </p:txBody>
      </p:sp>
    </p:spTree>
    <p:extLst>
      <p:ext uri="{BB962C8B-B14F-4D97-AF65-F5344CB8AC3E}">
        <p14:creationId xmlns:p14="http://schemas.microsoft.com/office/powerpoint/2010/main" val="2356970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A very special treat this summer was a partnership the Loudoun Master Gardeners. Master Gardener volunteers worked with staff to co-present 6 gardening programs.</a:t>
            </a:r>
          </a:p>
          <a:p>
            <a:endParaRPr lang="en-US" dirty="0"/>
          </a:p>
          <a:p>
            <a:r>
              <a:rPr lang="en-US" dirty="0" smtClean="0"/>
              <a:t>We enjoyed a story</a:t>
            </a:r>
          </a:p>
          <a:p>
            <a:r>
              <a:rPr lang="en-US" dirty="0" smtClean="0"/>
              <a:t>planted and cared for a container garden. </a:t>
            </a:r>
            <a:endParaRPr lang="en-US" dirty="0"/>
          </a:p>
        </p:txBody>
      </p:sp>
      <p:sp>
        <p:nvSpPr>
          <p:cNvPr id="4" name="Slide Number Placeholder 3"/>
          <p:cNvSpPr>
            <a:spLocks noGrp="1"/>
          </p:cNvSpPr>
          <p:nvPr>
            <p:ph type="sldNum" sz="quarter" idx="10"/>
          </p:nvPr>
        </p:nvSpPr>
        <p:spPr/>
        <p:txBody>
          <a:bodyPr/>
          <a:lstStyle/>
          <a:p>
            <a:fld id="{BDEEB1BD-23E1-426B-A055-A15B54B064C7}" type="slidenum">
              <a:rPr lang="en-US" smtClean="0"/>
              <a:t>27</a:t>
            </a:fld>
            <a:endParaRPr lang="en-US"/>
          </a:p>
        </p:txBody>
      </p:sp>
    </p:spTree>
    <p:extLst>
      <p:ext uri="{BB962C8B-B14F-4D97-AF65-F5344CB8AC3E}">
        <p14:creationId xmlns:p14="http://schemas.microsoft.com/office/powerpoint/2010/main" val="386542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smtClean="0"/>
          </a:p>
          <a:p>
            <a:r>
              <a:rPr lang="en-US" dirty="0" smtClean="0"/>
              <a:t>We also learned how to make paper pots</a:t>
            </a:r>
          </a:p>
          <a:p>
            <a:r>
              <a:rPr lang="en-US" dirty="0" smtClean="0"/>
              <a:t>about </a:t>
            </a:r>
          </a:p>
          <a:p>
            <a:r>
              <a:rPr lang="en-US" dirty="0" smtClean="0"/>
              <a:t>worms</a:t>
            </a:r>
          </a:p>
          <a:p>
            <a:r>
              <a:rPr lang="en-US" dirty="0" smtClean="0"/>
              <a:t>Pests and pals in the garden</a:t>
            </a:r>
          </a:p>
          <a:p>
            <a:r>
              <a:rPr lang="en-US" dirty="0" smtClean="0"/>
              <a:t>Parts of plants that we eat and then we ate some during a tasting party</a:t>
            </a:r>
          </a:p>
        </p:txBody>
      </p:sp>
      <p:sp>
        <p:nvSpPr>
          <p:cNvPr id="4" name="Slide Number Placeholder 3"/>
          <p:cNvSpPr>
            <a:spLocks noGrp="1"/>
          </p:cNvSpPr>
          <p:nvPr>
            <p:ph type="sldNum" sz="quarter" idx="10"/>
          </p:nvPr>
        </p:nvSpPr>
        <p:spPr/>
        <p:txBody>
          <a:bodyPr/>
          <a:lstStyle/>
          <a:p>
            <a:fld id="{BDEEB1BD-23E1-426B-A055-A15B54B064C7}" type="slidenum">
              <a:rPr lang="en-US" smtClean="0"/>
              <a:t>28</a:t>
            </a:fld>
            <a:endParaRPr lang="en-US"/>
          </a:p>
        </p:txBody>
      </p:sp>
    </p:spTree>
    <p:extLst>
      <p:ext uri="{BB962C8B-B14F-4D97-AF65-F5344CB8AC3E}">
        <p14:creationId xmlns:p14="http://schemas.microsoft.com/office/powerpoint/2010/main" val="1755908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keeping with the SRC Super Hero theme, On Fridays we viewed a </a:t>
            </a:r>
            <a:r>
              <a:rPr lang="en-US" dirty="0" err="1" smtClean="0"/>
              <a:t>BookFlix</a:t>
            </a:r>
            <a:r>
              <a:rPr lang="en-US" dirty="0" smtClean="0"/>
              <a:t> biography of “super” person , completed the accompanying Puzzler activity, </a:t>
            </a:r>
          </a:p>
          <a:p>
            <a:endParaRPr lang="en-US" dirty="0" smtClean="0"/>
          </a:p>
          <a:p>
            <a:r>
              <a:rPr lang="en-US" dirty="0" smtClean="0"/>
              <a:t>then children could complete word puzzles, crosswords and  about a variety of hands-on &amp; jigsaw puzzles.</a:t>
            </a:r>
          </a:p>
          <a:p>
            <a:endParaRPr lang="en-US" dirty="0" smtClean="0"/>
          </a:p>
          <a:p>
            <a:r>
              <a:rPr lang="en-US" dirty="0" smtClean="0"/>
              <a:t>Famous people we learned about this year included:</a:t>
            </a:r>
          </a:p>
          <a:p>
            <a:endParaRPr lang="en-US" dirty="0" smtClean="0"/>
          </a:p>
          <a:p>
            <a:r>
              <a:rPr lang="en-US" dirty="0" smtClean="0"/>
              <a:t>Christopher Columbus</a:t>
            </a:r>
          </a:p>
          <a:p>
            <a:r>
              <a:rPr lang="en-US" dirty="0" smtClean="0"/>
              <a:t>Johnny Appleseed</a:t>
            </a:r>
          </a:p>
          <a:p>
            <a:r>
              <a:rPr lang="en-US" dirty="0" smtClean="0"/>
              <a:t>Martin Luther King, Jr.</a:t>
            </a:r>
          </a:p>
          <a:p>
            <a:r>
              <a:rPr lang="en-US" dirty="0" smtClean="0"/>
              <a:t>Rosa Parks</a:t>
            </a:r>
          </a:p>
          <a:p>
            <a:r>
              <a:rPr lang="en-US" dirty="0" smtClean="0"/>
              <a:t>Abraham Lincoln</a:t>
            </a:r>
          </a:p>
          <a:p>
            <a:r>
              <a:rPr lang="en-US" dirty="0" smtClean="0"/>
              <a:t>Snowflake Bentley</a:t>
            </a:r>
          </a:p>
          <a:p>
            <a:r>
              <a:rPr lang="en-US" dirty="0" smtClean="0"/>
              <a:t>Harriet Tubman</a:t>
            </a:r>
          </a:p>
          <a:p>
            <a:endParaRPr lang="en-US" dirty="0"/>
          </a:p>
        </p:txBody>
      </p:sp>
      <p:sp>
        <p:nvSpPr>
          <p:cNvPr id="4" name="Slide Number Placeholder 3"/>
          <p:cNvSpPr>
            <a:spLocks noGrp="1"/>
          </p:cNvSpPr>
          <p:nvPr>
            <p:ph type="sldNum" sz="quarter" idx="10"/>
          </p:nvPr>
        </p:nvSpPr>
        <p:spPr/>
        <p:txBody>
          <a:bodyPr/>
          <a:lstStyle/>
          <a:p>
            <a:fld id="{BDEEB1BD-23E1-426B-A055-A15B54B064C7}" type="slidenum">
              <a:rPr lang="en-US" smtClean="0"/>
              <a:t>29</a:t>
            </a:fld>
            <a:endParaRPr lang="en-US"/>
          </a:p>
        </p:txBody>
      </p:sp>
    </p:spTree>
    <p:extLst>
      <p:ext uri="{BB962C8B-B14F-4D97-AF65-F5344CB8AC3E}">
        <p14:creationId xmlns:p14="http://schemas.microsoft.com/office/powerpoint/2010/main" val="311237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Free food for children 0-18 in low-income neighborhoods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Must be located in low-income area or serve low-income children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USDA funds the program,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Administered through state agency, in Virginia it is the Department of Health</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state agency uses USDA funds to reimburse Sponsors, they provide the food to Sites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Site staff/volunteers serve food free to children &amp; teens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2FB6F47-58FA-4551-80F0-A09D78E4852E}" type="slidenum">
              <a:rPr lang="en-US" smtClean="0"/>
              <a:t>3</a:t>
            </a:fld>
            <a:endParaRPr lang="en-US"/>
          </a:p>
        </p:txBody>
      </p:sp>
    </p:spTree>
    <p:extLst>
      <p:ext uri="{BB962C8B-B14F-4D97-AF65-F5344CB8AC3E}">
        <p14:creationId xmlns:p14="http://schemas.microsoft.com/office/powerpoint/2010/main" val="108903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been working for the past 2 years to increase program attendance and Summer Read &amp; Feed played a role in this goal.</a:t>
            </a:r>
          </a:p>
          <a:p>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30</a:t>
            </a:fld>
            <a:endParaRPr lang="en-US"/>
          </a:p>
        </p:txBody>
      </p:sp>
    </p:spTree>
    <p:extLst>
      <p:ext uri="{BB962C8B-B14F-4D97-AF65-F5344CB8AC3E}">
        <p14:creationId xmlns:p14="http://schemas.microsoft.com/office/powerpoint/2010/main" val="2008915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sz="1600" dirty="0"/>
          </a:p>
          <a:p>
            <a:r>
              <a:rPr lang="en-US" sz="1600" dirty="0"/>
              <a:t>We also had the participants complete a survey about the program, and the results were positive.</a:t>
            </a:r>
          </a:p>
        </p:txBody>
      </p:sp>
      <p:sp>
        <p:nvSpPr>
          <p:cNvPr id="4" name="Slide Number Placeholder 3"/>
          <p:cNvSpPr>
            <a:spLocks noGrp="1"/>
          </p:cNvSpPr>
          <p:nvPr>
            <p:ph type="sldNum" sz="quarter" idx="10"/>
          </p:nvPr>
        </p:nvSpPr>
        <p:spPr/>
        <p:txBody>
          <a:bodyPr/>
          <a:lstStyle/>
          <a:p>
            <a:fld id="{BDEEB1BD-23E1-426B-A055-A15B54B064C7}" type="slidenum">
              <a:rPr lang="en-US" smtClean="0"/>
              <a:t>31</a:t>
            </a:fld>
            <a:endParaRPr lang="en-US"/>
          </a:p>
        </p:txBody>
      </p:sp>
    </p:spTree>
    <p:extLst>
      <p:ext uri="{BB962C8B-B14F-4D97-AF65-F5344CB8AC3E}">
        <p14:creationId xmlns:p14="http://schemas.microsoft.com/office/powerpoint/2010/main" val="2389599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 comments included suggestions for</a:t>
            </a:r>
            <a:r>
              <a:rPr lang="en-US" baseline="0" dirty="0" smtClean="0"/>
              <a:t> next summer but also demonstrated that they understand we are here to serve our community and one another.</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32</a:t>
            </a:fld>
            <a:endParaRPr lang="en-US"/>
          </a:p>
        </p:txBody>
      </p:sp>
    </p:spTree>
    <p:extLst>
      <p:ext uri="{BB962C8B-B14F-4D97-AF65-F5344CB8AC3E}">
        <p14:creationId xmlns:p14="http://schemas.microsoft.com/office/powerpoint/2010/main" val="2266924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Students came to meet their teacher over the summer and that brought more students in to participate during read and feed. </a:t>
            </a:r>
          </a:p>
          <a:p>
            <a:r>
              <a:rPr lang="en-US" dirty="0" smtClean="0"/>
              <a:t>•	Partner with the teachers/schools. Most of the teachers had never been to our branch. Most of the teachers did not know about our Read and Feed. </a:t>
            </a:r>
          </a:p>
          <a:p>
            <a:r>
              <a:rPr lang="en-US" dirty="0" smtClean="0"/>
              <a:t>•	Possibly visit the schools right before summer begins to promote summer reading and to let them know about Read and Feed.</a:t>
            </a:r>
          </a:p>
          <a:p>
            <a:r>
              <a:rPr lang="en-US" dirty="0" smtClean="0"/>
              <a:t>•	Get the information into the school newsletter or send with the student’s report cards in English, Spanish and other languages</a:t>
            </a:r>
          </a:p>
          <a:p>
            <a:endParaRPr lang="en-US" dirty="0"/>
          </a:p>
          <a:p>
            <a:r>
              <a:rPr lang="en-US" dirty="0"/>
              <a:t>More publicity. Word of mouth was our only way of notifying the public and that was only to patrons who happened to come in the library during the summer.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33</a:t>
            </a:fld>
            <a:endParaRPr lang="en-US"/>
          </a:p>
        </p:txBody>
      </p:sp>
    </p:spTree>
    <p:extLst>
      <p:ext uri="{BB962C8B-B14F-4D97-AF65-F5344CB8AC3E}">
        <p14:creationId xmlns:p14="http://schemas.microsoft.com/office/powerpoint/2010/main" val="1481251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34</a:t>
            </a:fld>
            <a:endParaRPr lang="en-US"/>
          </a:p>
        </p:txBody>
      </p:sp>
    </p:spTree>
    <p:extLst>
      <p:ext uri="{BB962C8B-B14F-4D97-AF65-F5344CB8AC3E}">
        <p14:creationId xmlns:p14="http://schemas.microsoft.com/office/powerpoint/2010/main" val="3939760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FB6F47-58FA-4551-80F0-A09D78E4852E}" type="slidenum">
              <a:rPr lang="en-US" smtClean="0"/>
              <a:t>35</a:t>
            </a:fld>
            <a:endParaRPr lang="en-US"/>
          </a:p>
        </p:txBody>
      </p:sp>
    </p:spTree>
    <p:extLst>
      <p:ext uri="{BB962C8B-B14F-4D97-AF65-F5344CB8AC3E}">
        <p14:creationId xmlns:p14="http://schemas.microsoft.com/office/powerpoint/2010/main" val="171314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014"/>
            <a:ext cx="5618480" cy="4189095"/>
          </a:xfrm>
        </p:spPr>
        <p:txBody>
          <a:bodyPr/>
          <a:lstStyle/>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need for free/reduced lunch does not disappear in the summer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Food insecurity is associated with developmental, cognitive, behavioral and physical issues.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Harder for low-income families to make ends meet in the summer</a:t>
            </a:r>
          </a:p>
          <a:p>
            <a:r>
              <a:rPr lang="en-US" sz="1100" dirty="0">
                <a:latin typeface="Arial" panose="020B0604020202020204" pitchFamily="34" charset="0"/>
                <a:cs typeface="Arial" panose="020B0604020202020204" pitchFamily="34" charset="0"/>
              </a:rPr>
              <a:t>32% report they sometimes do not have enough food in the summer</a:t>
            </a:r>
          </a:p>
          <a:p>
            <a:r>
              <a:rPr lang="en-US" sz="1100" dirty="0">
                <a:latin typeface="Arial" panose="020B0604020202020204" pitchFamily="34" charset="0"/>
                <a:cs typeface="Arial" panose="020B0604020202020204" pitchFamily="34" charset="0"/>
              </a:rPr>
              <a:t>Food banks report increased demand during the summer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Low-income kids may experience greater summer learning loss than more affluent peers</a:t>
            </a:r>
          </a:p>
          <a:p>
            <a:r>
              <a:rPr lang="en-US" sz="1100" dirty="0">
                <a:latin typeface="Arial" panose="020B0604020202020204" pitchFamily="34" charset="0"/>
                <a:cs typeface="Arial" panose="020B0604020202020204" pitchFamily="34" charset="0"/>
              </a:rPr>
              <a:t>	loss in grade level math and reading skills</a:t>
            </a:r>
          </a:p>
          <a:p>
            <a:r>
              <a:rPr lang="en-US" sz="1100" dirty="0">
                <a:latin typeface="Arial" panose="020B0604020202020204" pitchFamily="34" charset="0"/>
                <a:cs typeface="Arial" panose="020B0604020202020204" pitchFamily="34" charset="0"/>
              </a:rPr>
              <a:t>	6 weeks = $1,500 per student re-teaching</a:t>
            </a:r>
          </a:p>
          <a:p>
            <a:endParaRPr lang="en-US" sz="1100"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Sources:  Leadership for Healthy Communities, 2012; Share our Strength, 2013; National Summer Learning Association, 2012; Summer Matters, 2013.</a:t>
            </a:r>
          </a:p>
        </p:txBody>
      </p:sp>
      <p:sp>
        <p:nvSpPr>
          <p:cNvPr id="4" name="Slide Number Placeholder 3"/>
          <p:cNvSpPr>
            <a:spLocks noGrp="1"/>
          </p:cNvSpPr>
          <p:nvPr>
            <p:ph type="sldNum" sz="quarter" idx="10"/>
          </p:nvPr>
        </p:nvSpPr>
        <p:spPr/>
        <p:txBody>
          <a:bodyPr/>
          <a:lstStyle/>
          <a:p>
            <a:fld id="{C2FB6F47-58FA-4551-80F0-A09D78E4852E}" type="slidenum">
              <a:rPr lang="en-US" smtClean="0"/>
              <a:t>4</a:t>
            </a:fld>
            <a:endParaRPr lang="en-US"/>
          </a:p>
        </p:txBody>
      </p:sp>
    </p:spTree>
    <p:extLst>
      <p:ext uri="{BB962C8B-B14F-4D97-AF65-F5344CB8AC3E}">
        <p14:creationId xmlns:p14="http://schemas.microsoft.com/office/powerpoint/2010/main" val="163486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Libraries are natural, yet underutilized, spaces for serving meals to children whose access to lunch disappears when school ends and summer begins.</a:t>
            </a:r>
          </a:p>
          <a:p>
            <a:r>
              <a:rPr lang="en-US" dirty="0" smtClean="0"/>
              <a:t>Libraries are community spaces in the heart of the neighborhood. They welcome all and they provide access, free of charge, to resources that support the community’s lifelong needs. </a:t>
            </a:r>
          </a:p>
          <a:p>
            <a:r>
              <a:rPr lang="en-US" dirty="0" smtClean="0"/>
              <a:t>People trust their local library and feel positively toward it. </a:t>
            </a:r>
          </a:p>
          <a:p>
            <a:r>
              <a:rPr lang="en-US" dirty="0" smtClean="0"/>
              <a:t>Summer Read &amp; Feed is a great opportunity to introduce families to the library's services and resources, as well as helping them feel and become healthier.</a:t>
            </a:r>
          </a:p>
          <a:p>
            <a:r>
              <a:rPr lang="en-US" dirty="0" smtClean="0"/>
              <a:t>our program is feeding children during the summer, helping prevent summer learning loss, and engaging low-income families with their public library: the one free community space that sustains democracy, levels the playing field, values the individual, nourishes creativity, opens young minds, builds community, supports families, builds technology skills, and offers sanctuary—all free of charge to the user.</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5</a:t>
            </a:fld>
            <a:endParaRPr lang="en-US"/>
          </a:p>
        </p:txBody>
      </p:sp>
    </p:spTree>
    <p:extLst>
      <p:ext uri="{BB962C8B-B14F-4D97-AF65-F5344CB8AC3E}">
        <p14:creationId xmlns:p14="http://schemas.microsoft.com/office/powerpoint/2010/main" val="178384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a:t>
            </a:r>
            <a:r>
              <a:rPr lang="en-US" baseline="0" dirty="0" smtClean="0"/>
              <a:t> other SFSP sites to see how it is working.</a:t>
            </a:r>
          </a:p>
          <a:p>
            <a:endParaRPr lang="en-US" baseline="0" dirty="0" smtClean="0"/>
          </a:p>
          <a:p>
            <a:r>
              <a:rPr lang="en-US" baseline="0" dirty="0" smtClean="0"/>
              <a:t>We visited Anacostia Public Library, AN OPEN site, in Washington DC and Sully ES, our neighborhood school, a closed site.</a:t>
            </a:r>
          </a:p>
          <a:p>
            <a:r>
              <a:rPr lang="en-US" baseline="0" dirty="0" smtClean="0"/>
              <a:t>This helped us to envision programming possibilities and also experience the recordkeeping processes.</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6</a:t>
            </a:fld>
            <a:endParaRPr lang="en-US"/>
          </a:p>
        </p:txBody>
      </p:sp>
    </p:spTree>
    <p:extLst>
      <p:ext uri="{BB962C8B-B14F-4D97-AF65-F5344CB8AC3E}">
        <p14:creationId xmlns:p14="http://schemas.microsoft.com/office/powerpoint/2010/main" val="2720391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Loudoun County, a suburb of Washington, D.C. currently ranks as the highest-income county by median household income.  However, the community where Sterling Library is located , over 70% of the children receive free or reduced lunches, the Hispanic/Latino population has grown 226% in the past ten years; 35%: are foreign born and 31% speak Spanish – our community has unique needs – especially when compared to the rest of Loudoun County.</a:t>
            </a:r>
          </a:p>
          <a:p>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7</a:t>
            </a:fld>
            <a:endParaRPr lang="en-US"/>
          </a:p>
        </p:txBody>
      </p:sp>
    </p:spTree>
    <p:extLst>
      <p:ext uri="{BB962C8B-B14F-4D97-AF65-F5344CB8AC3E}">
        <p14:creationId xmlns:p14="http://schemas.microsoft.com/office/powerpoint/2010/main" val="371951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we asked ourselves if a Summer Read &amp; Feed program fit our mission and core values as defined by our staff. </a:t>
            </a:r>
          </a:p>
          <a:p>
            <a:r>
              <a:rPr lang="en-US" dirty="0" smtClean="0"/>
              <a:t>Our staff believes that Sterling Library exists to make the Sterling Park community a great place to live, study, and work.</a:t>
            </a:r>
          </a:p>
          <a:p>
            <a:endParaRPr lang="en-US" dirty="0"/>
          </a:p>
          <a:p>
            <a:r>
              <a:rPr lang="en-US" dirty="0" smtClean="0"/>
              <a:t>Our staff described  the 3 behaviors that we engage in and these demonstrate our Core Values :</a:t>
            </a:r>
          </a:p>
          <a:p>
            <a:pPr marL="174982" indent="-174982">
              <a:buFont typeface="Arial" panose="020B0604020202020204" pitchFamily="34" charset="0"/>
              <a:buChar char="•"/>
            </a:pPr>
            <a:r>
              <a:rPr lang="en-US" dirty="0" smtClean="0"/>
              <a:t>With one service desk, every staff member is engaged in all aspects of our work</a:t>
            </a:r>
          </a:p>
          <a:p>
            <a:pPr marL="174982" indent="-174982">
              <a:buFont typeface="Arial" panose="020B0604020202020204" pitchFamily="34" charset="0"/>
              <a:buChar char="•"/>
            </a:pPr>
            <a:r>
              <a:rPr lang="en-US" dirty="0" smtClean="0"/>
              <a:t>We are here to serve the community, and our branch surveys indicate that patrons think we are “nice.”</a:t>
            </a:r>
          </a:p>
          <a:p>
            <a:pPr marL="174982" indent="-174982">
              <a:buFont typeface="Arial" panose="020B0604020202020204" pitchFamily="34" charset="0"/>
              <a:buChar char="•"/>
            </a:pPr>
            <a:r>
              <a:rPr lang="en-US" dirty="0" smtClean="0"/>
              <a:t>Finally, we are looking out for ways to serve our community’s needs vs. staff interests</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dirty="0" smtClean="0"/>
              <a:t>The Summer Read &amp; Feed program did,</a:t>
            </a:r>
            <a:r>
              <a:rPr lang="en-US" baseline="0" dirty="0" smtClean="0"/>
              <a:t> indeed, fit with our mission, vision, and core values – it was something we would pursue.</a:t>
            </a:r>
            <a:endParaRPr lang="en-US" dirty="0" smtClean="0"/>
          </a:p>
          <a:p>
            <a:pPr marL="174982" indent="-174982">
              <a:buFont typeface="Arial" panose="020B0604020202020204" pitchFamily="34" charset="0"/>
              <a:buChar char="•"/>
            </a:pPr>
            <a:endParaRPr lang="en-US" dirty="0"/>
          </a:p>
          <a:p>
            <a:r>
              <a:rPr lang="en-US" dirty="0" smtClean="0"/>
              <a:t>Finally,  our efforts , like the efforts of all LCPL staff members are in support of our LCPL mission.</a:t>
            </a:r>
          </a:p>
          <a:p>
            <a:endParaRPr lang="en-US" dirty="0"/>
          </a:p>
        </p:txBody>
      </p:sp>
      <p:sp>
        <p:nvSpPr>
          <p:cNvPr id="4" name="Slide Number Placeholder 3"/>
          <p:cNvSpPr>
            <a:spLocks noGrp="1"/>
          </p:cNvSpPr>
          <p:nvPr>
            <p:ph type="sldNum" sz="quarter" idx="10"/>
          </p:nvPr>
        </p:nvSpPr>
        <p:spPr/>
        <p:txBody>
          <a:bodyPr/>
          <a:lstStyle/>
          <a:p>
            <a:fld id="{BDEEB1BD-23E1-426B-A055-A15B54B064C7}" type="slidenum">
              <a:rPr lang="en-US" smtClean="0"/>
              <a:t>8</a:t>
            </a:fld>
            <a:endParaRPr lang="en-US"/>
          </a:p>
        </p:txBody>
      </p:sp>
    </p:spTree>
    <p:extLst>
      <p:ext uri="{BB962C8B-B14F-4D97-AF65-F5344CB8AC3E}">
        <p14:creationId xmlns:p14="http://schemas.microsoft.com/office/powerpoint/2010/main" val="272718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shared all the information I gathered and wrote a project proposal.</a:t>
            </a:r>
          </a:p>
          <a:p>
            <a:endParaRPr lang="en-US" dirty="0" smtClean="0"/>
          </a:p>
          <a:p>
            <a:endParaRPr lang="en-US" dirty="0" smtClean="0"/>
          </a:p>
          <a:p>
            <a:endParaRPr lang="en-US" dirty="0" smtClean="0"/>
          </a:p>
          <a:p>
            <a:r>
              <a:rPr lang="en-US" dirty="0" smtClean="0"/>
              <a:t>The Director and Deputy Director approved the proposal and our staff</a:t>
            </a:r>
            <a:r>
              <a:rPr lang="en-US" baseline="0" dirty="0" smtClean="0"/>
              <a:t> saw the need for a Summer Read &amp; Feed and began planning how they would participate.</a:t>
            </a:r>
            <a:endParaRPr lang="en-US" dirty="0"/>
          </a:p>
        </p:txBody>
      </p:sp>
      <p:sp>
        <p:nvSpPr>
          <p:cNvPr id="4" name="Slide Number Placeholder 3"/>
          <p:cNvSpPr>
            <a:spLocks noGrp="1"/>
          </p:cNvSpPr>
          <p:nvPr>
            <p:ph type="sldNum" sz="quarter" idx="10"/>
          </p:nvPr>
        </p:nvSpPr>
        <p:spPr/>
        <p:txBody>
          <a:bodyPr/>
          <a:lstStyle/>
          <a:p>
            <a:fld id="{C2FB6F47-58FA-4551-80F0-A09D78E4852E}" type="slidenum">
              <a:rPr lang="en-US" smtClean="0"/>
              <a:t>9</a:t>
            </a:fld>
            <a:endParaRPr lang="en-US"/>
          </a:p>
        </p:txBody>
      </p:sp>
    </p:spTree>
    <p:extLst>
      <p:ext uri="{BB962C8B-B14F-4D97-AF65-F5344CB8AC3E}">
        <p14:creationId xmlns:p14="http://schemas.microsoft.com/office/powerpoint/2010/main" val="313525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136450E4-5F8D-4DC8-A5B1-F240886F505A}" type="datetimeFigureOut">
              <a:rPr lang="en-US" smtClean="0"/>
              <a:t>10/21/2015</a:t>
            </a:fld>
            <a:endParaRPr lang="en-US" dirty="0"/>
          </a:p>
        </p:txBody>
      </p:sp>
      <p:sp>
        <p:nvSpPr>
          <p:cNvPr id="17" name="Footer Placeholder 16"/>
          <p:cNvSpPr>
            <a:spLocks noGrp="1"/>
          </p:cNvSpPr>
          <p:nvPr>
            <p:ph type="ftr" sz="quarter" idx="11"/>
          </p:nvPr>
        </p:nvSpPr>
        <p:spPr>
          <a:xfrm>
            <a:off x="2898648" y="6355080"/>
            <a:ext cx="3474720" cy="365760"/>
          </a:xfr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A7EEA911-8C9C-4A00-A1D4-93DECF30C44E}" type="slidenum">
              <a:rPr lang="en-US" smtClean="0"/>
              <a:t>‹#›</a:t>
            </a:fld>
            <a:endParaRPr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EEA911-8C9C-4A00-A1D4-93DECF30C44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EEA911-8C9C-4A00-A1D4-93DECF30C44E}" type="slidenum">
              <a:rPr lang="en-US" smtClean="0"/>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EEA911-8C9C-4A00-A1D4-93DECF30C44E}" type="slidenum">
              <a:rPr lang="en-US" smtClean="0"/>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136450E4-5F8D-4DC8-A5B1-F240886F505A}" type="datetimeFigureOut">
              <a:rPr lang="en-US" smtClean="0"/>
              <a:t>10/21/2015</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p:spPr>
        <p:txBody>
          <a:bodyPr/>
          <a:lstStyle/>
          <a:p>
            <a:fld id="{A7EEA911-8C9C-4A00-A1D4-93DECF30C44E}" type="slidenum">
              <a:rPr lang="en-US" smtClean="0"/>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EEA911-8C9C-4A00-A1D4-93DECF30C44E}"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EEA911-8C9C-4A00-A1D4-93DECF30C44E}" type="slidenum">
              <a:rPr lang="en-US" smtClean="0"/>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EEA911-8C9C-4A00-A1D4-93DECF30C44E}" type="slidenum">
              <a:rPr lang="en-US" smtClean="0"/>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EEA911-8C9C-4A00-A1D4-93DECF30C44E}" type="slidenum">
              <a:rPr lang="en-US" smtClean="0"/>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EEA911-8C9C-4A00-A1D4-93DECF30C44E}"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36450E4-5F8D-4DC8-A5B1-F240886F505A}" type="datetimeFigureOut">
              <a:rPr lang="en-US" smtClean="0"/>
              <a:t>10/21/2015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EEA911-8C9C-4A00-A1D4-93DECF30C44E}" type="slidenum">
              <a:rPr lang="en-US" smtClean="0"/>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136450E4-5F8D-4DC8-A5B1-F240886F505A}" type="datetimeFigureOut">
              <a:rPr lang="en-US" smtClean="0"/>
              <a:t>10/21/2015</a:t>
            </a:fld>
            <a:endParaRPr lang="en-US" dirty="0"/>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A7EEA911-8C9C-4A00-A1D4-93DECF30C44E}" type="slidenum">
              <a:rPr lang="en-US" smtClean="0"/>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fns.usda.gov/sfsp/summer-food-service-program-sfsp" TargetMode="External"/><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vdh.virginia.gov/ofhs/dcn/sfsp/" TargetMode="External"/><Relationship Id="rId5" Type="http://schemas.openxmlformats.org/officeDocument/2006/relationships/hyperlink" Target="http://www.doe.virginia.gov/support/nutrition/statistics/index.shtml" TargetMode="External"/><Relationship Id="rId4" Type="http://schemas.openxmlformats.org/officeDocument/2006/relationships/hyperlink" Target="http://www.fns.usda.gov/sfsp/frequently-asked-questions-faq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Summer Read &amp; Feed</a:t>
            </a:r>
            <a:br>
              <a:rPr lang="en-US" dirty="0" smtClean="0"/>
            </a:br>
            <a:r>
              <a:rPr lang="en-US" dirty="0" smtClean="0"/>
              <a:t>2015 VLA Conference</a:t>
            </a:r>
            <a:endParaRPr lang="en-US" dirty="0"/>
          </a:p>
        </p:txBody>
      </p:sp>
      <p:sp>
        <p:nvSpPr>
          <p:cNvPr id="3" name="Subtitle 2"/>
          <p:cNvSpPr>
            <a:spLocks noGrp="1"/>
          </p:cNvSpPr>
          <p:nvPr>
            <p:ph type="subTitle" idx="1"/>
          </p:nvPr>
        </p:nvSpPr>
        <p:spPr/>
        <p:txBody>
          <a:bodyPr/>
          <a:lstStyle/>
          <a:p>
            <a:r>
              <a:rPr lang="en-US" dirty="0" smtClean="0"/>
              <a:t>Heather Ketron, Loudoun County Public Library</a:t>
            </a:r>
            <a:endParaRPr lang="en-US" dirty="0"/>
          </a:p>
        </p:txBody>
      </p:sp>
    </p:spTree>
    <p:extLst>
      <p:ext uri="{BB962C8B-B14F-4D97-AF65-F5344CB8AC3E}">
        <p14:creationId xmlns:p14="http://schemas.microsoft.com/office/powerpoint/2010/main" val="2381391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Outcomes</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3429000" cy="2057625"/>
          </a:xfrm>
          <a:prstGeom prst="rect">
            <a:avLst/>
          </a:prstGeom>
        </p:spPr>
      </p:pic>
      <p:sp>
        <p:nvSpPr>
          <p:cNvPr id="5" name="TextBox 4"/>
          <p:cNvSpPr txBox="1"/>
          <p:nvPr/>
        </p:nvSpPr>
        <p:spPr>
          <a:xfrm>
            <a:off x="4267200" y="2090397"/>
            <a:ext cx="42672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Alleviate hunger</a:t>
            </a:r>
          </a:p>
          <a:p>
            <a:pPr marL="285750" indent="-285750">
              <a:buFont typeface="Arial" panose="020B0604020202020204" pitchFamily="34" charset="0"/>
              <a:buChar char="•"/>
            </a:pPr>
            <a:r>
              <a:rPr lang="en-US" sz="2800" dirty="0" smtClean="0"/>
              <a:t>Increase in library program attendance</a:t>
            </a:r>
          </a:p>
          <a:p>
            <a:pPr marL="285750" indent="-285750">
              <a:buFont typeface="Arial" panose="020B0604020202020204" pitchFamily="34" charset="0"/>
              <a:buChar char="•"/>
            </a:pPr>
            <a:r>
              <a:rPr lang="en-US" sz="2800" dirty="0" smtClean="0"/>
              <a:t>Provide a positive experience @ the library</a:t>
            </a:r>
          </a:p>
          <a:p>
            <a:pPr marL="285750" indent="-285750">
              <a:buFont typeface="Arial" panose="020B0604020202020204" pitchFamily="34" charset="0"/>
              <a:buChar char="•"/>
            </a:pPr>
            <a:r>
              <a:rPr lang="en-US" sz="2800" dirty="0" smtClean="0"/>
              <a:t>Staff development</a:t>
            </a:r>
            <a:endParaRPr lang="en-US" sz="2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750915"/>
            <a:ext cx="3581400" cy="2345085"/>
          </a:xfrm>
          <a:prstGeom prst="rect">
            <a:avLst/>
          </a:prstGeom>
        </p:spPr>
      </p:pic>
    </p:spTree>
    <p:extLst>
      <p:ext uri="{BB962C8B-B14F-4D97-AF65-F5344CB8AC3E}">
        <p14:creationId xmlns:p14="http://schemas.microsoft.com/office/powerpoint/2010/main" val="10987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Summer Food Service Site</a:t>
            </a:r>
            <a:endParaRPr lang="en-US" dirty="0"/>
          </a:p>
        </p:txBody>
      </p:sp>
      <p:sp>
        <p:nvSpPr>
          <p:cNvPr id="3" name="Content Placeholder 2"/>
          <p:cNvSpPr>
            <a:spLocks noGrp="1"/>
          </p:cNvSpPr>
          <p:nvPr>
            <p:ph sz="quarter" idx="1"/>
          </p:nvPr>
        </p:nvSpPr>
        <p:spPr>
          <a:xfrm>
            <a:off x="457200" y="1219200"/>
            <a:ext cx="8229600" cy="2667000"/>
          </a:xfrm>
        </p:spPr>
        <p:txBody>
          <a:bodyPr/>
          <a:lstStyle/>
          <a:p>
            <a:r>
              <a:rPr lang="en-US" dirty="0" smtClean="0"/>
              <a:t>Who are eligible participants?</a:t>
            </a:r>
          </a:p>
          <a:p>
            <a:r>
              <a:rPr lang="en-US" dirty="0" smtClean="0">
                <a:solidFill>
                  <a:srgbClr val="0070C0"/>
                </a:solidFill>
              </a:rPr>
              <a:t>Children 18 years of age and younger</a:t>
            </a:r>
          </a:p>
          <a:p>
            <a:r>
              <a:rPr lang="en-US" dirty="0" smtClean="0">
                <a:solidFill>
                  <a:srgbClr val="0070C0"/>
                </a:solidFill>
              </a:rPr>
              <a:t>Persons 19 years of age or older with mental or physical disability who participate during school year in public or private non-profit school program</a:t>
            </a:r>
            <a:endParaRPr lang="en-US" dirty="0">
              <a:solidFill>
                <a:srgbClr val="0070C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657600"/>
            <a:ext cx="3684214" cy="2590800"/>
          </a:xfrm>
          <a:prstGeom prst="rect">
            <a:avLst/>
          </a:prstGeom>
        </p:spPr>
      </p:pic>
    </p:spTree>
    <p:extLst>
      <p:ext uri="{BB962C8B-B14F-4D97-AF65-F5344CB8AC3E}">
        <p14:creationId xmlns:p14="http://schemas.microsoft.com/office/powerpoint/2010/main" val="11306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Becoming a Summer Food Service Site</a:t>
            </a:r>
            <a:endParaRPr lang="en-US" dirty="0"/>
          </a:p>
        </p:txBody>
      </p:sp>
      <p:sp>
        <p:nvSpPr>
          <p:cNvPr id="3" name="Content Placeholder 2"/>
          <p:cNvSpPr>
            <a:spLocks noGrp="1"/>
          </p:cNvSpPr>
          <p:nvPr>
            <p:ph sz="quarter" idx="1"/>
          </p:nvPr>
        </p:nvSpPr>
        <p:spPr/>
        <p:txBody>
          <a:bodyPr>
            <a:normAutofit/>
          </a:bodyPr>
          <a:lstStyle/>
          <a:p>
            <a:r>
              <a:rPr lang="en-US" sz="3200" dirty="0" smtClean="0"/>
              <a:t>Closed Site 		vs. 		Open Site</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133600"/>
            <a:ext cx="3810000" cy="304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169886"/>
            <a:ext cx="3810000" cy="3011714"/>
          </a:xfrm>
          <a:prstGeom prst="rect">
            <a:avLst/>
          </a:prstGeom>
        </p:spPr>
      </p:pic>
      <p:sp>
        <p:nvSpPr>
          <p:cNvPr id="6" name="TextBox 5"/>
          <p:cNvSpPr txBox="1"/>
          <p:nvPr/>
        </p:nvSpPr>
        <p:spPr>
          <a:xfrm>
            <a:off x="457200" y="5486400"/>
            <a:ext cx="3505200" cy="461665"/>
          </a:xfrm>
          <a:prstGeom prst="rect">
            <a:avLst/>
          </a:prstGeom>
          <a:noFill/>
        </p:spPr>
        <p:txBody>
          <a:bodyPr wrap="square" rtlCol="0">
            <a:spAutoFit/>
          </a:bodyPr>
          <a:lstStyle/>
          <a:p>
            <a:pPr algn="ctr"/>
            <a:r>
              <a:rPr lang="en-US" sz="2400" b="1" i="1" dirty="0" smtClean="0"/>
              <a:t>ONLY Enrolled children</a:t>
            </a:r>
            <a:endParaRPr lang="en-US" sz="2400" b="1" i="1" dirty="0"/>
          </a:p>
        </p:txBody>
      </p:sp>
      <p:sp>
        <p:nvSpPr>
          <p:cNvPr id="7" name="TextBox 6"/>
          <p:cNvSpPr txBox="1"/>
          <p:nvPr/>
        </p:nvSpPr>
        <p:spPr>
          <a:xfrm>
            <a:off x="4778829" y="5486400"/>
            <a:ext cx="3505200" cy="830997"/>
          </a:xfrm>
          <a:prstGeom prst="rect">
            <a:avLst/>
          </a:prstGeom>
          <a:noFill/>
        </p:spPr>
        <p:txBody>
          <a:bodyPr wrap="square" rtlCol="0">
            <a:spAutoFit/>
          </a:bodyPr>
          <a:lstStyle/>
          <a:p>
            <a:pPr algn="ctr"/>
            <a:r>
              <a:rPr lang="en-US" sz="2400" b="1" i="1" dirty="0" smtClean="0"/>
              <a:t>ALL children in community</a:t>
            </a:r>
            <a:endParaRPr lang="en-US" sz="2400" b="1" i="1" dirty="0"/>
          </a:p>
        </p:txBody>
      </p:sp>
    </p:spTree>
    <p:extLst>
      <p:ext uri="{BB962C8B-B14F-4D97-AF65-F5344CB8AC3E}">
        <p14:creationId xmlns:p14="http://schemas.microsoft.com/office/powerpoint/2010/main" val="1587835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64653"/>
                </a:solidFill>
              </a:rPr>
              <a:t>Becoming a Summer Food Service Site</a:t>
            </a:r>
            <a:endParaRPr lang="en-US" dirty="0"/>
          </a:p>
        </p:txBody>
      </p:sp>
      <p:sp>
        <p:nvSpPr>
          <p:cNvPr id="3" name="Content Placeholder 2"/>
          <p:cNvSpPr>
            <a:spLocks noGrp="1"/>
          </p:cNvSpPr>
          <p:nvPr>
            <p:ph sz="quarter" idx="1"/>
          </p:nvPr>
        </p:nvSpPr>
        <p:spPr>
          <a:xfrm>
            <a:off x="457200" y="1219200"/>
            <a:ext cx="8229600" cy="2743200"/>
          </a:xfrm>
        </p:spPr>
        <p:txBody>
          <a:bodyPr>
            <a:normAutofit lnSpcReduction="10000"/>
          </a:bodyPr>
          <a:lstStyle/>
          <a:p>
            <a:r>
              <a:rPr lang="en-US" dirty="0" smtClean="0"/>
              <a:t>What documentation is needed?</a:t>
            </a:r>
          </a:p>
          <a:p>
            <a:pPr lvl="1"/>
            <a:r>
              <a:rPr lang="en-US" dirty="0" smtClean="0"/>
              <a:t>Open Site:  at </a:t>
            </a:r>
            <a:r>
              <a:rPr lang="en-US" u="sng" dirty="0" smtClean="0"/>
              <a:t>least 50% </a:t>
            </a:r>
            <a:r>
              <a:rPr lang="en-US" dirty="0" smtClean="0"/>
              <a:t>of the children in the site’s school attendance area are eligible for free or reduced price school meals.</a:t>
            </a:r>
          </a:p>
          <a:p>
            <a:pPr lvl="1"/>
            <a:endParaRPr lang="en-US" dirty="0"/>
          </a:p>
          <a:p>
            <a:pPr marL="274320" lvl="1" indent="0">
              <a:buNone/>
            </a:pPr>
            <a:r>
              <a:rPr lang="en-US" dirty="0" smtClean="0"/>
              <a:t>School meal data from </a:t>
            </a:r>
            <a:r>
              <a:rPr lang="en-US" u="sng" dirty="0" smtClean="0"/>
              <a:t>school attendance area </a:t>
            </a:r>
            <a:r>
              <a:rPr lang="en-US" dirty="0" smtClean="0"/>
              <a:t>in which site is located.</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0"/>
            <a:ext cx="6363433" cy="273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0" y="4648200"/>
            <a:ext cx="1904999" cy="1600438"/>
          </a:xfrm>
          <a:prstGeom prst="rect">
            <a:avLst/>
          </a:prstGeom>
          <a:noFill/>
        </p:spPr>
        <p:txBody>
          <a:bodyPr wrap="square" rtlCol="0">
            <a:spAutoFit/>
          </a:bodyPr>
          <a:lstStyle/>
          <a:p>
            <a:r>
              <a:rPr lang="en-US" sz="2000" dirty="0" smtClean="0"/>
              <a:t>Print this out.  This is required documentation</a:t>
            </a:r>
            <a:r>
              <a:rPr lang="en-US" dirty="0" smtClean="0"/>
              <a:t>.</a:t>
            </a:r>
            <a:endParaRPr lang="en-US" dirty="0"/>
          </a:p>
        </p:txBody>
      </p:sp>
      <p:sp>
        <p:nvSpPr>
          <p:cNvPr id="5" name="Left Arrow 4"/>
          <p:cNvSpPr/>
          <p:nvPr/>
        </p:nvSpPr>
        <p:spPr>
          <a:xfrm>
            <a:off x="5523093" y="3882331"/>
            <a:ext cx="152614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304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Free and Reduced Percentage</a:t>
            </a:r>
            <a:endParaRPr lang="en-US" dirty="0"/>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8229600" cy="357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44481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5867400" y="4921348"/>
            <a:ext cx="9906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946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Verify Free and Reduced Percentage</a:t>
            </a:r>
          </a:p>
        </p:txBody>
      </p:sp>
      <p:sp>
        <p:nvSpPr>
          <p:cNvPr id="4" name="Up Arrow 3"/>
          <p:cNvSpPr/>
          <p:nvPr/>
        </p:nvSpPr>
        <p:spPr>
          <a:xfrm>
            <a:off x="7863840" y="4838700"/>
            <a:ext cx="426719"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838200" y="1676399"/>
            <a:ext cx="7452359" cy="312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5257800"/>
            <a:ext cx="7010400" cy="1015663"/>
          </a:xfrm>
          <a:prstGeom prst="rect">
            <a:avLst/>
          </a:prstGeom>
          <a:noFill/>
        </p:spPr>
        <p:txBody>
          <a:bodyPr wrap="square" rtlCol="0">
            <a:spAutoFit/>
          </a:bodyPr>
          <a:lstStyle/>
          <a:p>
            <a:r>
              <a:rPr lang="en-US" sz="2000" dirty="0" smtClean="0"/>
              <a:t>Print the report, highlight your library’s qualifying school.</a:t>
            </a:r>
          </a:p>
          <a:p>
            <a:r>
              <a:rPr lang="en-US" sz="2000" dirty="0" smtClean="0"/>
              <a:t>This, along with a print out of the school attendance area verification, serves as adequate documentation of eligibility.</a:t>
            </a:r>
            <a:endParaRPr lang="en-US" sz="2000" dirty="0"/>
          </a:p>
        </p:txBody>
      </p:sp>
    </p:spTree>
    <p:extLst>
      <p:ext uri="{BB962C8B-B14F-4D97-AF65-F5344CB8AC3E}">
        <p14:creationId xmlns:p14="http://schemas.microsoft.com/office/powerpoint/2010/main" val="504630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Requirement</a:t>
            </a:r>
            <a:endParaRPr lang="en-US" dirty="0"/>
          </a:p>
        </p:txBody>
      </p:sp>
      <p:sp>
        <p:nvSpPr>
          <p:cNvPr id="3" name="Content Placeholder 2"/>
          <p:cNvSpPr>
            <a:spLocks noGrp="1"/>
          </p:cNvSpPr>
          <p:nvPr>
            <p:ph sz="quarter" idx="1"/>
          </p:nvPr>
        </p:nvSpPr>
        <p:spPr/>
        <p:txBody>
          <a:bodyPr/>
          <a:lstStyle/>
          <a:p>
            <a:r>
              <a:rPr lang="en-US" dirty="0" smtClean="0"/>
              <a:t>Open sites must be located more than ¼ mile from each other.</a:t>
            </a:r>
          </a:p>
          <a:p>
            <a:r>
              <a:rPr lang="en-US" u="sng" dirty="0" smtClean="0"/>
              <a:t>If </a:t>
            </a:r>
            <a:r>
              <a:rPr lang="en-US" dirty="0" smtClean="0"/>
              <a:t>they are located within a ¼ mile, meals are served at the same time.</a:t>
            </a:r>
          </a:p>
        </p:txBody>
      </p:sp>
      <p:pic>
        <p:nvPicPr>
          <p:cNvPr id="4" name="Picture 3"/>
          <p:cNvPicPr>
            <a:picLocks noChangeAspect="1"/>
          </p:cNvPicPr>
          <p:nvPr/>
        </p:nvPicPr>
        <p:blipFill>
          <a:blip r:embed="rId3"/>
          <a:stretch>
            <a:fillRect/>
          </a:stretch>
        </p:blipFill>
        <p:spPr>
          <a:xfrm>
            <a:off x="5410200" y="2895600"/>
            <a:ext cx="2514600" cy="3048000"/>
          </a:xfrm>
          <a:prstGeom prst="rect">
            <a:avLst/>
          </a:prstGeom>
        </p:spPr>
      </p:pic>
      <p:pic>
        <p:nvPicPr>
          <p:cNvPr id="5" name="Picture 4"/>
          <p:cNvPicPr>
            <a:picLocks noChangeAspect="1"/>
          </p:cNvPicPr>
          <p:nvPr/>
        </p:nvPicPr>
        <p:blipFill>
          <a:blip r:embed="rId4"/>
          <a:stretch>
            <a:fillRect/>
          </a:stretch>
        </p:blipFill>
        <p:spPr>
          <a:xfrm>
            <a:off x="837988" y="3200400"/>
            <a:ext cx="3962612" cy="2743200"/>
          </a:xfrm>
          <a:prstGeom prst="rect">
            <a:avLst/>
          </a:prstGeom>
        </p:spPr>
      </p:pic>
    </p:spTree>
    <p:extLst>
      <p:ext uri="{BB962C8B-B14F-4D97-AF65-F5344CB8AC3E}">
        <p14:creationId xmlns:p14="http://schemas.microsoft.com/office/powerpoint/2010/main" val="2126036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 Sponsor</a:t>
            </a:r>
            <a:endParaRPr lang="en-US" dirty="0"/>
          </a:p>
        </p:txBody>
      </p:sp>
      <p:pic>
        <p:nvPicPr>
          <p:cNvPr id="5" name="Content Placeholder 4"/>
          <p:cNvPicPr>
            <a:picLocks noGrp="1" noChangeAspect="1"/>
          </p:cNvPicPr>
          <p:nvPr>
            <p:ph sz="quarter" idx="1"/>
          </p:nvPr>
        </p:nvPicPr>
        <p:blipFill>
          <a:blip r:embed="rId3"/>
          <a:stretch>
            <a:fillRect/>
          </a:stretch>
        </p:blipFill>
        <p:spPr>
          <a:xfrm>
            <a:off x="990600" y="3200400"/>
            <a:ext cx="7019925" cy="1828800"/>
          </a:xfrm>
          <a:prstGeom prst="rect">
            <a:avLst/>
          </a:prstGeom>
        </p:spPr>
      </p:pic>
      <p:pic>
        <p:nvPicPr>
          <p:cNvPr id="4" name="Picture 3"/>
          <p:cNvPicPr>
            <a:picLocks noChangeAspect="1"/>
          </p:cNvPicPr>
          <p:nvPr/>
        </p:nvPicPr>
        <p:blipFill>
          <a:blip r:embed="rId4"/>
          <a:stretch>
            <a:fillRect/>
          </a:stretch>
        </p:blipFill>
        <p:spPr>
          <a:xfrm>
            <a:off x="2819400" y="1219200"/>
            <a:ext cx="3876675" cy="1619250"/>
          </a:xfrm>
          <a:prstGeom prst="rect">
            <a:avLst/>
          </a:prstGeom>
        </p:spPr>
      </p:pic>
    </p:spTree>
    <p:extLst>
      <p:ext uri="{BB962C8B-B14F-4D97-AF65-F5344CB8AC3E}">
        <p14:creationId xmlns:p14="http://schemas.microsoft.com/office/powerpoint/2010/main" val="3757600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a:t>
            </a:r>
            <a:endParaRPr lang="en-US" dirty="0"/>
          </a:p>
        </p:txBody>
      </p:sp>
      <p:sp>
        <p:nvSpPr>
          <p:cNvPr id="3" name="Content Placeholder 2"/>
          <p:cNvSpPr>
            <a:spLocks noGrp="1"/>
          </p:cNvSpPr>
          <p:nvPr>
            <p:ph sz="quarter" idx="1"/>
          </p:nvPr>
        </p:nvSpPr>
        <p:spPr>
          <a:xfrm>
            <a:off x="533400" y="3115995"/>
            <a:ext cx="8229600" cy="3032760"/>
          </a:xfrm>
        </p:spPr>
        <p:txBody>
          <a:bodyPr>
            <a:normAutofit lnSpcReduction="10000"/>
          </a:bodyPr>
          <a:lstStyle/>
          <a:p>
            <a:r>
              <a:rPr lang="en-US" dirty="0" smtClean="0"/>
              <a:t>Will have you complete a Site Enrollment Survey and collect your eligibility information</a:t>
            </a:r>
          </a:p>
          <a:p>
            <a:r>
              <a:rPr lang="en-US" dirty="0" smtClean="0"/>
              <a:t>Provides training for Site Supervisor(s)</a:t>
            </a:r>
          </a:p>
          <a:p>
            <a:r>
              <a:rPr lang="en-US" dirty="0" smtClean="0"/>
              <a:t>Provides you with all required forms and instructions for weekly reporting</a:t>
            </a:r>
          </a:p>
          <a:p>
            <a:r>
              <a:rPr lang="en-US" dirty="0" smtClean="0"/>
              <a:t>Provides the food</a:t>
            </a:r>
          </a:p>
          <a:p>
            <a:r>
              <a:rPr lang="en-US" dirty="0" smtClean="0"/>
              <a:t>Will inspect your program twice during operation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87195"/>
            <a:ext cx="3505200" cy="1760805"/>
          </a:xfrm>
          <a:prstGeom prst="rect">
            <a:avLst/>
          </a:prstGeom>
        </p:spPr>
      </p:pic>
      <p:pic>
        <p:nvPicPr>
          <p:cNvPr id="5" name="Picture 4"/>
          <p:cNvPicPr>
            <a:picLocks noChangeAspect="1"/>
          </p:cNvPicPr>
          <p:nvPr/>
        </p:nvPicPr>
        <p:blipFill>
          <a:blip r:embed="rId4"/>
          <a:stretch>
            <a:fillRect/>
          </a:stretch>
        </p:blipFill>
        <p:spPr>
          <a:xfrm>
            <a:off x="3943350" y="266700"/>
            <a:ext cx="3067050" cy="762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295401"/>
            <a:ext cx="3581400" cy="1752599"/>
          </a:xfrm>
          <a:prstGeom prst="rect">
            <a:avLst/>
          </a:prstGeom>
        </p:spPr>
      </p:pic>
    </p:spTree>
    <p:extLst>
      <p:ext uri="{BB962C8B-B14F-4D97-AF65-F5344CB8AC3E}">
        <p14:creationId xmlns:p14="http://schemas.microsoft.com/office/powerpoint/2010/main" val="424933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Open Site Requirements</a:t>
            </a:r>
            <a:endParaRPr lang="en-US"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4524375" cy="4867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334000" y="1295400"/>
            <a:ext cx="3352800" cy="4970591"/>
          </a:xfrm>
          <a:prstGeom prst="rect">
            <a:avLst/>
          </a:prstGeom>
          <a:noFill/>
        </p:spPr>
        <p:txBody>
          <a:bodyPr wrap="square" rtlCol="0">
            <a:spAutoFit/>
          </a:bodyPr>
          <a:lstStyle/>
          <a:p>
            <a:pPr marL="274320" lvl="0" indent="-274320">
              <a:spcBef>
                <a:spcPts val="600"/>
              </a:spcBef>
              <a:buClr>
                <a:srgbClr val="727CA3"/>
              </a:buClr>
              <a:buSzPct val="76000"/>
              <a:buFont typeface="Wingdings 3"/>
              <a:buChar char=""/>
            </a:pPr>
            <a:r>
              <a:rPr lang="en-US" sz="2400" dirty="0">
                <a:solidFill>
                  <a:prstClr val="black"/>
                </a:solidFill>
              </a:rPr>
              <a:t>The Sponsor must provide a media release stating location; start &amp; end dates; start &amp; end serving times; and include a civil rights non-discrimination statement. </a:t>
            </a:r>
          </a:p>
          <a:p>
            <a:pPr marL="274320" lvl="0" indent="-274320">
              <a:spcBef>
                <a:spcPts val="600"/>
              </a:spcBef>
              <a:buClr>
                <a:srgbClr val="727CA3"/>
              </a:buClr>
              <a:buSzPct val="76000"/>
              <a:buFont typeface="Wingdings 3"/>
              <a:buChar char=""/>
            </a:pPr>
            <a:r>
              <a:rPr lang="en-US" sz="2400" dirty="0">
                <a:solidFill>
                  <a:prstClr val="black"/>
                </a:solidFill>
              </a:rPr>
              <a:t>The Sponsor must notify the Health Department of the same information.</a:t>
            </a:r>
          </a:p>
        </p:txBody>
      </p:sp>
    </p:spTree>
    <p:extLst>
      <p:ext uri="{BB962C8B-B14F-4D97-AF65-F5344CB8AC3E}">
        <p14:creationId xmlns:p14="http://schemas.microsoft.com/office/powerpoint/2010/main" val="922844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Read &amp; Feed</a:t>
            </a:r>
            <a:endParaRPr lang="en-US" dirty="0"/>
          </a:p>
        </p:txBody>
      </p:sp>
      <p:sp>
        <p:nvSpPr>
          <p:cNvPr id="3" name="Content Placeholder 2"/>
          <p:cNvSpPr>
            <a:spLocks noGrp="1"/>
          </p:cNvSpPr>
          <p:nvPr>
            <p:ph sz="quarter" idx="1"/>
          </p:nvPr>
        </p:nvSpPr>
        <p:spPr/>
        <p:txBody>
          <a:bodyPr/>
          <a:lstStyle/>
          <a:p>
            <a:r>
              <a:rPr lang="en-US" dirty="0" smtClean="0"/>
              <a:t>What is the Summer Food Service Program (SFSP)?</a:t>
            </a:r>
          </a:p>
          <a:p>
            <a:r>
              <a:rPr lang="en-US" dirty="0" smtClean="0"/>
              <a:t>Why have SFSP @ the library?</a:t>
            </a:r>
          </a:p>
          <a:p>
            <a:r>
              <a:rPr lang="en-US" dirty="0" smtClean="0"/>
              <a:t>How does it work?</a:t>
            </a:r>
          </a:p>
          <a:p>
            <a:r>
              <a:rPr lang="en-US" dirty="0" smtClean="0"/>
              <a:t>Programming</a:t>
            </a:r>
          </a:p>
          <a:p>
            <a:r>
              <a:rPr lang="en-US" dirty="0" smtClean="0"/>
              <a:t>Outcomes</a:t>
            </a:r>
          </a:p>
          <a:p>
            <a:r>
              <a:rPr lang="en-US" dirty="0" smtClean="0"/>
              <a:t>Lessons Learned</a:t>
            </a:r>
          </a:p>
          <a:p>
            <a:r>
              <a:rPr lang="en-US" dirty="0" smtClean="0"/>
              <a:t>Resources</a:t>
            </a:r>
          </a:p>
          <a:p>
            <a:r>
              <a:rPr lang="en-US" dirty="0" smtClean="0"/>
              <a:t>Questions?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352800"/>
            <a:ext cx="4648200" cy="3026184"/>
          </a:xfrm>
          <a:prstGeom prst="rect">
            <a:avLst/>
          </a:prstGeom>
        </p:spPr>
      </p:pic>
    </p:spTree>
    <p:extLst>
      <p:ext uri="{BB962C8B-B14F-4D97-AF65-F5344CB8AC3E}">
        <p14:creationId xmlns:p14="http://schemas.microsoft.com/office/powerpoint/2010/main" val="11800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Open Site Requirements</a:t>
            </a:r>
            <a:endParaRPr lang="en-US"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80583" y="1219200"/>
            <a:ext cx="6582833" cy="4937125"/>
          </a:xfrm>
        </p:spPr>
      </p:pic>
    </p:spTree>
    <p:extLst>
      <p:ext uri="{BB962C8B-B14F-4D97-AF65-F5344CB8AC3E}">
        <p14:creationId xmlns:p14="http://schemas.microsoft.com/office/powerpoint/2010/main" val="437939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Volunteers</a:t>
            </a:r>
            <a:endParaRPr lang="en-US" dirty="0"/>
          </a:p>
        </p:txBody>
      </p:sp>
      <p:sp>
        <p:nvSpPr>
          <p:cNvPr id="3" name="Content Placeholder 2"/>
          <p:cNvSpPr>
            <a:spLocks noGrp="1"/>
          </p:cNvSpPr>
          <p:nvPr>
            <p:ph sz="quarter" idx="1"/>
          </p:nvPr>
        </p:nvSpPr>
        <p:spPr>
          <a:xfrm>
            <a:off x="4267200" y="1219200"/>
            <a:ext cx="4419600" cy="4937760"/>
          </a:xfrm>
        </p:spPr>
        <p:txBody>
          <a:bodyPr>
            <a:normAutofit/>
          </a:bodyPr>
          <a:lstStyle/>
          <a:p>
            <a:pPr marL="0" marR="0" indent="0">
              <a:lnSpc>
                <a:spcPct val="115000"/>
              </a:lnSpc>
              <a:spcBef>
                <a:spcPts val="0"/>
              </a:spcBef>
              <a:spcAft>
                <a:spcPts val="0"/>
              </a:spcAft>
              <a:buNone/>
            </a:pPr>
            <a:r>
              <a:rPr lang="en-US" sz="2100" b="1" u="sng" dirty="0">
                <a:latin typeface="Arial Rounded MT Bold"/>
                <a:ea typeface="Calibri"/>
                <a:cs typeface="Arial"/>
              </a:rPr>
              <a:t>Teen Volunteer Duties</a:t>
            </a:r>
            <a:endParaRPr lang="en-US" sz="2100" dirty="0">
              <a:latin typeface="Calibri"/>
              <a:ea typeface="Calibri"/>
              <a:cs typeface="Times New Roman"/>
            </a:endParaRPr>
          </a:p>
          <a:p>
            <a:pPr marL="0" marR="0" indent="0">
              <a:lnSpc>
                <a:spcPct val="115000"/>
              </a:lnSpc>
              <a:spcBef>
                <a:spcPts val="0"/>
              </a:spcBef>
              <a:spcAft>
                <a:spcPts val="0"/>
              </a:spcAft>
              <a:buNone/>
            </a:pPr>
            <a:r>
              <a:rPr lang="en-US" sz="2100" dirty="0" smtClean="0">
                <a:latin typeface="Arial Rounded MT Bold"/>
                <a:ea typeface="Calibri"/>
                <a:cs typeface="Arial"/>
              </a:rPr>
              <a:t>1. Wipe tables </a:t>
            </a:r>
            <a:r>
              <a:rPr lang="en-US" sz="2100" dirty="0">
                <a:latin typeface="Arial Rounded MT Bold"/>
                <a:ea typeface="Calibri"/>
                <a:cs typeface="Arial"/>
              </a:rPr>
              <a:t>with Lysol </a:t>
            </a:r>
            <a:r>
              <a:rPr lang="en-US" sz="2100" dirty="0" smtClean="0">
                <a:latin typeface="Arial Rounded MT Bold"/>
                <a:ea typeface="Calibri"/>
                <a:cs typeface="Arial"/>
              </a:rPr>
              <a:t>wipes</a:t>
            </a:r>
          </a:p>
          <a:p>
            <a:pPr marL="457200" marR="0" indent="-457200">
              <a:lnSpc>
                <a:spcPct val="115000"/>
              </a:lnSpc>
              <a:spcBef>
                <a:spcPts val="0"/>
              </a:spcBef>
              <a:spcAft>
                <a:spcPts val="0"/>
              </a:spcAft>
              <a:buAutoNum type="arabicPeriod"/>
            </a:pPr>
            <a:endParaRPr lang="en-US" sz="2100" dirty="0">
              <a:latin typeface="Calibri"/>
              <a:ea typeface="Calibri"/>
              <a:cs typeface="Times New Roman"/>
            </a:endParaRPr>
          </a:p>
          <a:p>
            <a:pPr marL="0" marR="0" indent="0">
              <a:lnSpc>
                <a:spcPct val="115000"/>
              </a:lnSpc>
              <a:spcBef>
                <a:spcPts val="0"/>
              </a:spcBef>
              <a:spcAft>
                <a:spcPts val="0"/>
              </a:spcAft>
              <a:buNone/>
            </a:pPr>
            <a:r>
              <a:rPr lang="en-US" sz="2100" dirty="0">
                <a:latin typeface="Arial Rounded MT Bold"/>
                <a:ea typeface="Calibri"/>
                <a:cs typeface="Arial"/>
              </a:rPr>
              <a:t>2. Distribution</a:t>
            </a:r>
            <a:endParaRPr lang="en-US" sz="2100" dirty="0">
              <a:latin typeface="Calibri"/>
              <a:ea typeface="Calibri"/>
              <a:cs typeface="Times New Roman"/>
            </a:endParaRPr>
          </a:p>
          <a:p>
            <a:pPr>
              <a:lnSpc>
                <a:spcPct val="115000"/>
              </a:lnSpc>
              <a:spcBef>
                <a:spcPts val="0"/>
              </a:spcBef>
            </a:pPr>
            <a:r>
              <a:rPr lang="en-US" sz="2100" dirty="0" smtClean="0">
                <a:latin typeface="Arial Rounded MT Bold"/>
                <a:ea typeface="Calibri"/>
                <a:cs typeface="Arial"/>
              </a:rPr>
              <a:t>Ensure </a:t>
            </a:r>
            <a:r>
              <a:rPr lang="en-US" sz="2100" dirty="0">
                <a:latin typeface="Arial Rounded MT Bold"/>
                <a:ea typeface="Calibri"/>
                <a:cs typeface="Arial"/>
              </a:rPr>
              <a:t>kids sanitize hands.</a:t>
            </a:r>
            <a:endParaRPr lang="en-US" sz="2100" dirty="0">
              <a:latin typeface="Calibri"/>
              <a:ea typeface="Calibri"/>
              <a:cs typeface="Times New Roman"/>
            </a:endParaRPr>
          </a:p>
          <a:p>
            <a:pPr>
              <a:lnSpc>
                <a:spcPct val="115000"/>
              </a:lnSpc>
              <a:spcBef>
                <a:spcPts val="0"/>
              </a:spcBef>
            </a:pPr>
            <a:r>
              <a:rPr lang="en-US" sz="2100" dirty="0" smtClean="0">
                <a:latin typeface="Arial Rounded MT Bold"/>
                <a:ea typeface="Calibri"/>
                <a:cs typeface="Arial"/>
              </a:rPr>
              <a:t>Give </a:t>
            </a:r>
            <a:r>
              <a:rPr lang="en-US" sz="2100" dirty="0">
                <a:latin typeface="Arial Rounded MT Bold"/>
                <a:ea typeface="Calibri"/>
                <a:cs typeface="Arial"/>
              </a:rPr>
              <a:t>each child a snack &amp; juice</a:t>
            </a:r>
            <a:endParaRPr lang="en-US" sz="2100" dirty="0">
              <a:latin typeface="Calibri"/>
              <a:ea typeface="Calibri"/>
              <a:cs typeface="Times New Roman"/>
            </a:endParaRPr>
          </a:p>
          <a:p>
            <a:pPr>
              <a:lnSpc>
                <a:spcPct val="115000"/>
              </a:lnSpc>
              <a:spcBef>
                <a:spcPts val="0"/>
              </a:spcBef>
            </a:pPr>
            <a:r>
              <a:rPr lang="en-US" sz="2100" dirty="0" smtClean="0">
                <a:latin typeface="Arial Rounded MT Bold"/>
                <a:ea typeface="Calibri"/>
                <a:cs typeface="Arial"/>
              </a:rPr>
              <a:t>Mark </a:t>
            </a:r>
            <a:r>
              <a:rPr lang="en-US" sz="2100" dirty="0">
                <a:latin typeface="Arial Rounded MT Bold"/>
                <a:ea typeface="Calibri"/>
                <a:cs typeface="Arial"/>
              </a:rPr>
              <a:t>the Daily Meal Count </a:t>
            </a:r>
            <a:r>
              <a:rPr lang="en-US" sz="2100" dirty="0" smtClean="0">
                <a:latin typeface="Arial Rounded MT Bold"/>
                <a:ea typeface="Calibri"/>
                <a:cs typeface="Arial"/>
              </a:rPr>
              <a:t>Form</a:t>
            </a:r>
          </a:p>
          <a:p>
            <a:pPr>
              <a:lnSpc>
                <a:spcPct val="115000"/>
              </a:lnSpc>
              <a:spcBef>
                <a:spcPts val="0"/>
              </a:spcBef>
            </a:pPr>
            <a:endParaRPr lang="en-US" sz="2100" dirty="0">
              <a:latin typeface="Calibri"/>
              <a:ea typeface="Calibri"/>
              <a:cs typeface="Times New Roman"/>
            </a:endParaRPr>
          </a:p>
          <a:p>
            <a:pPr marL="0" marR="0" indent="0">
              <a:lnSpc>
                <a:spcPct val="115000"/>
              </a:lnSpc>
              <a:spcBef>
                <a:spcPts val="0"/>
              </a:spcBef>
              <a:spcAft>
                <a:spcPts val="0"/>
              </a:spcAft>
              <a:buNone/>
            </a:pPr>
            <a:r>
              <a:rPr lang="en-US" sz="2100" dirty="0">
                <a:latin typeface="Arial Rounded MT Bold"/>
                <a:ea typeface="Calibri"/>
                <a:cs typeface="Arial"/>
              </a:rPr>
              <a:t>3. Assist as needed with </a:t>
            </a:r>
            <a:r>
              <a:rPr lang="en-US" sz="2100" dirty="0" smtClean="0">
                <a:latin typeface="Arial Rounded MT Bold"/>
                <a:ea typeface="Calibri"/>
                <a:cs typeface="Arial"/>
              </a:rPr>
              <a:t>program</a:t>
            </a:r>
          </a:p>
          <a:p>
            <a:pPr marL="0" marR="0" indent="0">
              <a:lnSpc>
                <a:spcPct val="115000"/>
              </a:lnSpc>
              <a:spcBef>
                <a:spcPts val="0"/>
              </a:spcBef>
              <a:spcAft>
                <a:spcPts val="0"/>
              </a:spcAft>
              <a:buNone/>
            </a:pPr>
            <a:endParaRPr lang="en-US" sz="2100" dirty="0">
              <a:latin typeface="Calibri"/>
              <a:ea typeface="Calibri"/>
              <a:cs typeface="Times New Roman"/>
            </a:endParaRPr>
          </a:p>
          <a:p>
            <a:pPr marL="0" marR="0" indent="0">
              <a:lnSpc>
                <a:spcPct val="115000"/>
              </a:lnSpc>
              <a:spcBef>
                <a:spcPts val="0"/>
              </a:spcBef>
              <a:spcAft>
                <a:spcPts val="0"/>
              </a:spcAft>
              <a:buNone/>
            </a:pPr>
            <a:r>
              <a:rPr lang="en-US" sz="2100" dirty="0">
                <a:latin typeface="Arial Rounded MT Bold"/>
                <a:ea typeface="Calibri"/>
                <a:cs typeface="Arial"/>
              </a:rPr>
              <a:t>4. Clean up – trash in can and wipe tables with Lysol wipes</a:t>
            </a:r>
            <a:endParaRPr lang="en-US" sz="2100" dirty="0">
              <a:latin typeface="Calibri"/>
              <a:ea typeface="Calibri"/>
              <a:cs typeface="Times New Roman"/>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28800"/>
            <a:ext cx="3733800" cy="2209801"/>
          </a:xfrm>
          <a:prstGeom prst="rect">
            <a:avLst/>
          </a:prstGeom>
        </p:spPr>
      </p:pic>
    </p:spTree>
    <p:extLst>
      <p:ext uri="{BB962C8B-B14F-4D97-AF65-F5344CB8AC3E}">
        <p14:creationId xmlns:p14="http://schemas.microsoft.com/office/powerpoint/2010/main" val="835538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 Keeping</a:t>
            </a:r>
            <a:endParaRPr lang="en-US" dirty="0"/>
          </a:p>
        </p:txBody>
      </p:sp>
      <p:sp>
        <p:nvSpPr>
          <p:cNvPr id="3" name="Content Placeholder 2"/>
          <p:cNvSpPr>
            <a:spLocks noGrp="1"/>
          </p:cNvSpPr>
          <p:nvPr>
            <p:ph sz="quarter" idx="1"/>
          </p:nvPr>
        </p:nvSpPr>
        <p:spPr>
          <a:xfrm>
            <a:off x="457200" y="1219200"/>
            <a:ext cx="4495800" cy="4937760"/>
          </a:xfrm>
        </p:spPr>
        <p:txBody>
          <a:bodyPr/>
          <a:lstStyle/>
          <a:p>
            <a:r>
              <a:rPr lang="en-US" dirty="0" smtClean="0"/>
              <a:t>Post</a:t>
            </a:r>
          </a:p>
          <a:p>
            <a:pPr lvl="1"/>
            <a:r>
              <a:rPr lang="en-US" dirty="0" smtClean="0"/>
              <a:t>Non-Discrimination  Statement</a:t>
            </a:r>
          </a:p>
          <a:p>
            <a:pPr lvl="1"/>
            <a:r>
              <a:rPr lang="en-US" dirty="0" smtClean="0"/>
              <a:t>Daily Menu</a:t>
            </a:r>
          </a:p>
          <a:p>
            <a:pPr lvl="1"/>
            <a:r>
              <a:rPr lang="en-US" dirty="0" smtClean="0"/>
              <a:t>Civil Rights Complaint Form</a:t>
            </a:r>
          </a:p>
          <a:p>
            <a:r>
              <a:rPr lang="en-US" dirty="0" smtClean="0"/>
              <a:t>Fax records weekly</a:t>
            </a:r>
          </a:p>
          <a:p>
            <a:pPr lvl="1"/>
            <a:r>
              <a:rPr lang="en-US" dirty="0" smtClean="0"/>
              <a:t>Daily Meal Counts </a:t>
            </a:r>
          </a:p>
          <a:p>
            <a:pPr lvl="1"/>
            <a:r>
              <a:rPr lang="en-US" dirty="0" smtClean="0"/>
              <a:t>Daily Menus</a:t>
            </a:r>
          </a:p>
          <a:p>
            <a:pPr lvl="1"/>
            <a:r>
              <a:rPr lang="en-US" dirty="0" smtClean="0"/>
              <a:t>Consolidated Weekly Meal Count</a:t>
            </a:r>
          </a:p>
          <a:p>
            <a:pPr lvl="1"/>
            <a:r>
              <a:rPr lang="en-US" dirty="0" smtClean="0"/>
              <a:t>Inventory</a:t>
            </a:r>
            <a:endParaRPr lang="en-US" dirty="0"/>
          </a:p>
        </p:txBody>
      </p:sp>
      <p:pic>
        <p:nvPicPr>
          <p:cNvPr id="2050" name="Picture 2" descr="C:\Users\heather.ketron\AppData\Local\Microsoft\Windows\Temporary Internet Files\Content.Outlook\NHR8XIBA\photo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371600"/>
            <a:ext cx="37338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3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a:t>
            </a:r>
            <a:endParaRPr lang="en-US" dirty="0"/>
          </a:p>
        </p:txBody>
      </p:sp>
      <p:sp>
        <p:nvSpPr>
          <p:cNvPr id="3" name="Content Placeholder 2"/>
          <p:cNvSpPr>
            <a:spLocks noGrp="1"/>
          </p:cNvSpPr>
          <p:nvPr>
            <p:ph sz="quarter" idx="1"/>
          </p:nvPr>
        </p:nvSpPr>
        <p:spPr>
          <a:xfrm>
            <a:off x="457200" y="1219200"/>
            <a:ext cx="8229600" cy="1905000"/>
          </a:xfrm>
        </p:spPr>
        <p:txBody>
          <a:bodyPr/>
          <a:lstStyle/>
          <a:p>
            <a:r>
              <a:rPr lang="en-US" dirty="0" smtClean="0"/>
              <a:t>Each day a different program</a:t>
            </a:r>
          </a:p>
          <a:p>
            <a:r>
              <a:rPr lang="en-US" dirty="0" smtClean="0"/>
              <a:t>Read book, viewed </a:t>
            </a:r>
            <a:r>
              <a:rPr lang="en-US" dirty="0" err="1" smtClean="0"/>
              <a:t>BookFlix</a:t>
            </a:r>
            <a:r>
              <a:rPr lang="en-US" dirty="0" smtClean="0"/>
              <a:t>, or DVD segment while eating</a:t>
            </a:r>
          </a:p>
          <a:p>
            <a:r>
              <a:rPr lang="en-US" dirty="0" smtClean="0"/>
              <a:t>After reading, activities!</a:t>
            </a:r>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200400"/>
            <a:ext cx="4648200" cy="2971800"/>
          </a:xfrm>
          <a:prstGeom prst="rect">
            <a:avLst/>
          </a:prstGeom>
        </p:spPr>
      </p:pic>
    </p:spTree>
    <p:extLst>
      <p:ext uri="{BB962C8B-B14F-4D97-AF65-F5344CB8AC3E}">
        <p14:creationId xmlns:p14="http://schemas.microsoft.com/office/powerpoint/2010/main" val="3761794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Monday</a:t>
            </a:r>
            <a:r>
              <a:rPr lang="en-US" dirty="0" smtClean="0"/>
              <a:t> = Building, Engineering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441" y="1447800"/>
            <a:ext cx="3429000" cy="23293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986" y="1447800"/>
            <a:ext cx="4240924" cy="447204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237" y="4101599"/>
            <a:ext cx="1734206" cy="181824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934" y="4106815"/>
            <a:ext cx="1895905" cy="1813034"/>
          </a:xfrm>
          <a:prstGeom prst="rect">
            <a:avLst/>
          </a:prstGeom>
        </p:spPr>
      </p:pic>
    </p:spTree>
    <p:extLst>
      <p:ext uri="{BB962C8B-B14F-4D97-AF65-F5344CB8AC3E}">
        <p14:creationId xmlns:p14="http://schemas.microsoft.com/office/powerpoint/2010/main" val="3968973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Tuesday</a:t>
            </a:r>
            <a:r>
              <a:rPr lang="en-US" dirty="0" smtClean="0"/>
              <a:t> = Arts &amp; Crafts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368" y="1295400"/>
            <a:ext cx="3685190" cy="22588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999" y="1960179"/>
            <a:ext cx="4083267" cy="331075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5193" y="3857297"/>
            <a:ext cx="3661541" cy="2827283"/>
          </a:xfrm>
          <a:prstGeom prst="rect">
            <a:avLst/>
          </a:prstGeom>
        </p:spPr>
      </p:pic>
    </p:spTree>
    <p:extLst>
      <p:ext uri="{BB962C8B-B14F-4D97-AF65-F5344CB8AC3E}">
        <p14:creationId xmlns:p14="http://schemas.microsoft.com/office/powerpoint/2010/main" val="3565549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Wednesday</a:t>
            </a:r>
            <a:r>
              <a:rPr lang="en-US" dirty="0" smtClean="0"/>
              <a:t> = Games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089997"/>
            <a:ext cx="3305362" cy="2619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009179"/>
            <a:ext cx="3444613" cy="261970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242589"/>
            <a:ext cx="3305362" cy="2667000"/>
          </a:xfrm>
          <a:prstGeom prst="rect">
            <a:avLst/>
          </a:prstGeom>
        </p:spPr>
      </p:pic>
    </p:spTree>
    <p:extLst>
      <p:ext uri="{BB962C8B-B14F-4D97-AF65-F5344CB8AC3E}">
        <p14:creationId xmlns:p14="http://schemas.microsoft.com/office/powerpoint/2010/main" val="30701940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49" y="373117"/>
            <a:ext cx="6447501" cy="922283"/>
          </a:xfrm>
        </p:spPr>
        <p:txBody>
          <a:bodyPr>
            <a:normAutofit fontScale="90000"/>
          </a:bodyPr>
          <a:lstStyle/>
          <a:p>
            <a:r>
              <a:rPr lang="en-US" sz="2400" dirty="0" smtClean="0"/>
              <a:t/>
            </a:r>
            <a:br>
              <a:rPr lang="en-US" sz="2400" dirty="0" smtClean="0"/>
            </a:br>
            <a:r>
              <a:rPr lang="en-US" sz="2400" b="1" dirty="0" smtClean="0"/>
              <a:t>Thursday = Gardening, </a:t>
            </a:r>
            <a:br>
              <a:rPr lang="en-US" sz="2400" b="1" dirty="0" smtClean="0"/>
            </a:br>
            <a:r>
              <a:rPr lang="en-US" sz="2400" b="1" dirty="0" smtClean="0"/>
              <a:t>Loudoun Master Gardeners</a:t>
            </a:r>
            <a:endParaRPr 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05000"/>
            <a:ext cx="3645776" cy="3673366"/>
          </a:xfrm>
          <a:prstGeom prst="rect">
            <a:avLst/>
          </a:prstGeom>
        </p:spPr>
      </p:pic>
      <p:pic>
        <p:nvPicPr>
          <p:cNvPr id="3" name="Picture 2"/>
          <p:cNvPicPr>
            <a:picLocks noChangeAspect="1"/>
          </p:cNvPicPr>
          <p:nvPr/>
        </p:nvPicPr>
        <p:blipFill>
          <a:blip r:embed="rId4"/>
          <a:stretch>
            <a:fillRect/>
          </a:stretch>
        </p:blipFill>
        <p:spPr>
          <a:xfrm>
            <a:off x="4724400" y="2971800"/>
            <a:ext cx="3942398" cy="3290178"/>
          </a:xfrm>
          <a:prstGeom prst="rect">
            <a:avLst/>
          </a:prstGeom>
        </p:spPr>
      </p:pic>
      <p:pic>
        <p:nvPicPr>
          <p:cNvPr id="6" name="Picture 5"/>
          <p:cNvPicPr>
            <a:picLocks noChangeAspect="1"/>
          </p:cNvPicPr>
          <p:nvPr/>
        </p:nvPicPr>
        <p:blipFill>
          <a:blip r:embed="rId5"/>
          <a:stretch>
            <a:fillRect/>
          </a:stretch>
        </p:blipFill>
        <p:spPr>
          <a:xfrm>
            <a:off x="6448426" y="520700"/>
            <a:ext cx="2390774" cy="2146300"/>
          </a:xfrm>
          <a:prstGeom prst="rect">
            <a:avLst/>
          </a:prstGeom>
        </p:spPr>
      </p:pic>
    </p:spTree>
    <p:extLst>
      <p:ext uri="{BB962C8B-B14F-4D97-AF65-F5344CB8AC3E}">
        <p14:creationId xmlns:p14="http://schemas.microsoft.com/office/powerpoint/2010/main" val="36919749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24" y="255750"/>
            <a:ext cx="7083676" cy="582450"/>
          </a:xfrm>
        </p:spPr>
        <p:txBody>
          <a:bodyPr/>
          <a:lstStyle/>
          <a:p>
            <a:r>
              <a:rPr lang="en-US" b="1" dirty="0" smtClean="0"/>
              <a:t>Loudoun Master Gardeners</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100" y="1287077"/>
            <a:ext cx="4752975" cy="49582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25" y="3924300"/>
            <a:ext cx="3405352" cy="2743200"/>
          </a:xfrm>
          <a:prstGeom prst="rect">
            <a:avLst/>
          </a:prstGeom>
        </p:spPr>
      </p:pic>
      <p:pic>
        <p:nvPicPr>
          <p:cNvPr id="7" name="Picture 6"/>
          <p:cNvPicPr>
            <a:picLocks noChangeAspect="1"/>
          </p:cNvPicPr>
          <p:nvPr/>
        </p:nvPicPr>
        <p:blipFill>
          <a:blip r:embed="rId5"/>
          <a:stretch>
            <a:fillRect/>
          </a:stretch>
        </p:blipFill>
        <p:spPr>
          <a:xfrm>
            <a:off x="536325" y="916150"/>
            <a:ext cx="3311776" cy="2677950"/>
          </a:xfrm>
          <a:prstGeom prst="rect">
            <a:avLst/>
          </a:prstGeom>
        </p:spPr>
      </p:pic>
    </p:spTree>
    <p:extLst>
      <p:ext uri="{BB962C8B-B14F-4D97-AF65-F5344CB8AC3E}">
        <p14:creationId xmlns:p14="http://schemas.microsoft.com/office/powerpoint/2010/main" val="215633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b="1" dirty="0" smtClean="0"/>
              <a:t>Friday</a:t>
            </a:r>
            <a:r>
              <a:rPr lang="en-US" dirty="0" smtClean="0"/>
              <a:t> = </a:t>
            </a:r>
            <a:r>
              <a:rPr lang="en-US" dirty="0" err="1" smtClean="0"/>
              <a:t>BookFlix</a:t>
            </a:r>
            <a:r>
              <a:rPr lang="en-US" dirty="0" smtClean="0"/>
              <a:t> &amp; Puzzlers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886200"/>
            <a:ext cx="3743036" cy="2362200"/>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1"/>
            <a:ext cx="37496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19200"/>
            <a:ext cx="409733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886200"/>
            <a:ext cx="4038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354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lstStyle/>
          <a:p>
            <a:r>
              <a:rPr lang="en-US" dirty="0" smtClean="0"/>
              <a:t>USDA Summer Food Service Program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32140" y="2124758"/>
            <a:ext cx="3657600" cy="2308324"/>
          </a:xfrm>
          <a:prstGeom prst="rect">
            <a:avLst/>
          </a:prstGeom>
          <a:noFill/>
        </p:spPr>
        <p:txBody>
          <a:bodyPr wrap="square" rtlCol="0">
            <a:spAutoFit/>
          </a:bodyPr>
          <a:lstStyle/>
          <a:p>
            <a:r>
              <a:rPr lang="en-US" sz="2400" dirty="0"/>
              <a:t>The Summer Food Service Program (SFSP) ensures that low-income children continue to receive nutritious </a:t>
            </a:r>
            <a:r>
              <a:rPr lang="en-US" sz="2400" dirty="0" smtClean="0"/>
              <a:t>food </a:t>
            </a:r>
            <a:r>
              <a:rPr lang="en-US" sz="2400" dirty="0"/>
              <a:t>when school is not in session. </a:t>
            </a:r>
          </a:p>
        </p:txBody>
      </p:sp>
      <p:sp>
        <p:nvSpPr>
          <p:cNvPr id="5" name="Rectangle 4"/>
          <p:cNvSpPr/>
          <p:nvPr/>
        </p:nvSpPr>
        <p:spPr>
          <a:xfrm>
            <a:off x="304800" y="5354047"/>
            <a:ext cx="1399166" cy="523220"/>
          </a:xfrm>
          <a:prstGeom prst="rect">
            <a:avLst/>
          </a:prstGeom>
          <a:noFill/>
        </p:spPr>
        <p:txBody>
          <a:bodyPr wrap="none" lIns="91440" tIns="45720" rIns="91440" bIns="45720">
            <a:spAutoFit/>
          </a:bodyPr>
          <a:lstStyle/>
          <a:p>
            <a:pPr algn="ctr"/>
            <a:r>
              <a:rPr lang="en-US"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USDA</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Right Arrow 5"/>
          <p:cNvSpPr/>
          <p:nvPr/>
        </p:nvSpPr>
        <p:spPr>
          <a:xfrm>
            <a:off x="1905000" y="5531197"/>
            <a:ext cx="609600" cy="168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43908" y="5334525"/>
            <a:ext cx="1434101" cy="523220"/>
          </a:xfrm>
          <a:prstGeom prst="rect">
            <a:avLst/>
          </a:prstGeom>
          <a:noFill/>
        </p:spPr>
        <p:txBody>
          <a:bodyPr wrap="square" lIns="91440" tIns="45720" rIns="91440" bIns="45720">
            <a:spAutoFit/>
          </a:bodyPr>
          <a:lstStyle/>
          <a:p>
            <a:pPr algn="ctr"/>
            <a:r>
              <a:rPr lang="en-US"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State</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93" y="5531197"/>
            <a:ext cx="703358" cy="16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658751" y="5334525"/>
            <a:ext cx="1830950" cy="523220"/>
          </a:xfrm>
          <a:prstGeom prst="rect">
            <a:avLst/>
          </a:prstGeom>
          <a:noFill/>
        </p:spPr>
        <p:txBody>
          <a:bodyPr wrap="none" lIns="91440" tIns="45720" rIns="91440" bIns="45720">
            <a:spAutoFit/>
          </a:bodyPr>
          <a:lstStyle/>
          <a:p>
            <a:pPr algn="ctr"/>
            <a:r>
              <a:rPr lang="en-US"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Sponsor</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071" y="5531688"/>
            <a:ext cx="781929" cy="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454705" y="5334525"/>
            <a:ext cx="997389" cy="523220"/>
          </a:xfrm>
          <a:prstGeom prst="rect">
            <a:avLst/>
          </a:prstGeom>
          <a:noFill/>
        </p:spPr>
        <p:txBody>
          <a:bodyPr wrap="none" lIns="91440" tIns="45720" rIns="91440" bIns="45720">
            <a:spAutoFit/>
          </a:bodyPr>
          <a:lstStyle/>
          <a:p>
            <a:pPr algn="ctr"/>
            <a:r>
              <a:rPr lang="en-US" sz="28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Site</a:t>
            </a:r>
            <a:endParaRPr lang="en-US" sz="2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77625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2362200"/>
            <a:ext cx="2057400" cy="2286000"/>
          </a:xfrm>
          <a:prstGeom prst="rect">
            <a:avLst/>
          </a:prstGeom>
        </p:spPr>
      </p:pic>
      <p:sp>
        <p:nvSpPr>
          <p:cNvPr id="3" name="TextBox 2"/>
          <p:cNvSpPr txBox="1"/>
          <p:nvPr/>
        </p:nvSpPr>
        <p:spPr>
          <a:xfrm>
            <a:off x="2971800" y="1348800"/>
            <a:ext cx="5486400" cy="5509200"/>
          </a:xfrm>
          <a:prstGeom prst="rect">
            <a:avLst/>
          </a:prstGeom>
          <a:noFill/>
        </p:spPr>
        <p:txBody>
          <a:bodyPr wrap="square" rtlCol="0">
            <a:spAutoFit/>
          </a:bodyPr>
          <a:lstStyle/>
          <a:p>
            <a:r>
              <a:rPr lang="en-US" sz="2800" dirty="0" smtClean="0"/>
              <a:t>1. Alleviate hunger </a:t>
            </a:r>
          </a:p>
          <a:p>
            <a:pPr marL="285750" indent="-285750">
              <a:buFont typeface="Arial" panose="020B0604020202020204" pitchFamily="34" charset="0"/>
              <a:buChar char="•"/>
            </a:pPr>
            <a:r>
              <a:rPr lang="en-US" sz="2800" dirty="0" smtClean="0">
                <a:solidFill>
                  <a:srgbClr val="0070C0"/>
                </a:solidFill>
              </a:rPr>
              <a:t>Over 1,500 snacks served</a:t>
            </a:r>
          </a:p>
          <a:p>
            <a:endParaRPr lang="en-US" sz="2800" dirty="0"/>
          </a:p>
          <a:p>
            <a:r>
              <a:rPr lang="en-US" sz="2800" dirty="0" smtClean="0"/>
              <a:t>2. Increase in library program participation</a:t>
            </a:r>
          </a:p>
          <a:p>
            <a:pPr marL="285750" indent="-285750">
              <a:buFont typeface="Arial" panose="020B0604020202020204" pitchFamily="34" charset="0"/>
              <a:buChar char="•"/>
            </a:pPr>
            <a:r>
              <a:rPr lang="en-US" sz="2800" dirty="0">
                <a:solidFill>
                  <a:srgbClr val="0070C0"/>
                </a:solidFill>
              </a:rPr>
              <a:t>Monthly program attendance increased</a:t>
            </a:r>
          </a:p>
          <a:p>
            <a:pPr marL="285750" indent="-285750">
              <a:buFont typeface="Arial" panose="020B0604020202020204" pitchFamily="34" charset="0"/>
              <a:buChar char="•"/>
            </a:pPr>
            <a:r>
              <a:rPr lang="en-US" sz="2800" dirty="0">
                <a:solidFill>
                  <a:srgbClr val="0070C0"/>
                </a:solidFill>
              </a:rPr>
              <a:t>July 2013 = 1,562</a:t>
            </a:r>
          </a:p>
          <a:p>
            <a:pPr marL="285750" indent="-285750">
              <a:buFont typeface="Arial" panose="020B0604020202020204" pitchFamily="34" charset="0"/>
              <a:buChar char="•"/>
            </a:pPr>
            <a:r>
              <a:rPr lang="en-US" sz="2800" dirty="0">
                <a:solidFill>
                  <a:srgbClr val="0070C0"/>
                </a:solidFill>
              </a:rPr>
              <a:t>July 2014 = 1,905</a:t>
            </a:r>
          </a:p>
          <a:p>
            <a:pPr marL="285750" indent="-285750">
              <a:buFont typeface="Arial" panose="020B0604020202020204" pitchFamily="34" charset="0"/>
              <a:buChar char="•"/>
            </a:pPr>
            <a:r>
              <a:rPr lang="en-US" sz="2800" dirty="0">
                <a:solidFill>
                  <a:srgbClr val="0070C0"/>
                </a:solidFill>
              </a:rPr>
              <a:t>July 2015 = 2,989</a:t>
            </a:r>
          </a:p>
          <a:p>
            <a:pPr marL="285750" indent="-285750">
              <a:buFont typeface="Arial" panose="020B0604020202020204" pitchFamily="34" charset="0"/>
              <a:buChar char="•"/>
            </a:pP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47246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268289"/>
            <a:ext cx="6447501" cy="569911"/>
          </a:xfrm>
        </p:spPr>
        <p:txBody>
          <a:bodyPr>
            <a:normAutofit fontScale="90000"/>
          </a:bodyPr>
          <a:lstStyle/>
          <a:p>
            <a:r>
              <a:rPr lang="en-US" dirty="0" smtClean="0"/>
              <a:t>Outcomes</a:t>
            </a:r>
            <a:endParaRPr lang="en-US" dirty="0"/>
          </a:p>
        </p:txBody>
      </p:sp>
      <p:pic>
        <p:nvPicPr>
          <p:cNvPr id="4" name="Picture 3"/>
          <p:cNvPicPr>
            <a:picLocks noChangeAspect="1"/>
          </p:cNvPicPr>
          <p:nvPr/>
        </p:nvPicPr>
        <p:blipFill>
          <a:blip r:embed="rId3"/>
          <a:stretch>
            <a:fillRect/>
          </a:stretch>
        </p:blipFill>
        <p:spPr>
          <a:xfrm>
            <a:off x="285750" y="3754195"/>
            <a:ext cx="4933950" cy="1727200"/>
          </a:xfrm>
          <a:prstGeom prst="rect">
            <a:avLst/>
          </a:prstGeom>
        </p:spPr>
      </p:pic>
      <p:sp>
        <p:nvSpPr>
          <p:cNvPr id="5" name="TextBox 4"/>
          <p:cNvSpPr txBox="1"/>
          <p:nvPr/>
        </p:nvSpPr>
        <p:spPr>
          <a:xfrm>
            <a:off x="1349375" y="3008678"/>
            <a:ext cx="2686050" cy="584775"/>
          </a:xfrm>
          <a:prstGeom prst="rect">
            <a:avLst/>
          </a:prstGeom>
          <a:noFill/>
        </p:spPr>
        <p:txBody>
          <a:bodyPr wrap="square" rtlCol="0">
            <a:spAutoFit/>
          </a:bodyPr>
          <a:lstStyle/>
          <a:p>
            <a:pPr algn="ctr"/>
            <a:r>
              <a:rPr lang="en-US" sz="3200" u="sng" dirty="0" smtClean="0">
                <a:solidFill>
                  <a:srgbClr val="0070C0"/>
                </a:solidFill>
              </a:rPr>
              <a:t>Survey</a:t>
            </a:r>
            <a:endParaRPr lang="en-US" sz="3200" u="sng" dirty="0">
              <a:solidFill>
                <a:srgbClr val="0070C0"/>
              </a:solidFill>
            </a:endParaRPr>
          </a:p>
        </p:txBody>
      </p:sp>
      <p:sp>
        <p:nvSpPr>
          <p:cNvPr id="6" name="TextBox 5"/>
          <p:cNvSpPr txBox="1"/>
          <p:nvPr/>
        </p:nvSpPr>
        <p:spPr>
          <a:xfrm>
            <a:off x="810110" y="5481395"/>
            <a:ext cx="1114425" cy="584775"/>
          </a:xfrm>
          <a:prstGeom prst="rect">
            <a:avLst/>
          </a:prstGeom>
          <a:noFill/>
        </p:spPr>
        <p:txBody>
          <a:bodyPr wrap="square" rtlCol="0">
            <a:spAutoFit/>
          </a:bodyPr>
          <a:lstStyle/>
          <a:p>
            <a:pPr algn="ctr"/>
            <a:r>
              <a:rPr lang="en-US" sz="3200" dirty="0" smtClean="0">
                <a:solidFill>
                  <a:srgbClr val="0070C0"/>
                </a:solidFill>
              </a:rPr>
              <a:t>80%</a:t>
            </a:r>
            <a:endParaRPr lang="en-US" sz="3200" dirty="0">
              <a:solidFill>
                <a:srgbClr val="0070C0"/>
              </a:solidFill>
            </a:endParaRPr>
          </a:p>
        </p:txBody>
      </p:sp>
      <p:sp>
        <p:nvSpPr>
          <p:cNvPr id="8" name="TextBox 7"/>
          <p:cNvSpPr txBox="1"/>
          <p:nvPr/>
        </p:nvSpPr>
        <p:spPr>
          <a:xfrm>
            <a:off x="1635532" y="5481395"/>
            <a:ext cx="1626726" cy="584775"/>
          </a:xfrm>
          <a:prstGeom prst="rect">
            <a:avLst/>
          </a:prstGeom>
          <a:noFill/>
        </p:spPr>
        <p:txBody>
          <a:bodyPr wrap="square" rtlCol="0">
            <a:spAutoFit/>
          </a:bodyPr>
          <a:lstStyle/>
          <a:p>
            <a:pPr algn="ctr"/>
            <a:r>
              <a:rPr lang="en-US" sz="3200" dirty="0">
                <a:solidFill>
                  <a:srgbClr val="0070C0"/>
                </a:solidFill>
              </a:rPr>
              <a:t>2</a:t>
            </a:r>
            <a:r>
              <a:rPr lang="en-US" sz="3200" dirty="0" smtClean="0">
                <a:solidFill>
                  <a:srgbClr val="0070C0"/>
                </a:solidFill>
              </a:rPr>
              <a:t>0%</a:t>
            </a:r>
            <a:endParaRPr lang="en-US" sz="3200" dirty="0">
              <a:solidFill>
                <a:srgbClr val="0070C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115021"/>
            <a:ext cx="3248025" cy="2956863"/>
          </a:xfrm>
          <a:prstGeom prst="rect">
            <a:avLst/>
          </a:prstGeom>
        </p:spPr>
      </p:pic>
      <p:sp>
        <p:nvSpPr>
          <p:cNvPr id="7" name="TextBox 6"/>
          <p:cNvSpPr txBox="1"/>
          <p:nvPr/>
        </p:nvSpPr>
        <p:spPr>
          <a:xfrm>
            <a:off x="810110" y="1611293"/>
            <a:ext cx="4140199" cy="954107"/>
          </a:xfrm>
          <a:prstGeom prst="rect">
            <a:avLst/>
          </a:prstGeom>
          <a:noFill/>
        </p:spPr>
        <p:txBody>
          <a:bodyPr wrap="square" rtlCol="0">
            <a:spAutoFit/>
          </a:bodyPr>
          <a:lstStyle/>
          <a:p>
            <a:r>
              <a:rPr lang="en-US" sz="2800" dirty="0" smtClean="0"/>
              <a:t>3. Positive experience @ the library.</a:t>
            </a:r>
            <a:endParaRPr lang="en-US" sz="2800" dirty="0"/>
          </a:p>
        </p:txBody>
      </p:sp>
    </p:spTree>
    <p:extLst>
      <p:ext uri="{BB962C8B-B14F-4D97-AF65-F5344CB8AC3E}">
        <p14:creationId xmlns:p14="http://schemas.microsoft.com/office/powerpoint/2010/main" val="2792829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sz="quarter" idx="1"/>
          </p:nvPr>
        </p:nvSpPr>
        <p:spPr/>
        <p:txBody>
          <a:bodyPr/>
          <a:lstStyle/>
          <a:p>
            <a:r>
              <a:rPr lang="en-US" dirty="0" smtClean="0"/>
              <a:t>4. Staff development</a:t>
            </a:r>
          </a:p>
          <a:p>
            <a:pPr marL="0" indent="0">
              <a:buNone/>
            </a:pPr>
            <a:endParaRPr lang="en-US" dirty="0" smtClean="0"/>
          </a:p>
          <a:p>
            <a:pPr lvl="1">
              <a:spcBef>
                <a:spcPts val="0"/>
              </a:spcBef>
            </a:pPr>
            <a:r>
              <a:rPr lang="en-US" sz="2400" i="1" dirty="0" smtClean="0"/>
              <a:t>“Having a variety of staff participate is </a:t>
            </a:r>
            <a:r>
              <a:rPr lang="en-US" sz="2400" b="1" i="1" u="sng" dirty="0" smtClean="0"/>
              <a:t>good cross-training.”</a:t>
            </a:r>
          </a:p>
          <a:p>
            <a:pPr lvl="1">
              <a:spcBef>
                <a:spcPts val="0"/>
              </a:spcBef>
            </a:pPr>
            <a:r>
              <a:rPr lang="en-US" sz="2400" i="1" dirty="0" smtClean="0"/>
              <a:t>“</a:t>
            </a:r>
            <a:r>
              <a:rPr lang="en-US" sz="2400" i="1" dirty="0"/>
              <a:t>I like </a:t>
            </a:r>
            <a:r>
              <a:rPr lang="en-US" sz="2400" b="1" i="1" u="sng" dirty="0" smtClean="0"/>
              <a:t>collaborating</a:t>
            </a:r>
            <a:r>
              <a:rPr lang="en-US" sz="2400" i="1" dirty="0" smtClean="0"/>
              <a:t> with my co-workers </a:t>
            </a:r>
            <a:r>
              <a:rPr lang="en-US" sz="2400" i="1" dirty="0"/>
              <a:t>in the accomplishment of </a:t>
            </a:r>
            <a:r>
              <a:rPr lang="en-US" sz="2400" b="1" i="1" u="sng" dirty="0"/>
              <a:t>our </a:t>
            </a:r>
            <a:r>
              <a:rPr lang="en-US" sz="2400" b="1" i="1" u="sng" dirty="0" smtClean="0"/>
              <a:t>library’s mission</a:t>
            </a:r>
            <a:r>
              <a:rPr lang="en-US" sz="2400" i="1" dirty="0"/>
              <a:t>”</a:t>
            </a:r>
          </a:p>
          <a:p>
            <a:pPr lvl="1">
              <a:spcBef>
                <a:spcPts val="0"/>
              </a:spcBef>
            </a:pPr>
            <a:r>
              <a:rPr lang="en-US" sz="2400" i="1" dirty="0" smtClean="0"/>
              <a:t>“</a:t>
            </a:r>
            <a:r>
              <a:rPr lang="en-US" sz="2400" i="1" dirty="0"/>
              <a:t>Creating a program with </a:t>
            </a:r>
            <a:r>
              <a:rPr lang="en-US" sz="2400" b="1" i="1" u="sng" dirty="0"/>
              <a:t>specific goals </a:t>
            </a:r>
            <a:r>
              <a:rPr lang="en-US" sz="2400" i="1" dirty="0"/>
              <a:t>is fun!”</a:t>
            </a:r>
          </a:p>
          <a:p>
            <a:pPr lvl="1">
              <a:spcBef>
                <a:spcPts val="0"/>
              </a:spcBef>
            </a:pPr>
            <a:r>
              <a:rPr lang="en-US" sz="2400" i="1" dirty="0" smtClean="0"/>
              <a:t>“</a:t>
            </a:r>
            <a:r>
              <a:rPr lang="en-US" sz="2400" i="1" dirty="0"/>
              <a:t>Having </a:t>
            </a:r>
            <a:r>
              <a:rPr lang="en-US" sz="2400" b="1" i="1" u="sng" dirty="0"/>
              <a:t>tangible results </a:t>
            </a:r>
            <a:r>
              <a:rPr lang="en-US" sz="2400" i="1" dirty="0"/>
              <a:t>is rewarding for both children and staff!” </a:t>
            </a:r>
            <a:endParaRPr lang="en-US" sz="2400" i="1" dirty="0" smtClean="0"/>
          </a:p>
          <a:p>
            <a:pPr lvl="1">
              <a:spcBef>
                <a:spcPts val="0"/>
              </a:spcBef>
            </a:pPr>
            <a:r>
              <a:rPr lang="en-US" sz="2400" i="1" dirty="0" smtClean="0"/>
              <a:t>“Having a program that provides daily nourishment of the body and enrichment of the mind is </a:t>
            </a:r>
            <a:r>
              <a:rPr lang="en-US" sz="2400" b="1" i="1" u="sng" dirty="0" smtClean="0"/>
              <a:t>the perfect summer program for our community.”</a:t>
            </a:r>
            <a:endParaRPr lang="en-US" sz="2400" b="1" i="1" u="sng" dirty="0"/>
          </a:p>
          <a:p>
            <a:pPr lvl="1"/>
            <a:endParaRPr lang="en-US"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
            <a:ext cx="288607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1968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sz="quarter" idx="1"/>
          </p:nvPr>
        </p:nvSpPr>
        <p:spPr/>
        <p:txBody>
          <a:bodyPr/>
          <a:lstStyle/>
          <a:p>
            <a:r>
              <a:rPr lang="en-US" dirty="0" smtClean="0"/>
              <a:t>Relationships – </a:t>
            </a:r>
            <a:r>
              <a:rPr lang="en-US" i="1" dirty="0" smtClean="0"/>
              <a:t>“What set Summer Read &amp; Feed apart from all our other programs was that you could </a:t>
            </a:r>
            <a:r>
              <a:rPr lang="en-US" b="1" i="1" u="sng" dirty="0" smtClean="0"/>
              <a:t>build relationships </a:t>
            </a:r>
            <a:r>
              <a:rPr lang="en-US" i="1" dirty="0" smtClean="0"/>
              <a:t>with children and their parents.”</a:t>
            </a:r>
          </a:p>
          <a:p>
            <a:endParaRPr lang="en-US" i="1" dirty="0"/>
          </a:p>
          <a:p>
            <a:r>
              <a:rPr lang="en-US" dirty="0" smtClean="0"/>
              <a:t>Partnership with schools </a:t>
            </a:r>
            <a:endParaRPr lang="en-US" i="1" dirty="0"/>
          </a:p>
          <a:p>
            <a:endParaRPr lang="en-US" i="1" dirty="0" smtClean="0"/>
          </a:p>
          <a:p>
            <a:r>
              <a:rPr lang="en-US" dirty="0" smtClean="0"/>
              <a:t>Publicity</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4343400"/>
            <a:ext cx="25717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8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r>
              <a:rPr lang="en-US" sz="2400" dirty="0" smtClean="0"/>
              <a:t>Webcasts and information about Summer Food Service Program (SFSP)</a:t>
            </a:r>
          </a:p>
          <a:p>
            <a:r>
              <a:rPr lang="en-US" sz="2400" dirty="0">
                <a:hlinkClick r:id="rId3"/>
              </a:rPr>
              <a:t>http://</a:t>
            </a:r>
            <a:r>
              <a:rPr lang="en-US" sz="2400" dirty="0" smtClean="0">
                <a:hlinkClick r:id="rId3"/>
              </a:rPr>
              <a:t>www.fns.usda.gov/sfsp/summer-food-service-program-sfsp</a:t>
            </a:r>
            <a:endParaRPr lang="en-US" sz="2400" dirty="0" smtClean="0"/>
          </a:p>
          <a:p>
            <a:r>
              <a:rPr lang="en-US" sz="2400" dirty="0" smtClean="0"/>
              <a:t>Frequently asked questions</a:t>
            </a:r>
          </a:p>
          <a:p>
            <a:r>
              <a:rPr lang="en-US" sz="2400" dirty="0"/>
              <a:t> </a:t>
            </a:r>
            <a:r>
              <a:rPr lang="en-US" sz="2400" dirty="0">
                <a:hlinkClick r:id="rId4"/>
              </a:rPr>
              <a:t>http://</a:t>
            </a:r>
            <a:r>
              <a:rPr lang="en-US" sz="2400" dirty="0" smtClean="0">
                <a:hlinkClick r:id="rId4"/>
              </a:rPr>
              <a:t>www.fns.usda.gov/sfsp/frequently-asked-questions-faqs</a:t>
            </a:r>
            <a:r>
              <a:rPr lang="en-US" sz="2400" dirty="0" smtClean="0"/>
              <a:t> </a:t>
            </a:r>
          </a:p>
          <a:p>
            <a:r>
              <a:rPr lang="en-US" sz="2400" dirty="0" smtClean="0"/>
              <a:t>Virginia Department of Education Eligibility Reports</a:t>
            </a:r>
          </a:p>
          <a:p>
            <a:r>
              <a:rPr lang="en-US" sz="2400" dirty="0">
                <a:hlinkClick r:id="rId5"/>
              </a:rPr>
              <a:t>http://</a:t>
            </a:r>
            <a:r>
              <a:rPr lang="en-US" sz="2400" dirty="0" smtClean="0">
                <a:hlinkClick r:id="rId5"/>
              </a:rPr>
              <a:t>www.doe.virginia.gov/support/nutrition/statistics/index.shtml</a:t>
            </a:r>
            <a:r>
              <a:rPr lang="en-US" sz="2400" dirty="0" smtClean="0"/>
              <a:t>   </a:t>
            </a:r>
          </a:p>
          <a:p>
            <a:r>
              <a:rPr lang="en-US" sz="2400" dirty="0" smtClean="0"/>
              <a:t>Virginia Department of Health SFSP</a:t>
            </a:r>
          </a:p>
          <a:p>
            <a:r>
              <a:rPr lang="en-US" sz="2400" dirty="0">
                <a:hlinkClick r:id="rId6"/>
              </a:rPr>
              <a:t>http://www.vdh.virginia.gov/ofhs/dcn/sfsp</a:t>
            </a:r>
            <a:r>
              <a:rPr lang="en-US" sz="2400" dirty="0" smtClean="0">
                <a:hlinkClick r:id="rId6"/>
              </a:rPr>
              <a:t>/</a:t>
            </a:r>
            <a:r>
              <a:rPr lang="en-US" sz="2400" dirty="0" smtClean="0"/>
              <a:t> </a:t>
            </a:r>
            <a:endParaRPr lang="en-US" sz="2400"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76200"/>
            <a:ext cx="394335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75022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143001" y="1600200"/>
            <a:ext cx="6629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233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a:xfrm>
            <a:off x="457200" y="1219200"/>
            <a:ext cx="8229600" cy="1600200"/>
          </a:xfrm>
        </p:spPr>
        <p:txBody>
          <a:bodyPr>
            <a:noAutofit/>
          </a:bodyPr>
          <a:lstStyle/>
          <a:p>
            <a:r>
              <a:rPr lang="en-US" sz="3200" dirty="0" smtClean="0"/>
              <a:t>What happens when schools close for the summer?</a:t>
            </a:r>
          </a:p>
        </p:txBody>
      </p:sp>
      <p:pic>
        <p:nvPicPr>
          <p:cNvPr id="4" name="Picture 3"/>
          <p:cNvPicPr>
            <a:picLocks noChangeAspect="1"/>
          </p:cNvPicPr>
          <p:nvPr/>
        </p:nvPicPr>
        <p:blipFill>
          <a:blip r:embed="rId3"/>
          <a:stretch>
            <a:fillRect/>
          </a:stretch>
        </p:blipFill>
        <p:spPr>
          <a:xfrm>
            <a:off x="1295400" y="2209800"/>
            <a:ext cx="5934075" cy="2219325"/>
          </a:xfrm>
          <a:prstGeom prst="rect">
            <a:avLst/>
          </a:prstGeom>
        </p:spPr>
      </p:pic>
      <p:sp>
        <p:nvSpPr>
          <p:cNvPr id="5" name="TextBox 4"/>
          <p:cNvSpPr txBox="1"/>
          <p:nvPr/>
        </p:nvSpPr>
        <p:spPr>
          <a:xfrm>
            <a:off x="457200" y="4648200"/>
            <a:ext cx="82296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Harder for low-income families to make ends meet in the summer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32% report they sometimes do not have enough food in the summer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Food banks report increased demand during the summer</a:t>
            </a:r>
          </a:p>
        </p:txBody>
      </p:sp>
    </p:spTree>
    <p:extLst>
      <p:ext uri="{BB962C8B-B14F-4D97-AF65-F5344CB8AC3E}">
        <p14:creationId xmlns:p14="http://schemas.microsoft.com/office/powerpoint/2010/main" val="2737031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food in the library?</a:t>
            </a:r>
            <a:endParaRPr lang="en-US" dirty="0"/>
          </a:p>
        </p:txBody>
      </p:sp>
      <p:sp>
        <p:nvSpPr>
          <p:cNvPr id="3" name="Content Placeholder 2"/>
          <p:cNvSpPr>
            <a:spLocks noGrp="1"/>
          </p:cNvSpPr>
          <p:nvPr>
            <p:ph sz="quarter" idx="1"/>
          </p:nvPr>
        </p:nvSpPr>
        <p:spPr>
          <a:xfrm>
            <a:off x="457200" y="1219200"/>
            <a:ext cx="8229600" cy="2362200"/>
          </a:xfrm>
          <a:ln>
            <a:solidFill>
              <a:schemeClr val="accent3">
                <a:lumMod val="75000"/>
              </a:schemeClr>
            </a:solidFill>
          </a:ln>
        </p:spPr>
        <p:txBody>
          <a:bodyPr>
            <a:normAutofit/>
          </a:bodyPr>
          <a:lstStyle/>
          <a:p>
            <a:r>
              <a:rPr lang="en-US" sz="2400" dirty="0" smtClean="0"/>
              <a:t>Community space</a:t>
            </a:r>
          </a:p>
          <a:p>
            <a:r>
              <a:rPr lang="en-US" sz="2400" dirty="0" smtClean="0"/>
              <a:t>People trust the library</a:t>
            </a:r>
          </a:p>
          <a:p>
            <a:r>
              <a:rPr lang="en-US" sz="2400" dirty="0" smtClean="0"/>
              <a:t>Opportunity to introduce and engage low-income families with the library</a:t>
            </a:r>
          </a:p>
          <a:p>
            <a:r>
              <a:rPr lang="en-US" sz="2400" dirty="0" smtClean="0"/>
              <a:t>Help prevent summer learning loss</a:t>
            </a:r>
            <a:endParaRPr lang="en-US" sz="2400" dirty="0"/>
          </a:p>
        </p:txBody>
      </p:sp>
      <p:sp>
        <p:nvSpPr>
          <p:cNvPr id="5" name="Rectangle 4"/>
          <p:cNvSpPr/>
          <p:nvPr/>
        </p:nvSpPr>
        <p:spPr>
          <a:xfrm>
            <a:off x="457200" y="3733800"/>
            <a:ext cx="4953000" cy="2523768"/>
          </a:xfrm>
          <a:prstGeom prst="rect">
            <a:avLst/>
          </a:prstGeom>
          <a:noFill/>
        </p:spPr>
        <p:txBody>
          <a:bodyPr wrap="square" lIns="91440" tIns="45720" rIns="91440" bIns="45720">
            <a:spAutoFit/>
          </a:bodyPr>
          <a:lstStyle/>
          <a:p>
            <a:pPr algn="ctr"/>
            <a:r>
              <a:rPr lang="en-US" sz="2000" b="1" i="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rPr>
              <a:t>“At the moment that we persuade a child, any child, to cross that threshold, that magic threshold </a:t>
            </a:r>
          </a:p>
          <a:p>
            <a:pPr algn="ctr"/>
            <a:r>
              <a:rPr lang="en-US" sz="2000" b="1" i="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rPr>
              <a:t>into a library, we change </a:t>
            </a:r>
          </a:p>
          <a:p>
            <a:pPr algn="ctr"/>
            <a:r>
              <a:rPr lang="en-US" sz="2000" b="1" i="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rPr>
              <a:t>their lives forever, </a:t>
            </a:r>
          </a:p>
          <a:p>
            <a:pPr algn="ctr"/>
            <a:r>
              <a:rPr lang="en-US" sz="2000" b="1" i="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rPr>
              <a:t>for the better.”  </a:t>
            </a:r>
          </a:p>
          <a:p>
            <a:pPr algn="ctr"/>
            <a:endParaRPr lang="en-US" sz="2000" b="1" i="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endParaRPr>
          </a:p>
          <a:p>
            <a:r>
              <a:rPr lang="en-US" b="1" cap="none" spc="0" dirty="0" smtClean="0">
                <a:ln w="12700">
                  <a:solidFill>
                    <a:schemeClr val="accent3">
                      <a:lumMod val="50000"/>
                    </a:schemeClr>
                  </a:solidFill>
                  <a:prstDash val="solid"/>
                </a:ln>
                <a:solidFill>
                  <a:srgbClr val="0070C0"/>
                </a:solidFill>
                <a:effectLst>
                  <a:innerShdw blurRad="177800">
                    <a:schemeClr val="accent3">
                      <a:lumMod val="50000"/>
                    </a:schemeClr>
                  </a:innerShdw>
                </a:effectLst>
              </a:rPr>
              <a:t>President Obama</a:t>
            </a:r>
            <a:endParaRPr lang="en-US" b="1" cap="none" spc="0" dirty="0">
              <a:ln w="12700">
                <a:solidFill>
                  <a:schemeClr val="accent3">
                    <a:lumMod val="50000"/>
                  </a:schemeClr>
                </a:solidFill>
                <a:prstDash val="solid"/>
              </a:ln>
              <a:solidFill>
                <a:srgbClr val="0070C0"/>
              </a:solidFill>
              <a:effectLst>
                <a:innerShdw blurRad="177800">
                  <a:schemeClr val="accent3">
                    <a:lumMod val="50000"/>
                  </a:schemeClr>
                </a:inn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214" y="3816191"/>
            <a:ext cx="3124200" cy="2209800"/>
          </a:xfrm>
          <a:prstGeom prst="rect">
            <a:avLst/>
          </a:prstGeom>
        </p:spPr>
      </p:pic>
    </p:spTree>
    <p:extLst>
      <p:ext uri="{BB962C8B-B14F-4D97-AF65-F5344CB8AC3E}">
        <p14:creationId xmlns:p14="http://schemas.microsoft.com/office/powerpoint/2010/main" val="2741835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other sites…</a:t>
            </a:r>
            <a:endParaRPr lang="en-US" dirty="0"/>
          </a:p>
        </p:txBody>
      </p:sp>
      <p:sp>
        <p:nvSpPr>
          <p:cNvPr id="3" name="Content Placeholder 2"/>
          <p:cNvSpPr>
            <a:spLocks noGrp="1"/>
          </p:cNvSpPr>
          <p:nvPr>
            <p:ph sz="quarter" idx="1"/>
          </p:nvPr>
        </p:nvSpPr>
        <p:spPr/>
        <p:txBody>
          <a:bodyPr/>
          <a:lstStyle/>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95400"/>
            <a:ext cx="3962400" cy="2819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014" y="1295400"/>
            <a:ext cx="3162300" cy="2743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4014" y="4114800"/>
            <a:ext cx="3429000" cy="213359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4267199"/>
            <a:ext cx="3962400" cy="1981200"/>
          </a:xfrm>
          <a:prstGeom prst="rect">
            <a:avLst/>
          </a:prstGeom>
        </p:spPr>
      </p:pic>
    </p:spTree>
    <p:extLst>
      <p:ext uri="{BB962C8B-B14F-4D97-AF65-F5344CB8AC3E}">
        <p14:creationId xmlns:p14="http://schemas.microsoft.com/office/powerpoint/2010/main" val="1844715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food in </a:t>
            </a:r>
            <a:r>
              <a:rPr lang="en-US" b="1" i="1" dirty="0" smtClean="0"/>
              <a:t>our</a:t>
            </a:r>
            <a:r>
              <a:rPr lang="en-US" dirty="0" smtClean="0"/>
              <a:t> library?</a:t>
            </a:r>
            <a:endParaRPr lang="en-US" dirty="0"/>
          </a:p>
        </p:txBody>
      </p:sp>
      <p:sp>
        <p:nvSpPr>
          <p:cNvPr id="3" name="Content Placeholder 2"/>
          <p:cNvSpPr>
            <a:spLocks noGrp="1"/>
          </p:cNvSpPr>
          <p:nvPr>
            <p:ph sz="quarter" idx="1"/>
          </p:nvPr>
        </p:nvSpPr>
        <p:spPr/>
        <p:txBody>
          <a:bodyPr/>
          <a:lstStyle/>
          <a:p>
            <a:r>
              <a:rPr lang="en-US" dirty="0"/>
              <a:t>“LCPL provides free and equal access to a full variety of library resources and innovative technologies to </a:t>
            </a:r>
            <a:r>
              <a:rPr lang="en-US" b="1" i="1" dirty="0"/>
              <a:t>enhance the quality of life</a:t>
            </a:r>
            <a:r>
              <a:rPr lang="en-US" dirty="0"/>
              <a:t> and meet the informational, educational and cultural interests </a:t>
            </a:r>
            <a:r>
              <a:rPr lang="en-US" b="1" i="1" dirty="0"/>
              <a:t>of the entire community. “</a:t>
            </a:r>
          </a:p>
          <a:p>
            <a:endParaRPr lang="en-US" dirty="0"/>
          </a:p>
        </p:txBody>
      </p:sp>
      <p:pic>
        <p:nvPicPr>
          <p:cNvPr id="4" name="Picture 3"/>
          <p:cNvPicPr>
            <a:picLocks noChangeAspect="1"/>
          </p:cNvPicPr>
          <p:nvPr/>
        </p:nvPicPr>
        <p:blipFill>
          <a:blip r:embed="rId3"/>
          <a:stretch>
            <a:fillRect/>
          </a:stretch>
        </p:blipFill>
        <p:spPr>
          <a:xfrm>
            <a:off x="2436674" y="3278875"/>
            <a:ext cx="4270651" cy="2880360"/>
          </a:xfrm>
          <a:prstGeom prst="rect">
            <a:avLst/>
          </a:prstGeom>
        </p:spPr>
      </p:pic>
    </p:spTree>
    <p:extLst>
      <p:ext uri="{BB962C8B-B14F-4D97-AF65-F5344CB8AC3E}">
        <p14:creationId xmlns:p14="http://schemas.microsoft.com/office/powerpoint/2010/main" val="881640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4044293" cy="990600"/>
          </a:xfrm>
        </p:spPr>
        <p:txBody>
          <a:bodyPr/>
          <a:lstStyle/>
          <a:p>
            <a:r>
              <a:rPr lang="en-US" dirty="0" smtClean="0"/>
              <a:t>Sterling Library</a:t>
            </a:r>
            <a:endParaRPr lang="en-US" dirty="0"/>
          </a:p>
        </p:txBody>
      </p:sp>
      <p:sp>
        <p:nvSpPr>
          <p:cNvPr id="3" name="Content Placeholder 2"/>
          <p:cNvSpPr>
            <a:spLocks noGrp="1"/>
          </p:cNvSpPr>
          <p:nvPr>
            <p:ph idx="1"/>
          </p:nvPr>
        </p:nvSpPr>
        <p:spPr>
          <a:xfrm>
            <a:off x="572069" y="1676400"/>
            <a:ext cx="8114731" cy="4191000"/>
          </a:xfrm>
        </p:spPr>
        <p:txBody>
          <a:bodyPr>
            <a:normAutofit fontScale="85000" lnSpcReduction="20000"/>
          </a:bodyPr>
          <a:lstStyle/>
          <a:p>
            <a:r>
              <a:rPr lang="en-US" sz="2100" b="1" dirty="0"/>
              <a:t>Why do we exist?</a:t>
            </a:r>
          </a:p>
          <a:p>
            <a:pPr lvl="1"/>
            <a:r>
              <a:rPr lang="en-US" sz="2100" b="1" i="1" dirty="0"/>
              <a:t>“To make people’s lives better</a:t>
            </a:r>
            <a:r>
              <a:rPr lang="en-US" sz="2100" dirty="0"/>
              <a:t>,” make a “better world” in Sterling Park</a:t>
            </a:r>
          </a:p>
          <a:p>
            <a:r>
              <a:rPr lang="en-US" sz="2100" b="1" dirty="0"/>
              <a:t>How do we behave?</a:t>
            </a:r>
          </a:p>
          <a:p>
            <a:pPr lvl="1"/>
            <a:r>
              <a:rPr lang="en-US" sz="2100" dirty="0"/>
              <a:t>“all hands” –we work together in all aspects of library service</a:t>
            </a:r>
          </a:p>
          <a:p>
            <a:pPr lvl="1"/>
            <a:r>
              <a:rPr lang="en-US" sz="2100" dirty="0"/>
              <a:t>“public servants” – we provide user-centered services with a kindly disposition </a:t>
            </a:r>
          </a:p>
          <a:p>
            <a:pPr lvl="1"/>
            <a:r>
              <a:rPr lang="en-US" sz="2100" dirty="0"/>
              <a:t> “look-outs”– face toward the community, address reality, see and hear all people</a:t>
            </a:r>
          </a:p>
          <a:p>
            <a:r>
              <a:rPr lang="en-US" sz="2100" b="1" dirty="0"/>
              <a:t>What do we do?</a:t>
            </a:r>
          </a:p>
          <a:p>
            <a:pPr lvl="1"/>
            <a:r>
              <a:rPr lang="en-US" sz="2100" b="1" i="1" dirty="0"/>
              <a:t>We provide Sterling Park residents:</a:t>
            </a:r>
          </a:p>
          <a:p>
            <a:pPr lvl="2"/>
            <a:r>
              <a:rPr lang="en-US" sz="2100" b="1" i="1" dirty="0"/>
              <a:t> “</a:t>
            </a:r>
            <a:r>
              <a:rPr lang="en-US" sz="2100" dirty="0"/>
              <a:t>access” … to library resources, services, and materials;  </a:t>
            </a:r>
          </a:p>
          <a:p>
            <a:pPr lvl="2"/>
            <a:r>
              <a:rPr lang="en-US" sz="2100" dirty="0"/>
              <a:t>“opportunities for lifelong learning;”</a:t>
            </a:r>
          </a:p>
          <a:p>
            <a:pPr lvl="2"/>
            <a:r>
              <a:rPr lang="en-US" sz="2100" dirty="0"/>
              <a:t>and “a safe place” … to honor, celebrate, and engage with their community.</a:t>
            </a:r>
          </a:p>
          <a:p>
            <a:pPr lvl="3"/>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1" y="255896"/>
            <a:ext cx="2209800" cy="1313929"/>
          </a:xfrm>
          <a:prstGeom prst="rect">
            <a:avLst/>
          </a:prstGeom>
        </p:spPr>
      </p:pic>
    </p:spTree>
    <p:extLst>
      <p:ext uri="{BB962C8B-B14F-4D97-AF65-F5344CB8AC3E}">
        <p14:creationId xmlns:p14="http://schemas.microsoft.com/office/powerpoint/2010/main" val="4217487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“Buy In”</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a:p>
            <a:r>
              <a:rPr lang="en-US" dirty="0" smtClean="0"/>
              <a:t>Administration</a:t>
            </a:r>
          </a:p>
          <a:p>
            <a:r>
              <a:rPr lang="en-US" dirty="0" smtClean="0"/>
              <a:t>Staff</a:t>
            </a:r>
            <a:endParaRPr lang="en-US" dirty="0"/>
          </a:p>
        </p:txBody>
      </p:sp>
      <p:sp>
        <p:nvSpPr>
          <p:cNvPr id="6" name="TextBox 5"/>
          <p:cNvSpPr txBox="1"/>
          <p:nvPr/>
        </p:nvSpPr>
        <p:spPr>
          <a:xfrm>
            <a:off x="762000" y="3947160"/>
            <a:ext cx="7924800" cy="1685077"/>
          </a:xfrm>
          <a:prstGeom prst="rect">
            <a:avLst/>
          </a:prstGeom>
          <a:noFill/>
        </p:spPr>
        <p:txBody>
          <a:bodyPr wrap="square" rtlCol="0">
            <a:spAutoFit/>
          </a:bodyPr>
          <a:lstStyle/>
          <a:p>
            <a:pPr>
              <a:lnSpc>
                <a:spcPct val="115000"/>
              </a:lnSpc>
            </a:pPr>
            <a:r>
              <a:rPr lang="en-US" b="1" dirty="0">
                <a:latin typeface="Times New Roman" panose="02020603050405020304" pitchFamily="18" charset="0"/>
                <a:ea typeface="Calibri" panose="020F0502020204030204" pitchFamily="34" charset="0"/>
                <a:cs typeface="Times New Roman" panose="02020603050405020304" pitchFamily="18" charset="0"/>
              </a:rPr>
              <a:t>Description: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Over 70% of </a:t>
            </a:r>
            <a:r>
              <a:rPr lang="en-US" dirty="0">
                <a:latin typeface="Times New Roman" panose="02020603050405020304" pitchFamily="18" charset="0"/>
                <a:ea typeface="Calibri" panose="020F0502020204030204" pitchFamily="34" charset="0"/>
                <a:cs typeface="Times New Roman" panose="02020603050405020304" pitchFamily="18" charset="0"/>
              </a:rPr>
              <a:t>the children in the Sterling Library neighborhood receive free or reduced lunch at school.  When the school closes for the summer, many children lose access to nutritious foods.   Our library would like to serve the community in a holistic way, creating a </a:t>
            </a:r>
            <a:r>
              <a:rPr lang="en-US" i="1" dirty="0">
                <a:latin typeface="Times New Roman" panose="02020603050405020304" pitchFamily="18" charset="0"/>
                <a:ea typeface="Calibri" panose="020F0502020204030204" pitchFamily="34" charset="0"/>
                <a:cs typeface="Times New Roman" panose="02020603050405020304" pitchFamily="18" charset="0"/>
              </a:rPr>
              <a:t>Summer Read &amp; Feed</a:t>
            </a:r>
            <a:r>
              <a:rPr lang="en-US" dirty="0">
                <a:latin typeface="Times New Roman" panose="02020603050405020304" pitchFamily="18" charset="0"/>
                <a:ea typeface="Calibri" panose="020F0502020204030204" pitchFamily="34" charset="0"/>
                <a:cs typeface="Times New Roman" panose="02020603050405020304" pitchFamily="18" charset="0"/>
              </a:rPr>
              <a:t> program where we nourish children’s bodies and minds.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810000" y="1295400"/>
            <a:ext cx="3200400" cy="2209800"/>
          </a:xfrm>
          <a:prstGeom prst="rect">
            <a:avLst/>
          </a:prstGeom>
        </p:spPr>
      </p:pic>
    </p:spTree>
    <p:extLst>
      <p:ext uri="{BB962C8B-B14F-4D97-AF65-F5344CB8AC3E}">
        <p14:creationId xmlns:p14="http://schemas.microsoft.com/office/powerpoint/2010/main" val="15166150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745</TotalTime>
  <Words>2496</Words>
  <Application>Microsoft Office PowerPoint</Application>
  <PresentationFormat>On-screen Show (4:3)</PresentationFormat>
  <Paragraphs>313</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Origin</vt:lpstr>
      <vt:lpstr>Summer Read &amp; Feed 2015 VLA Conference</vt:lpstr>
      <vt:lpstr>Summer Read &amp; Feed</vt:lpstr>
      <vt:lpstr>Introduction</vt:lpstr>
      <vt:lpstr>Introduction</vt:lpstr>
      <vt:lpstr>Why food in the library?</vt:lpstr>
      <vt:lpstr>Visit other sites…</vt:lpstr>
      <vt:lpstr>Why food in our library?</vt:lpstr>
      <vt:lpstr>Sterling Library</vt:lpstr>
      <vt:lpstr>“Buy In”</vt:lpstr>
      <vt:lpstr>Intended Outcomes</vt:lpstr>
      <vt:lpstr>Becoming a Summer Food Service Site</vt:lpstr>
      <vt:lpstr>Becoming a Summer Food Service Site</vt:lpstr>
      <vt:lpstr>Becoming a Summer Food Service Site</vt:lpstr>
      <vt:lpstr>Verify Free and Reduced Percentage</vt:lpstr>
      <vt:lpstr>Verify Free and Reduced Percentage</vt:lpstr>
      <vt:lpstr>Location Requirement</vt:lpstr>
      <vt:lpstr>Finding a Sponsor</vt:lpstr>
      <vt:lpstr>Sponsor</vt:lpstr>
      <vt:lpstr>Other Open Site Requirements</vt:lpstr>
      <vt:lpstr>Other Open Site Requirements</vt:lpstr>
      <vt:lpstr>Volunteers</vt:lpstr>
      <vt:lpstr>Record Keeping</vt:lpstr>
      <vt:lpstr>Programming</vt:lpstr>
      <vt:lpstr> Monday = Building, Engineering</vt:lpstr>
      <vt:lpstr> Tuesday = Arts &amp; Crafts</vt:lpstr>
      <vt:lpstr> Wednesday = Games</vt:lpstr>
      <vt:lpstr> Thursday = Gardening,  Loudoun Master Gardeners</vt:lpstr>
      <vt:lpstr>Loudoun Master Gardeners</vt:lpstr>
      <vt:lpstr> Friday = BookFlix &amp; Puzzlers</vt:lpstr>
      <vt:lpstr>Outcomes</vt:lpstr>
      <vt:lpstr>Outcomes</vt:lpstr>
      <vt:lpstr>Outcomes</vt:lpstr>
      <vt:lpstr>Lessons Learned</vt:lpstr>
      <vt:lpstr>PowerPoint Presentation</vt:lpstr>
      <vt:lpstr>PowerPoint Presentation</vt:lpstr>
    </vt:vector>
  </TitlesOfParts>
  <Company>County of Loudoun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Read &amp; Feed 2015 VLA Conference</dc:title>
  <dc:creator>Ketron, Heather</dc:creator>
  <cp:lastModifiedBy>Heather</cp:lastModifiedBy>
  <cp:revision>108</cp:revision>
  <cp:lastPrinted>2015-10-07T14:58:50Z</cp:lastPrinted>
  <dcterms:created xsi:type="dcterms:W3CDTF">2015-08-28T20:43:06Z</dcterms:created>
  <dcterms:modified xsi:type="dcterms:W3CDTF">2015-10-21T15:37:26Z</dcterms:modified>
</cp:coreProperties>
</file>