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1" r:id="rId4"/>
    <p:sldId id="260" r:id="rId5"/>
    <p:sldId id="262" r:id="rId6"/>
    <p:sldId id="268" r:id="rId7"/>
    <p:sldId id="263" r:id="rId8"/>
    <p:sldId id="264" r:id="rId9"/>
    <p:sldId id="265" r:id="rId10"/>
    <p:sldId id="269" r:id="rId11"/>
    <p:sldId id="258" r:id="rId12"/>
    <p:sldId id="2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322ABA4-0A57-4700-B19B-4B7A77CD9442}" type="datetimeFigureOut">
              <a:rPr lang="en-US" smtClean="0"/>
              <a:t>10/16/2015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37B5124-E7E7-46F1-848F-95BB9EA65A1A}" type="slidenum">
              <a:rPr lang="en-US" smtClean="0"/>
              <a:t>‹#›</a:t>
            </a:fld>
            <a:endParaRPr lang="en-US"/>
          </a:p>
        </p:txBody>
      </p:sp>
    </p:spTree>
    <p:extLst>
      <p:ext uri="{BB962C8B-B14F-4D97-AF65-F5344CB8AC3E}">
        <p14:creationId xmlns:p14="http://schemas.microsoft.com/office/powerpoint/2010/main" val="1978509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3B0FF6-21EA-4446-988E-18B78CA410BE}"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2487303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B0FF6-21EA-4446-988E-18B78CA410BE}"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3462922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B0FF6-21EA-4446-988E-18B78CA410BE}"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2736777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B0FF6-21EA-4446-988E-18B78CA410BE}"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156113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B0FF6-21EA-4446-988E-18B78CA410BE}"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3948902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3B0FF6-21EA-4446-988E-18B78CA410BE}"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3119069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3B0FF6-21EA-4446-988E-18B78CA410BE}" type="datetimeFigureOut">
              <a:rPr lang="en-US" smtClean="0"/>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217556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3B0FF6-21EA-4446-988E-18B78CA410BE}" type="datetimeFigureOut">
              <a:rPr lang="en-US" smtClean="0"/>
              <a:t>10/16/2015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121510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B0FF6-21EA-4446-988E-18B78CA410BE}" type="datetimeFigureOut">
              <a:rPr lang="en-US" smtClean="0"/>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28104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B0FF6-21EA-4446-988E-18B78CA410BE}"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2951985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B0FF6-21EA-4446-988E-18B78CA410BE}"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3C03E-F200-42B4-BE57-AF2F2FE3BB3F}" type="slidenum">
              <a:rPr lang="en-US" smtClean="0"/>
              <a:t>‹#›</a:t>
            </a:fld>
            <a:endParaRPr lang="en-US"/>
          </a:p>
        </p:txBody>
      </p:sp>
    </p:spTree>
    <p:extLst>
      <p:ext uri="{BB962C8B-B14F-4D97-AF65-F5344CB8AC3E}">
        <p14:creationId xmlns:p14="http://schemas.microsoft.com/office/powerpoint/2010/main" val="11729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B0FF6-21EA-4446-988E-18B78CA410BE}" type="datetimeFigureOut">
              <a:rPr lang="en-US" smtClean="0"/>
              <a:t>10/16/2015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3C03E-F200-42B4-BE57-AF2F2FE3BB3F}" type="slidenum">
              <a:rPr lang="en-US" smtClean="0"/>
              <a:t>‹#›</a:t>
            </a:fld>
            <a:endParaRPr lang="en-US"/>
          </a:p>
        </p:txBody>
      </p:sp>
    </p:spTree>
    <p:extLst>
      <p:ext uri="{BB962C8B-B14F-4D97-AF65-F5344CB8AC3E}">
        <p14:creationId xmlns:p14="http://schemas.microsoft.com/office/powerpoint/2010/main" val="2762226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Puppet </a:t>
            </a:r>
            <a:r>
              <a:rPr lang="en-US" dirty="0" err="1" smtClean="0"/>
              <a:t>Pizzaz</a:t>
            </a:r>
            <a:r>
              <a:rPr lang="en-US" dirty="0" smtClean="0"/>
              <a:t>!</a:t>
            </a:r>
            <a:endParaRPr lang="en-US" dirty="0"/>
          </a:p>
        </p:txBody>
      </p:sp>
      <p:sp>
        <p:nvSpPr>
          <p:cNvPr id="3" name="Subtitle 2"/>
          <p:cNvSpPr>
            <a:spLocks noGrp="1"/>
          </p:cNvSpPr>
          <p:nvPr>
            <p:ph type="subTitle" idx="1"/>
          </p:nvPr>
        </p:nvSpPr>
        <p:spPr/>
        <p:txBody>
          <a:bodyPr/>
          <a:lstStyle/>
          <a:p>
            <a:r>
              <a:rPr lang="en-US" dirty="0" smtClean="0"/>
              <a:t>Laurie Ziegler</a:t>
            </a:r>
            <a:br>
              <a:rPr lang="en-US" dirty="0" smtClean="0"/>
            </a:br>
            <a:r>
              <a:rPr lang="en-US" dirty="0" smtClean="0"/>
              <a:t>Williamsburg Regional Library</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5029200"/>
            <a:ext cx="3608832" cy="1103376"/>
          </a:xfrm>
          <a:prstGeom prst="rect">
            <a:avLst/>
          </a:prstGeom>
        </p:spPr>
      </p:pic>
    </p:spTree>
    <p:extLst>
      <p:ext uri="{BB962C8B-B14F-4D97-AF65-F5344CB8AC3E}">
        <p14:creationId xmlns:p14="http://schemas.microsoft.com/office/powerpoint/2010/main" val="3901789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Puppets:  To Buy or To Make?</a:t>
            </a:r>
            <a:endParaRPr lang="en-US" dirty="0"/>
          </a:p>
        </p:txBody>
      </p:sp>
      <p:sp>
        <p:nvSpPr>
          <p:cNvPr id="3" name="Content Placeholder 2"/>
          <p:cNvSpPr>
            <a:spLocks noGrp="1"/>
          </p:cNvSpPr>
          <p:nvPr>
            <p:ph idx="1"/>
          </p:nvPr>
        </p:nvSpPr>
        <p:spPr/>
        <p:txBody>
          <a:bodyPr>
            <a:normAutofit lnSpcReduction="10000"/>
          </a:bodyPr>
          <a:lstStyle/>
          <a:p>
            <a:r>
              <a:rPr lang="en-US" dirty="0" err="1" smtClean="0"/>
              <a:t>Folkmanis</a:t>
            </a:r>
            <a:r>
              <a:rPr lang="en-US" dirty="0" smtClean="0"/>
              <a:t> puppets are terrific.  </a:t>
            </a:r>
          </a:p>
          <a:p>
            <a:r>
              <a:rPr lang="en-US" dirty="0" smtClean="0"/>
              <a:t>You can buy puppets online, but you won’t  know how well they will work for you until you put them on.</a:t>
            </a:r>
          </a:p>
          <a:p>
            <a:r>
              <a:rPr lang="en-US" dirty="0" smtClean="0"/>
              <a:t>Making puppets is fun and is a great way to create just the puppet you need (Rhyming Dust Bunnies, or a Barcode Scanner Puppet.)  But because they don’t meet safety standards, these puppets should only be used by you.</a:t>
            </a:r>
            <a:endParaRPr lang="en-US" dirty="0"/>
          </a:p>
        </p:txBody>
      </p:sp>
    </p:spTree>
    <p:extLst>
      <p:ext uri="{BB962C8B-B14F-4D97-AF65-F5344CB8AC3E}">
        <p14:creationId xmlns:p14="http://schemas.microsoft.com/office/powerpoint/2010/main" val="3843570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 discussed things that have worked well for me, but there are lots of other ways to use puppets in storytime.  If you get the “bug” to do more, look over this list of resources.</a:t>
            </a:r>
            <a:br>
              <a:rPr lang="en-US" dirty="0" smtClean="0"/>
            </a:br>
            <a:r>
              <a:rPr lang="en-US" dirty="0" smtClean="0"/>
              <a:t/>
            </a:r>
            <a:br>
              <a:rPr lang="en-US" dirty="0" smtClean="0"/>
            </a:br>
            <a:r>
              <a:rPr lang="en-US" dirty="0" smtClean="0"/>
              <a:t>And feel free to email me if you have questions!</a:t>
            </a:r>
            <a:br>
              <a:rPr lang="en-US" dirty="0" smtClean="0"/>
            </a:br>
            <a:r>
              <a:rPr lang="en-US" dirty="0" smtClean="0"/>
              <a:t>Laurie Ziegler:  lziegler@wrl.org</a:t>
            </a:r>
            <a:br>
              <a:rPr lang="en-US" dirty="0" smtClean="0"/>
            </a:br>
            <a:endParaRPr lang="en-US" dirty="0" smtClean="0"/>
          </a:p>
          <a:p>
            <a:pPr marL="0" indent="0" algn="ctr">
              <a:buNone/>
            </a:pPr>
            <a:r>
              <a:rPr lang="en-US" b="1" dirty="0" smtClean="0"/>
              <a:t>Online Course</a:t>
            </a:r>
          </a:p>
          <a:p>
            <a:pPr marL="0" indent="0">
              <a:buNone/>
            </a:pPr>
            <a:endParaRPr lang="en-US" dirty="0"/>
          </a:p>
          <a:p>
            <a:pPr marL="0" indent="0">
              <a:buNone/>
            </a:pPr>
            <a:r>
              <a:rPr lang="en-US" dirty="0" smtClean="0"/>
              <a:t>Online ALSC Class:  Storytelling With Puppets</a:t>
            </a:r>
            <a:br>
              <a:rPr lang="en-US" dirty="0" smtClean="0"/>
            </a:br>
            <a:r>
              <a:rPr lang="en-US" dirty="0" smtClean="0"/>
              <a:t>Instructor Steven </a:t>
            </a:r>
            <a:r>
              <a:rPr lang="en-US" dirty="0" err="1" smtClean="0"/>
              <a:t>Engelfried</a:t>
            </a:r>
            <a:r>
              <a:rPr lang="en-US" dirty="0" smtClean="0"/>
              <a:t/>
            </a:r>
            <a:br>
              <a:rPr lang="en-US" dirty="0" smtClean="0"/>
            </a:br>
            <a:r>
              <a:rPr lang="en-US" dirty="0" smtClean="0"/>
              <a:t>The next session will be Spring of 2016</a:t>
            </a:r>
            <a:br>
              <a:rPr lang="en-US" dirty="0" smtClean="0"/>
            </a:br>
            <a:r>
              <a:rPr lang="en-US" dirty="0" smtClean="0"/>
              <a:t>Registration begins in March and the class begins April 4</a:t>
            </a:r>
            <a:br>
              <a:rPr lang="en-US" dirty="0" smtClean="0"/>
            </a:br>
            <a:r>
              <a:rPr lang="en-US" dirty="0"/>
              <a:t/>
            </a:r>
            <a:br>
              <a:rPr lang="en-US" dirty="0"/>
            </a:br>
            <a:r>
              <a:rPr lang="en-US" dirty="0"/>
              <a:t>http://www.ala.org/alsc/edcareeers/profdevelopment/alscweb</a:t>
            </a:r>
          </a:p>
        </p:txBody>
      </p:sp>
    </p:spTree>
    <p:extLst>
      <p:ext uri="{BB962C8B-B14F-4D97-AF65-F5344CB8AC3E}">
        <p14:creationId xmlns:p14="http://schemas.microsoft.com/office/powerpoint/2010/main" val="2151071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lnSpcReduction="10000"/>
          </a:bodyPr>
          <a:lstStyle/>
          <a:p>
            <a:r>
              <a:rPr lang="en-US" i="1" dirty="0" smtClean="0"/>
              <a:t>Storytelling with Puppets </a:t>
            </a:r>
            <a:r>
              <a:rPr lang="en-US" dirty="0" smtClean="0"/>
              <a:t>by Connie </a:t>
            </a:r>
            <a:r>
              <a:rPr lang="en-US" dirty="0" err="1" smtClean="0"/>
              <a:t>Champlin</a:t>
            </a:r>
            <a:endParaRPr lang="en-US" dirty="0" smtClean="0"/>
          </a:p>
          <a:p>
            <a:r>
              <a:rPr lang="en-US" i="1" dirty="0" smtClean="0"/>
              <a:t>Storytelling Made Easy with Puppets </a:t>
            </a:r>
            <a:r>
              <a:rPr lang="en-US" dirty="0" smtClean="0"/>
              <a:t>by Jan </a:t>
            </a:r>
            <a:r>
              <a:rPr lang="en-US" dirty="0" err="1" smtClean="0"/>
              <a:t>VanSchuyver</a:t>
            </a:r>
            <a:endParaRPr lang="en-US" dirty="0"/>
          </a:p>
          <a:p>
            <a:r>
              <a:rPr lang="en-US" i="1" dirty="0" smtClean="0"/>
              <a:t>Making Puppets Come Alive </a:t>
            </a:r>
            <a:r>
              <a:rPr lang="en-US" dirty="0" smtClean="0"/>
              <a:t>by </a:t>
            </a:r>
            <a:r>
              <a:rPr lang="en-US" dirty="0"/>
              <a:t>Larry </a:t>
            </a:r>
            <a:r>
              <a:rPr lang="en-US" dirty="0" err="1" smtClean="0"/>
              <a:t>Engler</a:t>
            </a:r>
            <a:r>
              <a:rPr lang="en-US" dirty="0" smtClean="0"/>
              <a:t> and </a:t>
            </a:r>
            <a:r>
              <a:rPr lang="en-US" dirty="0"/>
              <a:t>Carol </a:t>
            </a:r>
            <a:r>
              <a:rPr lang="en-US" dirty="0" err="1" smtClean="0"/>
              <a:t>Fijan</a:t>
            </a:r>
            <a:r>
              <a:rPr lang="en-US" dirty="0" smtClean="0"/>
              <a:t> </a:t>
            </a:r>
          </a:p>
          <a:p>
            <a:r>
              <a:rPr lang="en-US" i="1" dirty="0" smtClean="0"/>
              <a:t>A Show of Hands:  Using Puppets with Young Children </a:t>
            </a:r>
            <a:r>
              <a:rPr lang="en-US" dirty="0" smtClean="0"/>
              <a:t>by Ingrid M. </a:t>
            </a:r>
            <a:r>
              <a:rPr lang="en-US" dirty="0" err="1" smtClean="0"/>
              <a:t>Crepeau</a:t>
            </a:r>
            <a:r>
              <a:rPr lang="en-US" dirty="0" smtClean="0"/>
              <a:t> and M. Ann Richards</a:t>
            </a:r>
          </a:p>
          <a:p>
            <a:r>
              <a:rPr lang="en-US" dirty="0" smtClean="0"/>
              <a:t>Various titles by Nancy Renfro (these only available used)</a:t>
            </a:r>
          </a:p>
          <a:p>
            <a:endParaRPr lang="en-US" dirty="0"/>
          </a:p>
        </p:txBody>
      </p:sp>
      <p:sp>
        <p:nvSpPr>
          <p:cNvPr id="4" name="Title 3"/>
          <p:cNvSpPr>
            <a:spLocks noGrp="1"/>
          </p:cNvSpPr>
          <p:nvPr>
            <p:ph type="title"/>
          </p:nvPr>
        </p:nvSpPr>
        <p:spPr/>
        <p:txBody>
          <a:bodyPr/>
          <a:lstStyle/>
          <a:p>
            <a:r>
              <a:rPr lang="en-US" dirty="0" smtClean="0"/>
              <a:t>Books</a:t>
            </a:r>
            <a:endParaRPr lang="en-US" dirty="0"/>
          </a:p>
        </p:txBody>
      </p:sp>
    </p:spTree>
    <p:extLst>
      <p:ext uri="{BB962C8B-B14F-4D97-AF65-F5344CB8AC3E}">
        <p14:creationId xmlns:p14="http://schemas.microsoft.com/office/powerpoint/2010/main" val="437421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puppets?  </a:t>
            </a:r>
            <a:endParaRPr lang="en-US" dirty="0"/>
          </a:p>
        </p:txBody>
      </p:sp>
      <p:sp>
        <p:nvSpPr>
          <p:cNvPr id="3" name="Content Placeholder 2"/>
          <p:cNvSpPr>
            <a:spLocks noGrp="1"/>
          </p:cNvSpPr>
          <p:nvPr>
            <p:ph idx="1"/>
          </p:nvPr>
        </p:nvSpPr>
        <p:spPr>
          <a:xfrm>
            <a:off x="457200" y="1371601"/>
            <a:ext cx="8229600" cy="4495800"/>
          </a:xfrm>
        </p:spPr>
        <p:txBody>
          <a:bodyPr>
            <a:normAutofit lnSpcReduction="10000"/>
          </a:bodyPr>
          <a:lstStyle/>
          <a:p>
            <a:pPr marL="0" indent="0">
              <a:buNone/>
            </a:pPr>
            <a:endParaRPr lang="en-US" dirty="0" smtClean="0"/>
          </a:p>
          <a:p>
            <a:r>
              <a:rPr lang="en-US" dirty="0" smtClean="0"/>
              <a:t>Puppets get kids engaged.</a:t>
            </a:r>
          </a:p>
          <a:p>
            <a:r>
              <a:rPr lang="en-US" dirty="0" smtClean="0"/>
              <a:t>Children who are shy or who have learning difficulties may respond better with puppets.</a:t>
            </a:r>
          </a:p>
          <a:p>
            <a:r>
              <a:rPr lang="en-US" dirty="0" smtClean="0"/>
              <a:t>Puppets help children develop narrative skills, particularly when you read the story and then repeat it with a puppet.  Children will often retell the story if you leave puppets out for them to play with after storytime.</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81383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Handling Tips</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smtClean="0"/>
              <a:t>Angle your puppet so kids can see its eyes.</a:t>
            </a:r>
          </a:p>
          <a:p>
            <a:r>
              <a:rPr lang="en-US" dirty="0" smtClean="0"/>
              <a:t>Remember to keep the puppet alive.  When it moves, it should walk, hop, etc.  Stow it out of sight before and after use, so it doesn’t lie around.</a:t>
            </a:r>
          </a:p>
          <a:p>
            <a:r>
              <a:rPr lang="en-US" dirty="0" smtClean="0"/>
              <a:t>Open the mouth at the start of words with a mouth puppet.  Close the puppet’s mouth when it isn’t talking.  Hold arms of hand puppets down as a “home” position. If you are conversing with a puppet, it should look at you when you are talking.</a:t>
            </a:r>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463918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Puppet Voices</a:t>
            </a:r>
            <a:endParaRPr lang="en-US" dirty="0"/>
          </a:p>
        </p:txBody>
      </p:sp>
      <p:sp>
        <p:nvSpPr>
          <p:cNvPr id="3" name="Content Placeholder 2"/>
          <p:cNvSpPr>
            <a:spLocks noGrp="1"/>
          </p:cNvSpPr>
          <p:nvPr>
            <p:ph idx="1"/>
          </p:nvPr>
        </p:nvSpPr>
        <p:spPr>
          <a:xfrm>
            <a:off x="457200" y="1295400"/>
            <a:ext cx="8229600" cy="4800600"/>
          </a:xfrm>
        </p:spPr>
        <p:txBody>
          <a:bodyPr>
            <a:normAutofit lnSpcReduction="10000"/>
          </a:bodyPr>
          <a:lstStyle/>
          <a:p>
            <a:r>
              <a:rPr lang="en-US" dirty="0"/>
              <a:t>You don’t have to be a ventriloquist!  The kids will be looking at the puppet instead of you, and if they notice that it’s you talking, it’s ok!</a:t>
            </a:r>
          </a:p>
          <a:p>
            <a:r>
              <a:rPr lang="en-US" dirty="0" smtClean="0"/>
              <a:t>If you are using more than one puppet at a time, try for contrast, such as one voice slow and deep paired with another that is fast and squeaky.</a:t>
            </a:r>
          </a:p>
          <a:p>
            <a:r>
              <a:rPr lang="en-US" dirty="0" smtClean="0"/>
              <a:t>If </a:t>
            </a:r>
            <a:r>
              <a:rPr lang="en-US" dirty="0"/>
              <a:t>you aren’t comfortable making puppet voices, there are still lots of things you can do with </a:t>
            </a:r>
            <a:r>
              <a:rPr lang="en-US" dirty="0" smtClean="0"/>
              <a:t>puppets.</a:t>
            </a:r>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31889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249362"/>
          </a:xfrm>
        </p:spPr>
        <p:txBody>
          <a:bodyPr>
            <a:normAutofit fontScale="90000"/>
          </a:bodyPr>
          <a:lstStyle/>
          <a:p>
            <a:r>
              <a:rPr lang="en-US" dirty="0" smtClean="0"/>
              <a:t>Puppet Hideaways</a:t>
            </a:r>
            <a:br>
              <a:rPr lang="en-US" dirty="0" smtClean="0"/>
            </a:br>
            <a:endParaRPr lang="en-US" dirty="0"/>
          </a:p>
        </p:txBody>
      </p:sp>
      <p:sp>
        <p:nvSpPr>
          <p:cNvPr id="3" name="Content Placeholder 2"/>
          <p:cNvSpPr>
            <a:spLocks noGrp="1"/>
          </p:cNvSpPr>
          <p:nvPr>
            <p:ph idx="1"/>
          </p:nvPr>
        </p:nvSpPr>
        <p:spPr>
          <a:xfrm>
            <a:off x="457200" y="1676400"/>
            <a:ext cx="7696200" cy="4648200"/>
          </a:xfrm>
        </p:spPr>
        <p:txBody>
          <a:bodyPr>
            <a:normAutofit fontScale="62500" lnSpcReduction="20000"/>
          </a:bodyPr>
          <a:lstStyle/>
          <a:p>
            <a:r>
              <a:rPr lang="en-US" b="1" dirty="0" smtClean="0"/>
              <a:t>The Barn, the Zoo and the Animal Shelter</a:t>
            </a:r>
          </a:p>
          <a:p>
            <a:r>
              <a:rPr lang="en-US" b="1" dirty="0" smtClean="0"/>
              <a:t>A basket</a:t>
            </a:r>
          </a:p>
          <a:p>
            <a:r>
              <a:rPr lang="en-US" b="1" dirty="0" smtClean="0"/>
              <a:t>A duffle or tote bag</a:t>
            </a:r>
            <a:r>
              <a:rPr lang="en-US" dirty="0" smtClean="0"/>
              <a:t/>
            </a:r>
            <a:br>
              <a:rPr lang="en-US" dirty="0" smtClean="0"/>
            </a:br>
            <a:r>
              <a:rPr lang="en-US" dirty="0" smtClean="0"/>
              <a:t/>
            </a:r>
            <a:br>
              <a:rPr lang="en-US" dirty="0" smtClean="0"/>
            </a:br>
            <a:r>
              <a:rPr lang="en-US" dirty="0" smtClean="0"/>
              <a:t>These are a great way to transition to a new story, song, etc.  The suspense of wondering who will be next helps keep the children engaged.</a:t>
            </a:r>
            <a:br>
              <a:rPr lang="en-US" dirty="0" smtClean="0"/>
            </a:br>
            <a:r>
              <a:rPr lang="en-US" dirty="0" smtClean="0"/>
              <a:t/>
            </a:r>
            <a:br>
              <a:rPr lang="en-US" dirty="0" smtClean="0"/>
            </a:br>
            <a:r>
              <a:rPr lang="en-US" dirty="0" smtClean="0"/>
              <a:t>Use with short songs:</a:t>
            </a:r>
            <a:br>
              <a:rPr lang="en-US" dirty="0" smtClean="0"/>
            </a:br>
            <a:r>
              <a:rPr lang="en-US" dirty="0" smtClean="0"/>
              <a:t>Animals in the barn, animals in the barn.</a:t>
            </a:r>
            <a:br>
              <a:rPr lang="en-US" dirty="0" smtClean="0"/>
            </a:br>
            <a:r>
              <a:rPr lang="en-US" dirty="0" smtClean="0"/>
              <a:t>Which oh which animal’s in the barn?</a:t>
            </a:r>
            <a:br>
              <a:rPr lang="en-US" dirty="0" smtClean="0"/>
            </a:br>
            <a:r>
              <a:rPr lang="en-US" dirty="0" smtClean="0"/>
              <a:t/>
            </a:r>
            <a:br>
              <a:rPr lang="en-US" dirty="0" smtClean="0"/>
            </a:br>
            <a:r>
              <a:rPr lang="en-US" dirty="0" smtClean="0"/>
              <a:t>We’re going to the zoo.  We’re going to the zoo.</a:t>
            </a:r>
            <a:br>
              <a:rPr lang="en-US" dirty="0" smtClean="0"/>
            </a:br>
            <a:r>
              <a:rPr lang="en-US" dirty="0" smtClean="0"/>
              <a:t>Who oh who will we see at the zoo?</a:t>
            </a:r>
            <a:br>
              <a:rPr lang="en-US" dirty="0" smtClean="0"/>
            </a:br>
            <a:r>
              <a:rPr lang="en-US" dirty="0" smtClean="0"/>
              <a:t/>
            </a:r>
            <a:br>
              <a:rPr lang="en-US" dirty="0" smtClean="0"/>
            </a:br>
            <a:r>
              <a:rPr lang="en-US" dirty="0" smtClean="0"/>
              <a:t>I want to get a pet.  I want to get a pet.</a:t>
            </a:r>
            <a:br>
              <a:rPr lang="en-US" dirty="0" smtClean="0"/>
            </a:br>
            <a:r>
              <a:rPr lang="en-US" dirty="0" smtClean="0"/>
              <a:t>Which oh which kind of pet should I get?</a:t>
            </a:r>
          </a:p>
          <a:p>
            <a:pPr marL="0" indent="0">
              <a:buNone/>
            </a:pPr>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2919334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Cardboard Box Barn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400" dirty="0" smtClean="0"/>
              <a:t>Trim corners of</a:t>
            </a:r>
            <a:br>
              <a:rPr lang="en-US" sz="2400" dirty="0" smtClean="0"/>
            </a:br>
            <a:r>
              <a:rPr lang="en-US" sz="2400" dirty="0" smtClean="0"/>
              <a:t>front flap  </a:t>
            </a:r>
            <a:br>
              <a:rPr lang="en-US" sz="2400" dirty="0" smtClean="0"/>
            </a:br>
            <a:r>
              <a:rPr lang="en-US" sz="2400" dirty="0" smtClean="0"/>
              <a:t>(on the long</a:t>
            </a:r>
            <a:br>
              <a:rPr lang="en-US" sz="2400" dirty="0" smtClean="0"/>
            </a:br>
            <a:r>
              <a:rPr lang="en-US" sz="2400" dirty="0" smtClean="0"/>
              <a:t>side of  </a:t>
            </a:r>
            <a:r>
              <a:rPr lang="en-US" sz="2400" smtClean="0"/>
              <a:t>the box.) </a:t>
            </a:r>
            <a:r>
              <a:rPr lang="en-US" sz="2400" dirty="0" smtClean="0"/>
              <a:t/>
            </a:r>
            <a:br>
              <a:rPr lang="en-US" sz="2400" dirty="0" smtClean="0"/>
            </a:br>
            <a:r>
              <a:rPr lang="en-US" sz="2400" dirty="0" smtClean="0"/>
              <a:t/>
            </a:r>
            <a:br>
              <a:rPr lang="en-US" sz="2400" dirty="0" smtClean="0"/>
            </a:br>
            <a:r>
              <a:rPr lang="en-US" sz="2400" dirty="0" smtClean="0"/>
              <a:t>Bring side flaps</a:t>
            </a:r>
            <a:br>
              <a:rPr lang="en-US" sz="2400" dirty="0" smtClean="0"/>
            </a:br>
            <a:r>
              <a:rPr lang="en-US" sz="2400" dirty="0" smtClean="0"/>
              <a:t>up to meet the </a:t>
            </a:r>
            <a:br>
              <a:rPr lang="en-US" sz="2400" dirty="0" smtClean="0"/>
            </a:br>
            <a:r>
              <a:rPr lang="en-US" sz="2400" dirty="0" smtClean="0"/>
              <a:t>trimmed edges</a:t>
            </a:r>
            <a:br>
              <a:rPr lang="en-US" sz="2400" dirty="0" smtClean="0"/>
            </a:br>
            <a:r>
              <a:rPr lang="en-US" sz="2400" dirty="0" smtClean="0"/>
              <a:t>and tape or glue.</a:t>
            </a:r>
            <a:br>
              <a:rPr lang="en-US" sz="2400" dirty="0" smtClean="0"/>
            </a:br>
            <a:r>
              <a:rPr lang="en-US" sz="2400" dirty="0" smtClean="0"/>
              <a:t/>
            </a:r>
            <a:br>
              <a:rPr lang="en-US" sz="2400" dirty="0" smtClean="0"/>
            </a:br>
            <a:r>
              <a:rPr lang="en-US" sz="2400" dirty="0" smtClean="0"/>
              <a:t>Cut out a door.</a:t>
            </a:r>
          </a:p>
          <a:p>
            <a:pPr marL="0" indent="0">
              <a:buNone/>
            </a:pPr>
            <a:endParaRPr lang="en-US" sz="2400" dirty="0"/>
          </a:p>
          <a:p>
            <a:pPr marL="0" indent="0">
              <a:buNone/>
            </a:pPr>
            <a:r>
              <a:rPr lang="en-US" sz="2400" dirty="0" smtClean="0"/>
              <a:t>Paint or cover with </a:t>
            </a:r>
            <a:br>
              <a:rPr lang="en-US" sz="2400" dirty="0" smtClean="0"/>
            </a:br>
            <a:r>
              <a:rPr lang="en-US" sz="2400" dirty="0" smtClean="0"/>
              <a:t>paper.</a:t>
            </a:r>
            <a:br>
              <a:rPr lang="en-US" sz="2400" dirty="0" smtClean="0"/>
            </a:br>
            <a:r>
              <a:rPr lang="en-US" sz="2400" dirty="0" smtClean="0"/>
              <a:t>Trim door (and a</a:t>
            </a:r>
            <a:br>
              <a:rPr lang="en-US" sz="2400" dirty="0" smtClean="0"/>
            </a:br>
            <a:r>
              <a:rPr lang="en-US" sz="2400" dirty="0" smtClean="0"/>
              <a:t>fake window over door, if you wish, with white tape.)</a:t>
            </a:r>
            <a:br>
              <a:rPr lang="en-US" sz="2400" dirty="0" smtClean="0"/>
            </a:br>
            <a:r>
              <a:rPr lang="en-US" sz="2400" dirty="0" smtClean="0"/>
              <a:t>Enjoy!</a:t>
            </a:r>
          </a:p>
        </p:txBody>
      </p:sp>
      <p:sp>
        <p:nvSpPr>
          <p:cNvPr id="4" name="Rectangle 3"/>
          <p:cNvSpPr/>
          <p:nvPr/>
        </p:nvSpPr>
        <p:spPr>
          <a:xfrm>
            <a:off x="3048000" y="3113314"/>
            <a:ext cx="3200400" cy="213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V="1">
            <a:off x="3048000" y="2286000"/>
            <a:ext cx="533400" cy="827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5715000" y="2286000"/>
            <a:ext cx="533400" cy="827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581400" y="2286000"/>
            <a:ext cx="2133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362200" y="1905000"/>
            <a:ext cx="952500" cy="685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Straight Arrow Connector 16"/>
          <p:cNvCxnSpPr/>
          <p:nvPr/>
        </p:nvCxnSpPr>
        <p:spPr>
          <a:xfrm>
            <a:off x="2362200" y="1828800"/>
            <a:ext cx="3619500" cy="762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9" name="Rectangle 18"/>
          <p:cNvSpPr/>
          <p:nvPr/>
        </p:nvSpPr>
        <p:spPr>
          <a:xfrm>
            <a:off x="4038600" y="4120242"/>
            <a:ext cx="1295400" cy="1126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a:off x="2362200" y="4445113"/>
            <a:ext cx="1665515" cy="47692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060125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Acting out Out Rhymes and Songs</a:t>
            </a:r>
            <a:endParaRPr lang="en-US" dirty="0"/>
          </a:p>
        </p:txBody>
      </p:sp>
      <p:sp>
        <p:nvSpPr>
          <p:cNvPr id="3" name="Content Placeholder 2"/>
          <p:cNvSpPr>
            <a:spLocks noGrp="1"/>
          </p:cNvSpPr>
          <p:nvPr>
            <p:ph sz="half" idx="1"/>
          </p:nvPr>
        </p:nvSpPr>
        <p:spPr>
          <a:xfrm>
            <a:off x="228600" y="1295400"/>
            <a:ext cx="4267200" cy="5181600"/>
          </a:xfrm>
        </p:spPr>
        <p:txBody>
          <a:bodyPr>
            <a:normAutofit fontScale="55000" lnSpcReduction="20000"/>
          </a:bodyPr>
          <a:lstStyle/>
          <a:p>
            <a:pPr marL="0" indent="0">
              <a:buNone/>
            </a:pPr>
            <a:r>
              <a:rPr lang="en-US" b="1" dirty="0" smtClean="0"/>
              <a:t>One Fine Day</a:t>
            </a:r>
            <a:r>
              <a:rPr lang="en-US" dirty="0" smtClean="0"/>
              <a:t/>
            </a:r>
            <a:br>
              <a:rPr lang="en-US" dirty="0" smtClean="0"/>
            </a:br>
            <a:r>
              <a:rPr lang="en-US" dirty="0" smtClean="0"/>
              <a:t>One fine day in the woods I saw</a:t>
            </a:r>
            <a:br>
              <a:rPr lang="en-US" dirty="0" smtClean="0"/>
            </a:br>
            <a:r>
              <a:rPr lang="en-US" dirty="0" smtClean="0"/>
              <a:t>A bear in a honey tree licking its paw.</a:t>
            </a:r>
            <a:br>
              <a:rPr lang="en-US" dirty="0" smtClean="0"/>
            </a:br>
            <a:r>
              <a:rPr lang="en-US" dirty="0" smtClean="0"/>
              <a:t>A bee buzzed by, and what do you suppose?</a:t>
            </a:r>
            <a:br>
              <a:rPr lang="en-US" dirty="0" smtClean="0"/>
            </a:br>
            <a:r>
              <a:rPr lang="en-US" dirty="0" smtClean="0"/>
              <a:t>He stung that bear on the tip of his nose!</a:t>
            </a:r>
          </a:p>
          <a:p>
            <a:pPr marL="0" indent="0">
              <a:buNone/>
            </a:pPr>
            <a:r>
              <a:rPr lang="en-US" dirty="0" smtClean="0"/>
              <a:t>“Ouch!” said the bear, as he slid down the tree.</a:t>
            </a:r>
            <a:br>
              <a:rPr lang="en-US" dirty="0" smtClean="0"/>
            </a:br>
            <a:r>
              <a:rPr lang="en-US" dirty="0" smtClean="0"/>
              <a:t>“I do like honey, but I don’t like that bee!”</a:t>
            </a:r>
          </a:p>
          <a:p>
            <a:pPr marL="0" indent="0">
              <a:buNone/>
            </a:pPr>
            <a:endParaRPr lang="en-US" dirty="0"/>
          </a:p>
          <a:p>
            <a:pPr marL="0" indent="0">
              <a:buNone/>
            </a:pPr>
            <a:r>
              <a:rPr lang="en-US" b="1" dirty="0" smtClean="0"/>
              <a:t>Where is Bear?</a:t>
            </a:r>
            <a:br>
              <a:rPr lang="en-US" b="1" dirty="0" smtClean="0"/>
            </a:br>
            <a:r>
              <a:rPr lang="en-US" dirty="0" smtClean="0"/>
              <a:t>Where is bear? Where is bear?</a:t>
            </a:r>
            <a:br>
              <a:rPr lang="en-US" dirty="0" smtClean="0"/>
            </a:br>
            <a:r>
              <a:rPr lang="en-US" dirty="0" smtClean="0"/>
              <a:t>Here I am. Here I am.</a:t>
            </a:r>
            <a:br>
              <a:rPr lang="en-US" dirty="0" smtClean="0"/>
            </a:br>
            <a:r>
              <a:rPr lang="en-US" dirty="0" smtClean="0"/>
              <a:t>How are you today, sir?</a:t>
            </a:r>
            <a:br>
              <a:rPr lang="en-US" dirty="0" smtClean="0"/>
            </a:br>
            <a:r>
              <a:rPr lang="en-US" dirty="0" smtClean="0"/>
              <a:t>I am very sleepy.</a:t>
            </a:r>
            <a:br>
              <a:rPr lang="en-US" dirty="0" smtClean="0"/>
            </a:br>
            <a:r>
              <a:rPr lang="en-US" dirty="0" smtClean="0"/>
              <a:t>Go to sleep.  Go to sleep . . .  </a:t>
            </a:r>
            <a:br>
              <a:rPr lang="en-US" dirty="0" smtClean="0"/>
            </a:br>
            <a:r>
              <a:rPr lang="en-US" dirty="0" smtClean="0"/>
              <a:t>(from Storytime Katie)</a:t>
            </a:r>
            <a:br>
              <a:rPr lang="en-US" dirty="0" smtClean="0"/>
            </a:br>
            <a:r>
              <a:rPr lang="en-US" dirty="0" smtClean="0"/>
              <a:t/>
            </a:r>
            <a:br>
              <a:rPr lang="en-US" dirty="0" smtClean="0"/>
            </a:br>
            <a:r>
              <a:rPr lang="en-US" b="1" dirty="0" smtClean="0"/>
              <a:t>The Bear went over the Mountain </a:t>
            </a:r>
            <a:br>
              <a:rPr lang="en-US" b="1" dirty="0" smtClean="0"/>
            </a:br>
            <a:r>
              <a:rPr lang="en-US" dirty="0" smtClean="0"/>
              <a:t>The bear went over the mountain (3x)</a:t>
            </a:r>
            <a:br>
              <a:rPr lang="en-US" dirty="0" smtClean="0"/>
            </a:br>
            <a:r>
              <a:rPr lang="en-US" dirty="0" smtClean="0"/>
              <a:t>To see what he could see.</a:t>
            </a:r>
            <a:br>
              <a:rPr lang="en-US" dirty="0" smtClean="0"/>
            </a:br>
            <a:r>
              <a:rPr lang="en-US" dirty="0" smtClean="0"/>
              <a:t>And all that he could see (2x)</a:t>
            </a:r>
            <a:br>
              <a:rPr lang="en-US" dirty="0" smtClean="0"/>
            </a:br>
            <a:r>
              <a:rPr lang="en-US" dirty="0" smtClean="0"/>
              <a:t>Was . . . a (new puppet) over the mountain.</a:t>
            </a:r>
            <a:r>
              <a:rPr lang="en-US" dirty="0"/>
              <a:t> </a:t>
            </a:r>
            <a:r>
              <a:rPr lang="en-US" dirty="0" smtClean="0"/>
              <a:t>(3x)</a:t>
            </a:r>
            <a:br>
              <a:rPr lang="en-US" dirty="0" smtClean="0"/>
            </a:br>
            <a:r>
              <a:rPr lang="en-US" dirty="0" smtClean="0"/>
              <a:t>Was all that he could see. </a:t>
            </a:r>
            <a:br>
              <a:rPr lang="en-US" dirty="0" smtClean="0"/>
            </a:br>
            <a:r>
              <a:rPr lang="en-US" dirty="0" smtClean="0"/>
              <a:t>(Second puppet may be small animal who runs away from bear, a larger animal who bear runs from or another bear, who becomes a friend.)</a:t>
            </a:r>
            <a:endParaRPr lang="en-US" b="1" dirty="0" smtClean="0"/>
          </a:p>
          <a:p>
            <a:endParaRPr lang="en-US" dirty="0" smtClean="0"/>
          </a:p>
          <a:p>
            <a:endParaRPr lang="en-US" dirty="0"/>
          </a:p>
        </p:txBody>
      </p:sp>
      <p:sp>
        <p:nvSpPr>
          <p:cNvPr id="4" name="Content Placeholder 3"/>
          <p:cNvSpPr>
            <a:spLocks noGrp="1"/>
          </p:cNvSpPr>
          <p:nvPr>
            <p:ph sz="half" idx="2"/>
          </p:nvPr>
        </p:nvSpPr>
        <p:spPr>
          <a:xfrm>
            <a:off x="4648200" y="1600200"/>
            <a:ext cx="4038600" cy="4419600"/>
          </a:xfrm>
        </p:spPr>
        <p:txBody>
          <a:bodyPr>
            <a:normAutofit fontScale="55000" lnSpcReduction="20000"/>
          </a:bodyPr>
          <a:lstStyle/>
          <a:p>
            <a:pPr marL="0" indent="0">
              <a:buNone/>
            </a:pPr>
            <a:r>
              <a:rPr lang="en-US" b="1" dirty="0" smtClean="0"/>
              <a:t>Sheep </a:t>
            </a:r>
            <a:r>
              <a:rPr lang="en-US" b="1" dirty="0" err="1" smtClean="0"/>
              <a:t>Fingerplay</a:t>
            </a:r>
            <a:r>
              <a:rPr lang="en-US" b="1" dirty="0" smtClean="0"/>
              <a:t/>
            </a:r>
            <a:br>
              <a:rPr lang="en-US" b="1" dirty="0" smtClean="0"/>
            </a:br>
            <a:r>
              <a:rPr lang="en-US" dirty="0" smtClean="0"/>
              <a:t>Two little </a:t>
            </a:r>
            <a:r>
              <a:rPr lang="en-US" dirty="0" err="1" smtClean="0"/>
              <a:t>lambies</a:t>
            </a:r>
            <a:r>
              <a:rPr lang="en-US" dirty="0" smtClean="0"/>
              <a:t> sitting on a hill.</a:t>
            </a:r>
            <a:br>
              <a:rPr lang="en-US" dirty="0" smtClean="0"/>
            </a:br>
            <a:r>
              <a:rPr lang="en-US" dirty="0" smtClean="0"/>
              <a:t>One named Jack and one named Jill.</a:t>
            </a:r>
            <a:br>
              <a:rPr lang="en-US" dirty="0" smtClean="0"/>
            </a:br>
            <a:r>
              <a:rPr lang="en-US" dirty="0" smtClean="0"/>
              <a:t>Oh no!  Here comes the big bad wolf!</a:t>
            </a:r>
          </a:p>
          <a:p>
            <a:pPr marL="0" indent="0">
              <a:buNone/>
            </a:pPr>
            <a:r>
              <a:rPr lang="en-US" dirty="0" smtClean="0"/>
              <a:t>(Volunteer holds up wolf on a stick and howls.)</a:t>
            </a:r>
            <a:br>
              <a:rPr lang="en-US" dirty="0" smtClean="0"/>
            </a:br>
            <a:r>
              <a:rPr lang="en-US" dirty="0" smtClean="0"/>
              <a:t>Quick—run away Jack.  Run away Jill.</a:t>
            </a:r>
            <a:br>
              <a:rPr lang="en-US" dirty="0" smtClean="0"/>
            </a:br>
            <a:r>
              <a:rPr lang="en-US" dirty="0" smtClean="0"/>
              <a:t>Boys and girls—can you say, “Go away wolf!”</a:t>
            </a:r>
            <a:br>
              <a:rPr lang="en-US" dirty="0" smtClean="0"/>
            </a:br>
            <a:r>
              <a:rPr lang="en-US" dirty="0" smtClean="0"/>
              <a:t>(children respond)</a:t>
            </a:r>
          </a:p>
          <a:p>
            <a:pPr marL="0" indent="0">
              <a:buNone/>
            </a:pPr>
            <a:r>
              <a:rPr lang="en-US" dirty="0" smtClean="0"/>
              <a:t>Whew!  He’s gone</a:t>
            </a:r>
            <a:r>
              <a:rPr lang="en-US" dirty="0"/>
              <a:t>!</a:t>
            </a:r>
            <a:r>
              <a:rPr lang="en-US" dirty="0" smtClean="0"/>
              <a:t/>
            </a:r>
            <a:br>
              <a:rPr lang="en-US" dirty="0" smtClean="0"/>
            </a:br>
            <a:r>
              <a:rPr lang="en-US" dirty="0" smtClean="0"/>
              <a:t>Come back Jack.  Come back Jill.</a:t>
            </a:r>
            <a:br>
              <a:rPr lang="en-US" dirty="0" smtClean="0"/>
            </a:br>
            <a:r>
              <a:rPr lang="en-US" dirty="0" smtClean="0"/>
              <a:t/>
            </a:r>
            <a:br>
              <a:rPr lang="en-US" dirty="0" smtClean="0"/>
            </a:br>
            <a:r>
              <a:rPr lang="en-US" b="1" dirty="0" smtClean="0"/>
              <a:t>Variations on Five Little Monkeys</a:t>
            </a:r>
            <a:br>
              <a:rPr lang="en-US" b="1" dirty="0" smtClean="0"/>
            </a:br>
            <a:r>
              <a:rPr lang="en-US" dirty="0" smtClean="0"/>
              <a:t>Five little monkeys sitting on a tree.</a:t>
            </a:r>
            <a:br>
              <a:rPr lang="en-US" dirty="0" smtClean="0"/>
            </a:br>
            <a:r>
              <a:rPr lang="en-US" dirty="0" smtClean="0"/>
              <a:t>Teasing Mr. Crocodile, you can’t catch me!</a:t>
            </a:r>
            <a:br>
              <a:rPr lang="en-US" dirty="0" smtClean="0"/>
            </a:br>
            <a:r>
              <a:rPr lang="en-US" dirty="0" smtClean="0"/>
              <a:t>Along comes Mr. Crocodile as hungry as can be and  . . . Snaps that monkey out of that tree!</a:t>
            </a:r>
            <a:br>
              <a:rPr lang="en-US" dirty="0" smtClean="0"/>
            </a:br>
            <a:r>
              <a:rPr lang="en-US" dirty="0" smtClean="0"/>
              <a:t/>
            </a:r>
            <a:br>
              <a:rPr lang="en-US" dirty="0" smtClean="0"/>
            </a:br>
            <a:r>
              <a:rPr lang="en-US" dirty="0" smtClean="0"/>
              <a:t>Replace with Five little goblins sitting in a tree/teasing Mr. Monster, you can’t catch me</a:t>
            </a:r>
            <a:br>
              <a:rPr lang="en-US" dirty="0" smtClean="0"/>
            </a:br>
            <a:r>
              <a:rPr lang="en-US" dirty="0" smtClean="0"/>
              <a:t/>
            </a:r>
            <a:br>
              <a:rPr lang="en-US" dirty="0" smtClean="0"/>
            </a:br>
            <a:r>
              <a:rPr lang="en-US" dirty="0" smtClean="0"/>
              <a:t>or Five little </a:t>
            </a:r>
            <a:r>
              <a:rPr lang="en-US" dirty="0" err="1" smtClean="0"/>
              <a:t>fishies</a:t>
            </a:r>
            <a:r>
              <a:rPr lang="en-US" dirty="0" smtClean="0"/>
              <a:t> swimming in the sea/teasing Mr. Shark, you can’t catch me</a:t>
            </a:r>
            <a:endParaRPr lang="en-US" b="1" dirty="0" smtClean="0"/>
          </a:p>
        </p:txBody>
      </p:sp>
    </p:spTree>
    <p:extLst>
      <p:ext uri="{BB962C8B-B14F-4D97-AF65-F5344CB8AC3E}">
        <p14:creationId xmlns:p14="http://schemas.microsoft.com/office/powerpoint/2010/main" val="2690306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Telling Stories </a:t>
            </a:r>
            <a:endParaRPr lang="en-US" dirty="0"/>
          </a:p>
        </p:txBody>
      </p:sp>
      <p:sp>
        <p:nvSpPr>
          <p:cNvPr id="3" name="Content Placeholder 2"/>
          <p:cNvSpPr>
            <a:spLocks noGrp="1"/>
          </p:cNvSpPr>
          <p:nvPr>
            <p:ph idx="1"/>
          </p:nvPr>
        </p:nvSpPr>
        <p:spPr>
          <a:xfrm>
            <a:off x="457200" y="1371600"/>
            <a:ext cx="8229600" cy="4953000"/>
          </a:xfrm>
        </p:spPr>
        <p:txBody>
          <a:bodyPr>
            <a:normAutofit fontScale="85000" lnSpcReduction="20000"/>
          </a:bodyPr>
          <a:lstStyle/>
          <a:p>
            <a:pPr marL="0" indent="0">
              <a:buNone/>
            </a:pPr>
            <a:r>
              <a:rPr lang="en-US" dirty="0" smtClean="0"/>
              <a:t>Easiest with stories that have a repetitive format or stories with only two or three characters.  You can often substitute one kind of animal for another.  Remember that you can only have two characters out at a time!  (Though you can tell stories with lots more characters out at a time using flannel pieces.)</a:t>
            </a:r>
            <a:br>
              <a:rPr lang="en-US" dirty="0" smtClean="0"/>
            </a:br>
            <a:r>
              <a:rPr lang="en-US" dirty="0" smtClean="0"/>
              <a:t/>
            </a:r>
            <a:br>
              <a:rPr lang="en-US" dirty="0" smtClean="0"/>
            </a:br>
            <a:r>
              <a:rPr lang="en-US" dirty="0" smtClean="0"/>
              <a:t>Some good candidates:  </a:t>
            </a:r>
            <a:r>
              <a:rPr lang="en-US" i="1" dirty="0" smtClean="0"/>
              <a:t>No Sleep for the Sheep, Dear Zoo, I Took My Frog to the Library, The Napping House, </a:t>
            </a:r>
            <a:r>
              <a:rPr lang="en-US" dirty="0" smtClean="0"/>
              <a:t>Elephant and Piggie titles.</a:t>
            </a:r>
          </a:p>
          <a:p>
            <a:pPr marL="0" indent="0">
              <a:buNone/>
            </a:pPr>
            <a:r>
              <a:rPr lang="en-US" dirty="0" smtClean="0"/>
              <a:t/>
            </a:r>
            <a:br>
              <a:rPr lang="en-US" dirty="0" smtClean="0"/>
            </a:br>
            <a:r>
              <a:rPr lang="en-US" dirty="0" smtClean="0"/>
              <a:t>Several times a year, ALSC offers a terrific online course called “Storytelling with Puppets.” See resource list for more information about this class.</a:t>
            </a:r>
          </a:p>
          <a:p>
            <a:endParaRPr lang="en-US" dirty="0"/>
          </a:p>
        </p:txBody>
      </p:sp>
    </p:spTree>
    <p:extLst>
      <p:ext uri="{BB962C8B-B14F-4D97-AF65-F5344CB8AC3E}">
        <p14:creationId xmlns:p14="http://schemas.microsoft.com/office/powerpoint/2010/main" val="770411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Making Puppets—Extending Storytime with a Craft </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pPr marL="0" indent="0">
              <a:buNone/>
            </a:pPr>
            <a:endParaRPr lang="en-US" dirty="0" smtClean="0"/>
          </a:p>
          <a:p>
            <a:pPr marL="0" indent="0">
              <a:buNone/>
            </a:pPr>
            <a:r>
              <a:rPr lang="en-US" dirty="0" smtClean="0"/>
              <a:t>This is a great way for kids to retell the story and make up their own tales!</a:t>
            </a:r>
            <a:br>
              <a:rPr lang="en-US" dirty="0" smtClean="0"/>
            </a:br>
            <a:endParaRPr lang="en-US" dirty="0" smtClean="0"/>
          </a:p>
          <a:p>
            <a:r>
              <a:rPr lang="en-US" dirty="0" smtClean="0"/>
              <a:t>Stick puppets are the easiest (Elephant and Piggie, etc.)</a:t>
            </a:r>
          </a:p>
          <a:p>
            <a:r>
              <a:rPr lang="en-US" dirty="0" smtClean="0"/>
              <a:t>Spoon puppets are a little more time consuming, but invite lots of creativity</a:t>
            </a:r>
          </a:p>
          <a:p>
            <a:r>
              <a:rPr lang="en-US" dirty="0" smtClean="0"/>
              <a:t>Dust Bunnies on a stick are fun!</a:t>
            </a:r>
            <a:br>
              <a:rPr lang="en-US" dirty="0" smtClean="0"/>
            </a:br>
            <a:endParaRPr lang="en-US" dirty="0" smtClean="0"/>
          </a:p>
          <a:p>
            <a:endParaRPr lang="en-US" dirty="0"/>
          </a:p>
        </p:txBody>
      </p:sp>
    </p:spTree>
    <p:extLst>
      <p:ext uri="{BB962C8B-B14F-4D97-AF65-F5344CB8AC3E}">
        <p14:creationId xmlns:p14="http://schemas.microsoft.com/office/powerpoint/2010/main" val="3194952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554</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Puppet Pizzaz!</vt:lpstr>
      <vt:lpstr>Why use puppets?  </vt:lpstr>
      <vt:lpstr>Some Handling Tips</vt:lpstr>
      <vt:lpstr>Puppet Voices</vt:lpstr>
      <vt:lpstr>Puppet Hideaways </vt:lpstr>
      <vt:lpstr>Cardboard Box Barn</vt:lpstr>
      <vt:lpstr>Acting out Out Rhymes and Songs</vt:lpstr>
      <vt:lpstr>Telling Stories </vt:lpstr>
      <vt:lpstr>Making Puppets—Extending Storytime with a Craft </vt:lpstr>
      <vt:lpstr>Puppets:  To Buy or To Make?</vt:lpstr>
      <vt:lpstr>Resources</vt:lpstr>
      <vt:lpstr>Books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Puppets in Storytime</dc:title>
  <dc:creator>wrler</dc:creator>
  <cp:lastModifiedBy>wrler</cp:lastModifiedBy>
  <cp:revision>44</cp:revision>
  <cp:lastPrinted>2015-10-11T18:17:30Z</cp:lastPrinted>
  <dcterms:created xsi:type="dcterms:W3CDTF">2015-09-23T00:15:32Z</dcterms:created>
  <dcterms:modified xsi:type="dcterms:W3CDTF">2015-10-16T20:59:38Z</dcterms:modified>
</cp:coreProperties>
</file>