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79751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7796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93927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74169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27304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425157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8868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1681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2131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0325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12691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3583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8900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91694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1806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5200"/>
            </a:lvl1pPr>
            <a:lvl2pPr algn="ctr">
              <a:spcBef>
                <a:spcPts val="0"/>
              </a:spcBef>
              <a:buSzPct val="100000"/>
              <a:defRPr sz="5200"/>
            </a:lvl2pPr>
            <a:lvl3pPr algn="ctr">
              <a:spcBef>
                <a:spcPts val="0"/>
              </a:spcBef>
              <a:buSzPct val="100000"/>
              <a:defRPr sz="5200"/>
            </a:lvl3pPr>
            <a:lvl4pPr algn="ctr">
              <a:spcBef>
                <a:spcPts val="0"/>
              </a:spcBef>
              <a:buSzPct val="100000"/>
              <a:defRPr sz="5200"/>
            </a:lvl4pPr>
            <a:lvl5pPr algn="ctr">
              <a:spcBef>
                <a:spcPts val="0"/>
              </a:spcBef>
              <a:buSzPct val="100000"/>
              <a:defRPr sz="5200"/>
            </a:lvl5pPr>
            <a:lvl6pPr algn="ctr">
              <a:spcBef>
                <a:spcPts val="0"/>
              </a:spcBef>
              <a:buSzPct val="100000"/>
              <a:defRPr sz="5200"/>
            </a:lvl6pPr>
            <a:lvl7pPr algn="ctr">
              <a:spcBef>
                <a:spcPts val="0"/>
              </a:spcBef>
              <a:buSzPct val="100000"/>
              <a:defRPr sz="5200"/>
            </a:lvl7pPr>
            <a:lvl8pPr algn="ctr">
              <a:spcBef>
                <a:spcPts val="0"/>
              </a:spcBef>
              <a:buSzPct val="100000"/>
              <a:defRPr sz="5200"/>
            </a:lvl8pPr>
            <a:lvl9pPr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12000"/>
            </a:lvl1pPr>
            <a:lvl2pPr algn="ctr">
              <a:spcBef>
                <a:spcPts val="0"/>
              </a:spcBef>
              <a:buSzPct val="100000"/>
              <a:defRPr sz="12000"/>
            </a:lvl2pPr>
            <a:lvl3pPr algn="ctr">
              <a:spcBef>
                <a:spcPts val="0"/>
              </a:spcBef>
              <a:buSzPct val="100000"/>
              <a:defRPr sz="12000"/>
            </a:lvl3pPr>
            <a:lvl4pPr algn="ctr">
              <a:spcBef>
                <a:spcPts val="0"/>
              </a:spcBef>
              <a:buSzPct val="100000"/>
              <a:defRPr sz="12000"/>
            </a:lvl4pPr>
            <a:lvl5pPr algn="ctr">
              <a:spcBef>
                <a:spcPts val="0"/>
              </a:spcBef>
              <a:buSzPct val="100000"/>
              <a:defRPr sz="12000"/>
            </a:lvl5pPr>
            <a:lvl6pPr algn="ctr">
              <a:spcBef>
                <a:spcPts val="0"/>
              </a:spcBef>
              <a:buSzPct val="100000"/>
              <a:defRPr sz="12000"/>
            </a:lvl6pPr>
            <a:lvl7pPr algn="ctr">
              <a:spcBef>
                <a:spcPts val="0"/>
              </a:spcBef>
              <a:buSzPct val="100000"/>
              <a:defRPr sz="12000"/>
            </a:lvl7pPr>
            <a:lvl8pPr algn="ctr">
              <a:spcBef>
                <a:spcPts val="0"/>
              </a:spcBef>
              <a:buSzPct val="100000"/>
              <a:defRPr sz="12000"/>
            </a:lvl8pPr>
            <a:lvl9pPr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SzPct val="100000"/>
              <a:defRPr sz="3600"/>
            </a:lvl1pPr>
            <a:lvl2pPr algn="ctr">
              <a:spcBef>
                <a:spcPts val="0"/>
              </a:spcBef>
              <a:buSzPct val="100000"/>
              <a:defRPr sz="3600"/>
            </a:lvl2pPr>
            <a:lvl3pPr algn="ctr">
              <a:spcBef>
                <a:spcPts val="0"/>
              </a:spcBef>
              <a:buSzPct val="100000"/>
              <a:defRPr sz="3600"/>
            </a:lvl3pPr>
            <a:lvl4pPr algn="ctr">
              <a:spcBef>
                <a:spcPts val="0"/>
              </a:spcBef>
              <a:buSzPct val="100000"/>
              <a:defRPr sz="3600"/>
            </a:lvl4pPr>
            <a:lvl5pPr algn="ctr">
              <a:spcBef>
                <a:spcPts val="0"/>
              </a:spcBef>
              <a:buSzPct val="100000"/>
              <a:defRPr sz="3600"/>
            </a:lvl5pPr>
            <a:lvl6pPr algn="ctr">
              <a:spcBef>
                <a:spcPts val="0"/>
              </a:spcBef>
              <a:buSzPct val="100000"/>
              <a:defRPr sz="3600"/>
            </a:lvl6pPr>
            <a:lvl7pPr algn="ctr">
              <a:spcBef>
                <a:spcPts val="0"/>
              </a:spcBef>
              <a:buSzPct val="100000"/>
              <a:defRPr sz="3600"/>
            </a:lvl7pPr>
            <a:lvl8pPr algn="ctr">
              <a:spcBef>
                <a:spcPts val="0"/>
              </a:spcBef>
              <a:buSzPct val="100000"/>
              <a:defRPr sz="3600"/>
            </a:lvl8pPr>
            <a:lvl9pPr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200"/>
            </a:lvl1pPr>
            <a:lvl2pPr algn="ctr">
              <a:spcBef>
                <a:spcPts val="0"/>
              </a:spcBef>
              <a:buSzPct val="100000"/>
              <a:defRPr sz="4200"/>
            </a:lvl2pPr>
            <a:lvl3pPr algn="ctr">
              <a:spcBef>
                <a:spcPts val="0"/>
              </a:spcBef>
              <a:buSzPct val="100000"/>
              <a:defRPr sz="4200"/>
            </a:lvl3pPr>
            <a:lvl4pPr algn="ctr">
              <a:spcBef>
                <a:spcPts val="0"/>
              </a:spcBef>
              <a:buSzPct val="100000"/>
              <a:defRPr sz="4200"/>
            </a:lvl4pPr>
            <a:lvl5pPr algn="ctr">
              <a:spcBef>
                <a:spcPts val="0"/>
              </a:spcBef>
              <a:buSzPct val="100000"/>
              <a:defRPr sz="4200"/>
            </a:lvl5pPr>
            <a:lvl6pPr algn="ctr">
              <a:spcBef>
                <a:spcPts val="0"/>
              </a:spcBef>
              <a:buSzPct val="100000"/>
              <a:defRPr sz="4200"/>
            </a:lvl6pPr>
            <a:lvl7pPr algn="ctr">
              <a:spcBef>
                <a:spcPts val="0"/>
              </a:spcBef>
              <a:buSzPct val="100000"/>
              <a:defRPr sz="4200"/>
            </a:lvl7pPr>
            <a:lvl8pPr algn="ctr">
              <a:spcBef>
                <a:spcPts val="0"/>
              </a:spcBef>
              <a:buSzPct val="100000"/>
              <a:defRPr sz="4200"/>
            </a:lvl8pPr>
            <a:lvl9pPr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ctrTitle"/>
          </p:nvPr>
        </p:nvSpPr>
        <p:spPr>
          <a:xfrm>
            <a:off x="311700" y="781525"/>
            <a:ext cx="8520599" cy="1206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Let’s Work Together!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subTitle" idx="1"/>
          </p:nvPr>
        </p:nvSpPr>
        <p:spPr>
          <a:xfrm>
            <a:off x="311700" y="207567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Building a School/Public Library Partnership </a:t>
            </a:r>
          </a:p>
        </p:txBody>
      </p:sp>
      <p:pic>
        <p:nvPicPr>
          <p:cNvPr id="52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1597662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Shape 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4326787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Shape 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7145462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Shape 55"/>
          <p:cNvSpPr txBox="1"/>
          <p:nvPr/>
        </p:nvSpPr>
        <p:spPr>
          <a:xfrm>
            <a:off x="636400" y="3670200"/>
            <a:ext cx="3077399" cy="66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Angela Critics - Teen Librarian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Jefferson-Madison Regional Library</a:t>
            </a:r>
          </a:p>
        </p:txBody>
      </p:sp>
      <p:sp>
        <p:nvSpPr>
          <p:cNvPr id="56" name="Shape 56"/>
          <p:cNvSpPr txBox="1"/>
          <p:nvPr/>
        </p:nvSpPr>
        <p:spPr>
          <a:xfrm>
            <a:off x="5531300" y="3670200"/>
            <a:ext cx="2789699" cy="66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/>
              <a:t>IdaMae Craddock</a:t>
            </a:r>
          </a:p>
          <a:p>
            <a:pPr lvl="0" algn="r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/>
              <a:t>Librarian, Burley Middle School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Things that we struggled with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Scheduling</a:t>
            </a:r>
          </a:p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Consistent attendance - constantly changing group</a:t>
            </a:r>
            <a:br>
              <a:rPr lang="en">
                <a:solidFill>
                  <a:srgbClr val="000000"/>
                </a:solidFill>
              </a:rPr>
            </a:br>
            <a:r>
              <a:rPr lang="en">
                <a:solidFill>
                  <a:srgbClr val="000000"/>
                </a:solidFill>
              </a:rPr>
              <a:t>Other commitments</a:t>
            </a:r>
          </a:p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Offering opportunities for students who could not get to the public library. </a:t>
            </a:r>
            <a:br>
              <a:rPr lang="en">
                <a:solidFill>
                  <a:srgbClr val="000000"/>
                </a:solidFill>
              </a:rPr>
            </a:br>
            <a:r>
              <a:rPr lang="en">
                <a:solidFill>
                  <a:srgbClr val="000000"/>
                </a:solidFill>
              </a:rPr>
              <a:t>Lack of follow through on self-directed or virtual opportunities</a:t>
            </a:r>
          </a:p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Staffing changes</a:t>
            </a:r>
            <a:br>
              <a:rPr lang="en">
                <a:solidFill>
                  <a:srgbClr val="000000"/>
                </a:solidFill>
              </a:rPr>
            </a:br>
            <a:r>
              <a:rPr lang="en">
                <a:solidFill>
                  <a:srgbClr val="000000"/>
                </a:solidFill>
              </a:rPr>
              <a:t>Communication outside meetings</a:t>
            </a:r>
          </a:p>
        </p:txBody>
      </p:sp>
      <p:pic>
        <p:nvPicPr>
          <p:cNvPr id="135" name="Shape 1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1597662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Shape 1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4326787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Shape 1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7145462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Lessons Learned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If we were to start over, what would we do differently?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">
                <a:solidFill>
                  <a:srgbClr val="000000"/>
                </a:solidFill>
              </a:rPr>
              <a:t>Clarify goals for the partnership. What does each side bring to the table, and what does each hope to gain? How do students benefit?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Go in with more set events or projects.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Would be easier to start at the beginning of the year - but don’t let that stop you!</a:t>
            </a:r>
          </a:p>
          <a:p>
            <a:pPr marL="457200" lvl="0" indent="-228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Coordinate more with faculty, especially advisors for clubs and Honor Societies. </a:t>
            </a:r>
          </a:p>
        </p:txBody>
      </p:sp>
      <p:pic>
        <p:nvPicPr>
          <p:cNvPr id="144" name="Shape 1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1597662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Shape 1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4326787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Shape 1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7145462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Future?</a:t>
            </a:r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Prompted Angela to reach out to other school librarians, expanding into another high school and middle school.</a:t>
            </a:r>
          </a:p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Gave Angela a starting point for reaching out to school librarians, teachers, and other community organizations</a:t>
            </a:r>
          </a:p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Prompted Mae to reach out to her new public librarian as well. Luckily, I was just added to Angela’s area!</a:t>
            </a:r>
          </a:p>
        </p:txBody>
      </p:sp>
      <p:pic>
        <p:nvPicPr>
          <p:cNvPr id="153" name="Shape 1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1597662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Shape 1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4326787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Shape 1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7145462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 dirty="0"/>
              <a:t>How can you get started?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832221" y="1017724"/>
            <a:ext cx="8520599" cy="359383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 dirty="0">
                <a:solidFill>
                  <a:srgbClr val="000000"/>
                </a:solidFill>
              </a:rPr>
              <a:t>As a public librarian:</a:t>
            </a:r>
          </a:p>
          <a:p>
            <a:pPr lvl="0" indent="-22860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en" dirty="0">
                <a:solidFill>
                  <a:srgbClr val="000000"/>
                </a:solidFill>
              </a:rPr>
              <a:t> </a:t>
            </a:r>
            <a:r>
              <a:rPr lang="en" dirty="0" smtClean="0">
                <a:solidFill>
                  <a:srgbClr val="000000"/>
                </a:solidFill>
              </a:rPr>
              <a:t>   </a:t>
            </a:r>
            <a:r>
              <a:rPr lang="en" dirty="0" smtClean="0">
                <a:solidFill>
                  <a:srgbClr val="000000"/>
                </a:solidFill>
              </a:rPr>
              <a:t>Reach </a:t>
            </a:r>
            <a:r>
              <a:rPr lang="en" dirty="0">
                <a:solidFill>
                  <a:srgbClr val="000000"/>
                </a:solidFill>
              </a:rPr>
              <a:t>out to the school librarian, even if you’ve done so before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</a:pPr>
            <a:r>
              <a:rPr lang="en" dirty="0">
                <a:solidFill>
                  <a:srgbClr val="000000"/>
                </a:solidFill>
              </a:rPr>
              <a:t>Offer to come to them to meet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</a:pPr>
            <a:r>
              <a:rPr lang="en" dirty="0">
                <a:solidFill>
                  <a:srgbClr val="000000"/>
                </a:solidFill>
              </a:rPr>
              <a:t>Offer specific ideas while also asking what would help them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</a:pPr>
            <a:r>
              <a:rPr lang="en" dirty="0">
                <a:solidFill>
                  <a:srgbClr val="000000"/>
                </a:solidFill>
              </a:rPr>
              <a:t>Reach out to Key Club and Honor Society sponsors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</a:pPr>
            <a:r>
              <a:rPr lang="en" dirty="0">
                <a:solidFill>
                  <a:srgbClr val="000000"/>
                </a:solidFill>
              </a:rPr>
              <a:t>Offer to have a table at school events like Back to School nights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>
                <a:solidFill>
                  <a:srgbClr val="000000"/>
                </a:solidFill>
              </a:rPr>
              <a:t>Be prepared to start small - take any opening you can get</a:t>
            </a:r>
            <a:r>
              <a:rPr lang="en" dirty="0"/>
              <a:t/>
            </a:r>
            <a:br>
              <a:rPr lang="en" dirty="0"/>
            </a:br>
            <a:endParaRPr lang="en" dirty="0"/>
          </a:p>
        </p:txBody>
      </p:sp>
      <p:pic>
        <p:nvPicPr>
          <p:cNvPr id="162" name="Shape 1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1597662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Shape 1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4326787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Shape 1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7145462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Contact information</a:t>
            </a:r>
          </a:p>
        </p:txBody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IdaMae Craddock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Librarian, Burley Middle School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Charlottesville, VA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@imcraddock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Angela Critics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Young Adult/Reference Librarian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Jefferson-Madison Regional Library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Charlottesville, VA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acritics@jmrl.org</a:t>
            </a:r>
          </a:p>
        </p:txBody>
      </p:sp>
      <p:pic>
        <p:nvPicPr>
          <p:cNvPr id="171" name="Shape 1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4326787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Shape 1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7145462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Shape 17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39296" y="3324900"/>
            <a:ext cx="2507152" cy="572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Shape 1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1593587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Some Background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 A Dance of Collaboration with a wide range of possibilities</a:t>
            </a:r>
          </a:p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“We should work together and create a partnership.”</a:t>
            </a:r>
            <a:br>
              <a:rPr lang="en">
                <a:solidFill>
                  <a:srgbClr val="000000"/>
                </a:solidFill>
              </a:rPr>
            </a:br>
            <a:r>
              <a:rPr lang="en">
                <a:solidFill>
                  <a:srgbClr val="000000"/>
                </a:solidFill>
              </a:rPr>
              <a:t/>
            </a:r>
            <a:br>
              <a:rPr lang="en">
                <a:solidFill>
                  <a:srgbClr val="000000"/>
                </a:solidFill>
              </a:rPr>
            </a:br>
            <a:r>
              <a:rPr lang="en">
                <a:solidFill>
                  <a:srgbClr val="000000"/>
                </a:solidFill>
              </a:rPr>
              <a:t>But what did we each mean?</a:t>
            </a:r>
            <a:br>
              <a:rPr lang="en">
                <a:solidFill>
                  <a:srgbClr val="000000"/>
                </a:solidFill>
              </a:rPr>
            </a:br>
            <a:r>
              <a:rPr lang="en">
                <a:solidFill>
                  <a:srgbClr val="000000"/>
                </a:solidFill>
              </a:rPr>
              <a:t>What would the collaboration look like?</a:t>
            </a:r>
            <a:br>
              <a:rPr lang="en">
                <a:solidFill>
                  <a:srgbClr val="000000"/>
                </a:solidFill>
              </a:rPr>
            </a:br>
            <a:r>
              <a:rPr lang="en">
                <a:solidFill>
                  <a:srgbClr val="000000"/>
                </a:solidFill>
              </a:rPr>
              <a:t/>
            </a:r>
            <a:br>
              <a:rPr lang="en">
                <a:solidFill>
                  <a:srgbClr val="000000"/>
                </a:solidFill>
              </a:rPr>
            </a:br>
            <a:r>
              <a:rPr lang="en">
                <a:solidFill>
                  <a:srgbClr val="000000"/>
                </a:solidFill>
              </a:rPr>
              <a:t>In the end, we just took the plunge!</a:t>
            </a:r>
          </a:p>
        </p:txBody>
      </p:sp>
      <p:pic>
        <p:nvPicPr>
          <p:cNvPr id="63" name="Shape 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1597662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4326787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Shape 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7145462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281000"/>
            <a:ext cx="4527299" cy="1160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/>
              <a:t>How it worked at the school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575400" y="1656275"/>
            <a:ext cx="3999899" cy="2409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>
                <a:solidFill>
                  <a:srgbClr val="000000"/>
                </a:solidFill>
              </a:rPr>
              <a:t>When?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800">
                <a:solidFill>
                  <a:srgbClr val="000000"/>
                </a:solidFill>
              </a:rPr>
              <a:t>Remediation / Extension Block - Mustang Morning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800">
                <a:solidFill>
                  <a:srgbClr val="000000"/>
                </a:solidFill>
              </a:rPr>
              <a:t>Before School 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800">
                <a:solidFill>
                  <a:srgbClr val="000000"/>
                </a:solidFill>
              </a:rPr>
              <a:t>After School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800">
                <a:solidFill>
                  <a:srgbClr val="000000"/>
                </a:solidFill>
              </a:rPr>
              <a:t>Lunch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72" name="Shape 72"/>
          <p:cNvGrpSpPr/>
          <p:nvPr/>
        </p:nvGrpSpPr>
        <p:grpSpPr>
          <a:xfrm>
            <a:off x="459425" y="4611562"/>
            <a:ext cx="8062400" cy="238125"/>
            <a:chOff x="459425" y="4611562"/>
            <a:chExt cx="8062400" cy="238125"/>
          </a:xfrm>
        </p:grpSpPr>
        <p:pic>
          <p:nvPicPr>
            <p:cNvPr id="73" name="Shape 7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rot="-5400000">
              <a:off x="1597662" y="3473325"/>
              <a:ext cx="238125" cy="2514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4" name="Shape 7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rot="-5400000">
              <a:off x="4326787" y="3473325"/>
              <a:ext cx="238125" cy="2514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5" name="Shape 7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rot="-5400000">
              <a:off x="7145462" y="3473325"/>
              <a:ext cx="238125" cy="2514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76" name="Shape 7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38875" y="153875"/>
            <a:ext cx="3999899" cy="4228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7" name="Shape 77"/>
          <p:cNvCxnSpPr/>
          <p:nvPr/>
        </p:nvCxnSpPr>
        <p:spPr>
          <a:xfrm>
            <a:off x="3737575" y="1218500"/>
            <a:ext cx="1101300" cy="23399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78" name="Shape 78"/>
          <p:cNvSpPr/>
          <p:nvPr/>
        </p:nvSpPr>
        <p:spPr>
          <a:xfrm>
            <a:off x="4909175" y="1136500"/>
            <a:ext cx="3866400" cy="2382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23594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/>
              <a:t>Who?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Who?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English Honors Society</a:t>
            </a:r>
          </a:p>
          <a:p>
            <a:pPr marL="457200" lvl="0" indent="-22860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National Honors Society</a:t>
            </a:r>
          </a:p>
        </p:txBody>
      </p:sp>
      <p:pic>
        <p:nvPicPr>
          <p:cNvPr id="85" name="Shape 8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39102" y="571787"/>
            <a:ext cx="2748250" cy="3847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Shape 8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74325" y="283700"/>
            <a:ext cx="191452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Shape 8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57483" y="1537766"/>
            <a:ext cx="2748250" cy="3664334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88900" y="2671350"/>
            <a:ext cx="2432224" cy="1824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/>
              <a:t>Where?</a:t>
            </a:r>
          </a:p>
        </p:txBody>
      </p:sp>
      <p:pic>
        <p:nvPicPr>
          <p:cNvPr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7675" y="1459250"/>
            <a:ext cx="4582451" cy="2577624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 rot="1188214">
            <a:off x="4824428" y="1039796"/>
            <a:ext cx="3999746" cy="341651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>
                <a:solidFill>
                  <a:srgbClr val="000000"/>
                </a:solidFill>
              </a:rPr>
              <a:t>Classroom to the side of the library.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400" b="1">
                <a:solidFill>
                  <a:srgbClr val="000000"/>
                </a:solidFill>
              </a:rPr>
              <a:t>Sound muted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400" b="1">
                <a:solidFill>
                  <a:srgbClr val="000000"/>
                </a:solidFill>
              </a:rPr>
              <a:t>White board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400" b="1">
                <a:solidFill>
                  <a:srgbClr val="000000"/>
                </a:solidFill>
              </a:rPr>
              <a:t>Internet Connectivity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How it worked for the public librarian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Much like a regular Teen Advisory Board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Char char="●"/>
            </a:pPr>
            <a:r>
              <a:rPr lang="en">
                <a:solidFill>
                  <a:srgbClr val="000000"/>
                </a:solidFill>
              </a:rPr>
              <a:t>Needs assessment - what do the students want?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Char char="●"/>
            </a:pPr>
            <a:r>
              <a:rPr lang="en">
                <a:solidFill>
                  <a:srgbClr val="000000"/>
                </a:solidFill>
              </a:rPr>
              <a:t>Come prepared with concrete proposals and projects</a:t>
            </a:r>
          </a:p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Flexibility is key!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Char char="●"/>
            </a:pPr>
            <a:r>
              <a:rPr lang="en">
                <a:solidFill>
                  <a:srgbClr val="000000"/>
                </a:solidFill>
              </a:rPr>
              <a:t>Teen schedules are a constant challenge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Char char="●"/>
            </a:pPr>
            <a:r>
              <a:rPr lang="en">
                <a:solidFill>
                  <a:srgbClr val="000000"/>
                </a:solidFill>
              </a:rPr>
              <a:t>Limited window to catch their interest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Char char="●"/>
            </a:pPr>
            <a:r>
              <a:rPr lang="en">
                <a:solidFill>
                  <a:srgbClr val="000000"/>
                </a:solidFill>
              </a:rPr>
              <a:t>Needs to be a clear benefit to the student for investing their time</a:t>
            </a:r>
          </a:p>
        </p:txBody>
      </p:sp>
      <p:pic>
        <p:nvPicPr>
          <p:cNvPr id="102" name="Shape 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1597662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Shape 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7181662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Shape 1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4389662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Things that were great about it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Students were able to earn service hours</a:t>
            </a:r>
            <a:br>
              <a:rPr lang="en">
                <a:solidFill>
                  <a:srgbClr val="000000"/>
                </a:solidFill>
              </a:rPr>
            </a:br>
            <a:r>
              <a:rPr lang="en">
                <a:solidFill>
                  <a:srgbClr val="000000"/>
                </a:solidFill>
              </a:rPr>
              <a:t>Brought teens to the public library who had rarely or never been there.</a:t>
            </a:r>
            <a:br>
              <a:rPr lang="en">
                <a:solidFill>
                  <a:srgbClr val="000000"/>
                </a:solidFill>
              </a:rPr>
            </a:br>
            <a:r>
              <a:rPr lang="en">
                <a:solidFill>
                  <a:srgbClr val="000000"/>
                </a:solidFill>
              </a:rPr>
              <a:t>Public librarian gets feedback and input on library programs and services from a broader group.</a:t>
            </a:r>
            <a:br>
              <a:rPr lang="en">
                <a:solidFill>
                  <a:srgbClr val="000000"/>
                </a:solidFill>
              </a:rPr>
            </a:br>
            <a:r>
              <a:rPr lang="en">
                <a:solidFill>
                  <a:srgbClr val="000000"/>
                </a:solidFill>
              </a:rPr>
              <a:t>Space for sharing books in a non-academic way - celebrating love of reading</a:t>
            </a:r>
            <a:br>
              <a:rPr lang="en">
                <a:solidFill>
                  <a:srgbClr val="000000"/>
                </a:solidFill>
              </a:rPr>
            </a:br>
            <a:r>
              <a:rPr lang="en">
                <a:solidFill>
                  <a:srgbClr val="000000"/>
                </a:solidFill>
              </a:rPr>
              <a:t>Increased awareness of the public library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Greatest success: Life-sized Candyland event at the Central Library planned, prepared, and run jointly with the regular Central Teen Advisory Board</a:t>
            </a:r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1597662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4326787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Shape 1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7145462" y="3473325"/>
            <a:ext cx="238125" cy="251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Shape 118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704" y="266650"/>
            <a:ext cx="3439165" cy="2579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Shape 119"/>
          <p:cNvPicPr preferRelativeResize="0"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250" y="2188825"/>
            <a:ext cx="3847698" cy="2885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Shape 120"/>
          <p:cNvPicPr preferRelativeResize="0"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601870">
            <a:off x="401253" y="263549"/>
            <a:ext cx="3820166" cy="2865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Shape 125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4057961" y="1653909"/>
            <a:ext cx="2991074" cy="3988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Shape 126"/>
          <p:cNvPicPr preferRelativeResize="0"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50769">
            <a:off x="5609400" y="270254"/>
            <a:ext cx="3652625" cy="27394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Shape 127"/>
          <p:cNvPicPr preferRelativeResize="0"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900" y="100975"/>
            <a:ext cx="3408298" cy="2556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Shape 128"/>
          <p:cNvPicPr preferRelativeResize="0"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908296">
            <a:off x="395737" y="2259718"/>
            <a:ext cx="2919523" cy="21896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426</Words>
  <Application>Microsoft Office PowerPoint</Application>
  <PresentationFormat>On-screen Show (16:9)</PresentationFormat>
  <Paragraphs>69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Arial</vt:lpstr>
      <vt:lpstr>simple-light-2</vt:lpstr>
      <vt:lpstr>Let’s Work Together!</vt:lpstr>
      <vt:lpstr>Some Background</vt:lpstr>
      <vt:lpstr>How it worked at the school</vt:lpstr>
      <vt:lpstr>Who?</vt:lpstr>
      <vt:lpstr>Where?</vt:lpstr>
      <vt:lpstr>How it worked for the public librarian</vt:lpstr>
      <vt:lpstr>Things that were great about it</vt:lpstr>
      <vt:lpstr>PowerPoint Presentation</vt:lpstr>
      <vt:lpstr>PowerPoint Presentation</vt:lpstr>
      <vt:lpstr>Things that we struggled with</vt:lpstr>
      <vt:lpstr>Lessons Learned</vt:lpstr>
      <vt:lpstr>The Future?</vt:lpstr>
      <vt:lpstr>How can you get started?</vt:lpstr>
      <vt:lpstr>Contact information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Work Together!</dc:title>
  <dc:creator>Angela</dc:creator>
  <cp:lastModifiedBy>Angela</cp:lastModifiedBy>
  <cp:revision>1</cp:revision>
  <dcterms:modified xsi:type="dcterms:W3CDTF">2015-10-19T18:26:15Z</dcterms:modified>
</cp:coreProperties>
</file>