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75" r:id="rId3"/>
    <p:sldId id="257" r:id="rId4"/>
    <p:sldId id="259" r:id="rId5"/>
    <p:sldId id="260" r:id="rId6"/>
    <p:sldId id="261" r:id="rId7"/>
    <p:sldId id="262" r:id="rId8"/>
    <p:sldId id="269" r:id="rId9"/>
    <p:sldId id="271" r:id="rId10"/>
    <p:sldId id="263" r:id="rId11"/>
    <p:sldId id="270" r:id="rId12"/>
    <p:sldId id="264" r:id="rId13"/>
    <p:sldId id="265" r:id="rId14"/>
    <p:sldId id="266" r:id="rId15"/>
    <p:sldId id="267" r:id="rId16"/>
    <p:sldId id="272" r:id="rId17"/>
    <p:sldId id="273" r:id="rId18"/>
    <p:sldId id="274" r:id="rId19"/>
    <p:sldId id="268" r:id="rId20"/>
    <p:sldId id="25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159" autoAdjust="0"/>
  </p:normalViewPr>
  <p:slideViewPr>
    <p:cSldViewPr>
      <p:cViewPr varScale="1">
        <p:scale>
          <a:sx n="75" d="100"/>
          <a:sy n="75" d="100"/>
        </p:scale>
        <p:origin x="-4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0C8F64-149E-4B1B-B411-B4DDDEB886D2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C59EC-73C5-43C8-A18B-15D26AA30F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442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C59EC-73C5-43C8-A18B-15D26AA30F7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37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15E8-BFFA-4A50-A04E-F782390BD01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6EE846F-AF99-486E-A63F-C0C5575A4E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15E8-BFFA-4A50-A04E-F782390BD01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46F-AF99-486E-A63F-C0C5575A4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15E8-BFFA-4A50-A04E-F782390BD01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46F-AF99-486E-A63F-C0C5575A4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15E8-BFFA-4A50-A04E-F782390BD01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46F-AF99-486E-A63F-C0C5575A4E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15E8-BFFA-4A50-A04E-F782390BD01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EE846F-AF99-486E-A63F-C0C5575A4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15E8-BFFA-4A50-A04E-F782390BD01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46F-AF99-486E-A63F-C0C5575A4E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15E8-BFFA-4A50-A04E-F782390BD01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46F-AF99-486E-A63F-C0C5575A4E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15E8-BFFA-4A50-A04E-F782390BD01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46F-AF99-486E-A63F-C0C5575A4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15E8-BFFA-4A50-A04E-F782390BD01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46F-AF99-486E-A63F-C0C5575A4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15E8-BFFA-4A50-A04E-F782390BD01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46F-AF99-486E-A63F-C0C5575A4E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015E8-BFFA-4A50-A04E-F782390BD01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EE846F-AF99-486E-A63F-C0C5575A4E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3015E8-BFFA-4A50-A04E-F782390BD01C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6EE846F-AF99-486E-A63F-C0C5575A4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gl/6GVqD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about.me/kiradietz" TargetMode="External"/><Relationship Id="rId2" Type="http://schemas.openxmlformats.org/officeDocument/2006/relationships/hyperlink" Target="mailto:kadietz@vt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lideshare.net/archivistkir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archivists.org/groups/saa-acrlrbms-joint-task-force-on-primary-source-literacy" TargetMode="External"/><Relationship Id="rId2" Type="http://schemas.openxmlformats.org/officeDocument/2006/relationships/hyperlink" Target="http://www.ala.org/acrl/standards/ilframewor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343400"/>
            <a:ext cx="7117180" cy="2057400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Meetup</a:t>
            </a:r>
            <a:r>
              <a:rPr lang="en-US" dirty="0"/>
              <a:t>/</a:t>
            </a:r>
            <a:r>
              <a:rPr lang="en-US" dirty="0" smtClean="0"/>
              <a:t>Discussion</a:t>
            </a:r>
          </a:p>
          <a:p>
            <a:pPr algn="l"/>
            <a:r>
              <a:rPr lang="en-US" dirty="0" smtClean="0"/>
              <a:t>VLA Annual Conference</a:t>
            </a:r>
          </a:p>
          <a:p>
            <a:pPr algn="l"/>
            <a:r>
              <a:rPr lang="en-US" dirty="0" smtClean="0"/>
              <a:t>Richmond, VA</a:t>
            </a:r>
          </a:p>
          <a:p>
            <a:pPr algn="l"/>
            <a:r>
              <a:rPr lang="en-US" dirty="0" smtClean="0"/>
              <a:t>October 23, 2015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228599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mbria" panose="02040503050406030204" pitchFamily="18" charset="0"/>
              </a:rPr>
              <a:t>“Shall we march without our </a:t>
            </a:r>
            <a:r>
              <a:rPr lang="en-US" dirty="0" err="1">
                <a:latin typeface="Cambria" panose="02040503050406030204" pitchFamily="18" charset="0"/>
              </a:rPr>
              <a:t>neighbours</a:t>
            </a:r>
            <a:r>
              <a:rPr lang="en-US" dirty="0">
                <a:latin typeface="Cambria" panose="02040503050406030204" pitchFamily="18" charset="0"/>
              </a:rPr>
              <a:t> I trust not”: </a:t>
            </a:r>
            <a:r>
              <a:rPr lang="en-US" dirty="0" smtClean="0">
                <a:latin typeface="Cambria" panose="02040503050406030204" pitchFamily="18" charset="0"/>
              </a:rPr>
              <a:t>Defining </a:t>
            </a:r>
            <a:r>
              <a:rPr lang="en-US" dirty="0">
                <a:latin typeface="Cambria" panose="02040503050406030204" pitchFamily="18" charset="0"/>
              </a:rPr>
              <a:t>the Roles and Goals of Primary Source Literacy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6194714"/>
            <a:ext cx="990600" cy="34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70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II. Primary Source Literacy: 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What </a:t>
            </a:r>
            <a:r>
              <a:rPr lang="en-US" sz="3200" i="1" dirty="0"/>
              <a:t>should</a:t>
            </a:r>
            <a:r>
              <a:rPr lang="en-US" sz="3200" dirty="0"/>
              <a:t> primary source learning outcomes be? What can we successfully expect and hope to teach, given limited time, limited interactions with students/researchers/patrons, and limited resources</a:t>
            </a:r>
            <a:r>
              <a:rPr lang="en-US" sz="3200" dirty="0" smtClean="0"/>
              <a:t>?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2400" dirty="0" smtClean="0"/>
              <a:t>(Write your ideas on a card! We’ll talk about them, too, but I’ll compile your ideas anonymously to share.)</a:t>
            </a:r>
          </a:p>
        </p:txBody>
      </p:sp>
    </p:spTree>
    <p:extLst>
      <p:ext uri="{BB962C8B-B14F-4D97-AF65-F5344CB8AC3E}">
        <p14:creationId xmlns:p14="http://schemas.microsoft.com/office/powerpoint/2010/main" val="1536066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Responses from attendees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Empowering students as creators of knowledge</a:t>
            </a:r>
          </a:p>
          <a:p>
            <a:r>
              <a:rPr lang="en-US" dirty="0" smtClean="0"/>
              <a:t>Students often only want to consider new or easily accessible materials &amp; don’t immediately see value of scope/range</a:t>
            </a:r>
          </a:p>
          <a:p>
            <a:r>
              <a:rPr lang="en-US" dirty="0" smtClean="0"/>
              <a:t>How to discover/access materials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961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II. Primary Source Literacy: 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How </a:t>
            </a:r>
            <a:r>
              <a:rPr lang="en-US" sz="3600" dirty="0"/>
              <a:t>can information professionals from diverse backgrounds help</a:t>
            </a:r>
            <a:r>
              <a:rPr lang="en-US" sz="3600" dirty="0" smtClean="0"/>
              <a:t>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10855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II. Primary Source Literacy: 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What are </a:t>
            </a:r>
            <a:r>
              <a:rPr lang="en-US" sz="3600" i="1" dirty="0" smtClean="0"/>
              <a:t>your</a:t>
            </a:r>
            <a:r>
              <a:rPr lang="en-US" sz="3600" dirty="0" smtClean="0"/>
              <a:t> questions about primary source literacy?</a:t>
            </a:r>
          </a:p>
        </p:txBody>
      </p:sp>
    </p:spTree>
    <p:extLst>
      <p:ext uri="{BB962C8B-B14F-4D97-AF65-F5344CB8AC3E}">
        <p14:creationId xmlns:p14="http://schemas.microsoft.com/office/powerpoint/2010/main" val="3738807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III. Conclusions: </a:t>
            </a:r>
            <a:br>
              <a:rPr lang="en-US" dirty="0" smtClean="0"/>
            </a:br>
            <a:r>
              <a:rPr lang="en-US" dirty="0" smtClean="0"/>
              <a:t>Primary Source Literacy at “Home”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r>
              <a:rPr lang="en-US" sz="3200" dirty="0" smtClean="0"/>
              <a:t>Engaging in primary source literacy at your home institution</a:t>
            </a:r>
          </a:p>
          <a:p>
            <a:pPr lvl="1"/>
            <a:r>
              <a:rPr lang="en-US" sz="2800" dirty="0" smtClean="0"/>
              <a:t>Education</a:t>
            </a:r>
          </a:p>
          <a:p>
            <a:pPr lvl="1"/>
            <a:r>
              <a:rPr lang="en-US" sz="2800" dirty="0" smtClean="0"/>
              <a:t>Collaboration</a:t>
            </a:r>
          </a:p>
          <a:p>
            <a:pPr lvl="1"/>
            <a:r>
              <a:rPr lang="en-US" sz="2800" dirty="0" smtClean="0"/>
              <a:t>Creativity</a:t>
            </a:r>
          </a:p>
          <a:p>
            <a:pPr lvl="1"/>
            <a:endParaRPr lang="en-US" dirty="0" smtClean="0"/>
          </a:p>
          <a:p>
            <a:pPr marL="0" indent="0" algn="ctr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82304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III. Conclusions: </a:t>
            </a:r>
            <a:br>
              <a:rPr lang="en-US" dirty="0" smtClean="0"/>
            </a:br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pPr marL="0" indent="0" algn="ctr">
              <a:buNone/>
            </a:pPr>
            <a:r>
              <a:rPr lang="en-US" sz="3600" dirty="0" smtClean="0"/>
              <a:t>Questions? Comments? </a:t>
            </a:r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Final thoughts or ideas?</a:t>
            </a:r>
          </a:p>
          <a:p>
            <a:pPr marL="320040" lvl="1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1018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Facilitators notes from the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Information literacy and archival literacy are tired together. Some things students need to know include: how to interpret sources, what special collections are, and what rare books are</a:t>
            </a:r>
          </a:p>
          <a:p>
            <a:r>
              <a:rPr lang="en-US" dirty="0" smtClean="0"/>
              <a:t>Primary source literacy is part of information literacy. Information lit is a curricular </a:t>
            </a:r>
            <a:r>
              <a:rPr lang="en-US" dirty="0" err="1" smtClean="0"/>
              <a:t>throey</a:t>
            </a:r>
            <a:r>
              <a:rPr lang="en-US" dirty="0" smtClean="0"/>
              <a:t> with different interpretations. The same is true of primary source lit, since defining primary source lit varies across fields.</a:t>
            </a:r>
          </a:p>
          <a:p>
            <a:r>
              <a:rPr lang="en-US" dirty="0" smtClean="0"/>
              <a:t>Primary source lit fits in with some </a:t>
            </a:r>
            <a:r>
              <a:rPr lang="en-US" dirty="0" err="1" smtClean="0"/>
              <a:t>threshhold</a:t>
            </a:r>
            <a:r>
              <a:rPr lang="en-US" dirty="0" smtClean="0"/>
              <a:t> concepts: research is ongoing regardless of discipline; where ideas are being generated is important to engaging students.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286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Facilitators notes from the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There is agency in learning.</a:t>
            </a:r>
          </a:p>
          <a:p>
            <a:r>
              <a:rPr lang="en-US" dirty="0" smtClean="0"/>
              <a:t>There is importance in context. Authority is constructed (from the Framework for Information Literacy in Higher Education).</a:t>
            </a:r>
          </a:p>
          <a:p>
            <a:r>
              <a:rPr lang="en-US" dirty="0" smtClean="0"/>
              <a:t>Working with faculty to teach critical evaluation is important, as is teaching the value of viewpoints that vary.</a:t>
            </a:r>
          </a:p>
          <a:p>
            <a:r>
              <a:rPr lang="en-US" dirty="0" smtClean="0"/>
              <a:t>Special collections libraries can teach skills like preservation and file management, giving students (and faculty and researchers!) advice on saving and preserving their data/content.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351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Facilitators notes from the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Open discussions will help all information professionals learn and exchange ideas! Primary source lit is part of information lit and all library work contributes to shared goals and missions.</a:t>
            </a:r>
          </a:p>
          <a:p>
            <a:r>
              <a:rPr lang="en-US" dirty="0" smtClean="0"/>
              <a:t>One of our goals should be building scholar citizens! </a:t>
            </a:r>
          </a:p>
          <a:p>
            <a:r>
              <a:rPr lang="en-US" dirty="0" smtClean="0"/>
              <a:t>Archivists and special collections librarians have a special connection to communities by working with donors. We can this to everyone’s advantage in forming partnership and education patrons.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253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Updated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768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pPr marL="0" indent="0" algn="ctr">
              <a:buNone/>
            </a:pPr>
            <a:r>
              <a:rPr lang="en-US" sz="3200" dirty="0" smtClean="0"/>
              <a:t>All of your comments submitted on index cards will be anonymously compiled and added to the Dropbox folder for this presentation, as well as the notes I take from the discussion. </a:t>
            </a:r>
          </a:p>
          <a:p>
            <a:pPr marL="0" indent="0" algn="ctr">
              <a:buNone/>
            </a:pPr>
            <a:r>
              <a:rPr lang="en-US" sz="3200" dirty="0" smtClean="0"/>
              <a:t>Check back in the near future:</a:t>
            </a:r>
          </a:p>
          <a:p>
            <a:pPr marL="0" indent="0" algn="ctr">
              <a:buNone/>
            </a:pPr>
            <a:r>
              <a:rPr lang="en-US" sz="3200" dirty="0">
                <a:hlinkClick r:id="rId2"/>
              </a:rPr>
              <a:t>https://</a:t>
            </a:r>
            <a:r>
              <a:rPr lang="en-US" sz="3200" dirty="0" smtClean="0">
                <a:hlinkClick r:id="rId2"/>
              </a:rPr>
              <a:t>goo.gl/6GVqDC</a:t>
            </a:r>
            <a:endParaRPr lang="en-US" dirty="0" smtClean="0"/>
          </a:p>
          <a:p>
            <a:pPr marL="0" indent="0" algn="ctr">
              <a:buNone/>
            </a:pPr>
            <a:r>
              <a:rPr lang="en-US" sz="3200" dirty="0" smtClean="0"/>
              <a:t>(Also</a:t>
            </a:r>
            <a:r>
              <a:rPr lang="en-US" sz="3200" dirty="0"/>
              <a:t>, I’ll tweet when I’ve </a:t>
            </a:r>
            <a:r>
              <a:rPr lang="en-US" sz="3200" dirty="0" smtClean="0"/>
              <a:t>updated!)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591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Please note!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presentation was updated on 10/27/2015 to include comments from the discussion and notes from the facilitator.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4003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Contacting 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530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/>
              <a:t>If you want to continue the dialogue with me, I would love the opportunity! You can find me (and my work) in many places. Here are a few: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hlinkClick r:id="rId2"/>
              </a:rPr>
              <a:t>kadietz@vt.edu</a:t>
            </a:r>
            <a:r>
              <a:rPr lang="en-US" dirty="0" smtClean="0"/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@</a:t>
            </a:r>
            <a:r>
              <a:rPr lang="en-US" dirty="0" err="1" smtClean="0"/>
              <a:t>archivistkira</a:t>
            </a:r>
            <a:r>
              <a:rPr lang="en-US" dirty="0" smtClean="0"/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hlinkClick r:id="rId3"/>
              </a:rPr>
              <a:t>About.me/</a:t>
            </a:r>
            <a:r>
              <a:rPr lang="en-US" dirty="0" err="1" smtClean="0">
                <a:hlinkClick r:id="rId3"/>
              </a:rPr>
              <a:t>kiradietz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hlinkClick r:id="rId4"/>
              </a:rPr>
              <a:t>Slideshare.net/</a:t>
            </a:r>
            <a:r>
              <a:rPr lang="en-US" dirty="0" err="1">
                <a:hlinkClick r:id="rId4"/>
              </a:rPr>
              <a:t>archivistkira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746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I. </a:t>
            </a:r>
            <a:r>
              <a:rPr lang="en-US" smtClean="0"/>
              <a:t>Introduction </a:t>
            </a:r>
            <a:endParaRPr lang="en-US" dirty="0" smtClean="0"/>
          </a:p>
          <a:p>
            <a:pPr lvl="1"/>
            <a:r>
              <a:rPr lang="en-US" dirty="0" smtClean="0"/>
              <a:t>Just what IS primary source literacy?</a:t>
            </a:r>
          </a:p>
          <a:p>
            <a:r>
              <a:rPr lang="en-US" dirty="0" smtClean="0"/>
              <a:t>II. Primary Source Literacy</a:t>
            </a:r>
          </a:p>
          <a:p>
            <a:pPr lvl="1"/>
            <a:r>
              <a:rPr lang="en-US" dirty="0" smtClean="0"/>
              <a:t>Importance, collaboration in information literacy, and learning outcomes</a:t>
            </a:r>
          </a:p>
          <a:p>
            <a:r>
              <a:rPr lang="en-US" dirty="0" smtClean="0"/>
              <a:t>III. Conclusion </a:t>
            </a:r>
          </a:p>
          <a:p>
            <a:pPr lvl="1"/>
            <a:r>
              <a:rPr lang="en-US" dirty="0" smtClean="0"/>
              <a:t>Continuing the dialogue at your home institution</a:t>
            </a:r>
          </a:p>
          <a:p>
            <a:pPr lvl="1"/>
            <a:r>
              <a:rPr lang="en-US" dirty="0" smtClean="0"/>
              <a:t>Final thoughts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92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Introduction: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i="1" dirty="0" smtClean="0">
              <a:hlinkClick r:id="rId2"/>
            </a:endParaRPr>
          </a:p>
          <a:p>
            <a:endParaRPr lang="en-US" i="1" dirty="0" smtClean="0">
              <a:hlinkClick r:id="rId2"/>
            </a:endParaRPr>
          </a:p>
          <a:p>
            <a:r>
              <a:rPr lang="en-US" i="1" dirty="0" smtClean="0">
                <a:hlinkClick r:id="rId2"/>
              </a:rPr>
              <a:t>Framework </a:t>
            </a:r>
            <a:r>
              <a:rPr lang="en-US" i="1" dirty="0">
                <a:hlinkClick r:id="rId2"/>
              </a:rPr>
              <a:t>for Information Literacy in Higher Education</a:t>
            </a:r>
            <a:r>
              <a:rPr lang="en-US" dirty="0">
                <a:hlinkClick r:id="rId2"/>
              </a:rPr>
              <a:t> </a:t>
            </a:r>
            <a:r>
              <a:rPr lang="en-US" dirty="0" smtClean="0"/>
              <a:t>(2015)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>
                <a:hlinkClick r:id="rId3"/>
              </a:rPr>
              <a:t>SAA-ACRL/RMBS Joint Task Force on the Development of Guidelines for Primary Source </a:t>
            </a:r>
            <a:r>
              <a:rPr lang="en-US" dirty="0" smtClean="0">
                <a:hlinkClick r:id="rId3"/>
              </a:rPr>
              <a:t>Literacy </a:t>
            </a:r>
            <a:r>
              <a:rPr lang="en-US" dirty="0" smtClean="0"/>
              <a:t>(2015-2017)</a:t>
            </a:r>
            <a:endParaRPr lang="en-US" dirty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54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I. Introduction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“Primary Source” what?!?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Questions to consider</a:t>
            </a:r>
          </a:p>
          <a:p>
            <a:pPr lvl="1"/>
            <a:r>
              <a:rPr lang="en-US" sz="2800" dirty="0" smtClean="0"/>
              <a:t>What is primary source literacy? (In other words, how do we define it, and is that different from the way is it defined by standards?) </a:t>
            </a:r>
          </a:p>
          <a:p>
            <a:pPr lvl="1"/>
            <a:r>
              <a:rPr lang="en-US" sz="2800" dirty="0" smtClean="0"/>
              <a:t>What is information literacy?</a:t>
            </a:r>
          </a:p>
          <a:p>
            <a:pPr lvl="1"/>
            <a:r>
              <a:rPr lang="en-US" sz="2800" dirty="0" smtClean="0"/>
              <a:t>What’s the relationship between the two?</a:t>
            </a:r>
          </a:p>
        </p:txBody>
      </p:sp>
    </p:spTree>
    <p:extLst>
      <p:ext uri="{BB962C8B-B14F-4D97-AF65-F5344CB8AC3E}">
        <p14:creationId xmlns:p14="http://schemas.microsoft.com/office/powerpoint/2010/main" val="1343681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II. Primary Source Literacy: 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4000" dirty="0" smtClean="0"/>
              <a:t>Why does primary source literacy matter?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58616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II. Primary Source Literacy: 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What </a:t>
            </a:r>
            <a:r>
              <a:rPr lang="en-US" sz="3600" dirty="0"/>
              <a:t>skills can archivists and special collections librarians offer to larger information literacy goals</a:t>
            </a:r>
            <a:r>
              <a:rPr lang="en-US" sz="3600" dirty="0" smtClean="0"/>
              <a:t>?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2800" dirty="0" smtClean="0"/>
              <a:t>(Write your ideas on a card! We’ll talk about them, too, but I’ll compile your ideas anonymously to share.)</a:t>
            </a:r>
          </a:p>
        </p:txBody>
      </p:sp>
    </p:spTree>
    <p:extLst>
      <p:ext uri="{BB962C8B-B14F-4D97-AF65-F5344CB8AC3E}">
        <p14:creationId xmlns:p14="http://schemas.microsoft.com/office/powerpoint/2010/main" val="4154679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Responses from attendees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Instruction on the process of information creation</a:t>
            </a:r>
          </a:p>
          <a:p>
            <a:r>
              <a:rPr lang="en-US" dirty="0" smtClean="0"/>
              <a:t>Scope &amp; impact of a single piece of research or information</a:t>
            </a:r>
          </a:p>
          <a:p>
            <a:r>
              <a:rPr lang="en-US" dirty="0" smtClean="0"/>
              <a:t>Digital management—saving files for future preservation</a:t>
            </a:r>
          </a:p>
          <a:p>
            <a:r>
              <a:rPr lang="en-US" dirty="0" smtClean="0"/>
              <a:t>Information draws its meaning, in part, from the other materials in the collection (context)</a:t>
            </a:r>
          </a:p>
          <a:p>
            <a:r>
              <a:rPr lang="en-US" dirty="0" smtClean="0"/>
              <a:t>Critically evaluate the authority of a source/source creator in order to meaningfully integrate varied viewpoints into research papers and projects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609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Responses from attendees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Help us convince faculty that there is value in alternative viewpoints and value in source evaluation</a:t>
            </a:r>
          </a:p>
          <a:p>
            <a:r>
              <a:rPr lang="en-US" dirty="0" smtClean="0"/>
              <a:t>As a scholar, a student is also a creator and contributor to the conversation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4920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Hokie 1">
      <a:dk1>
        <a:sysClr val="windowText" lastClr="000000"/>
      </a:dk1>
      <a:lt1>
        <a:sysClr val="window" lastClr="FFFFFF"/>
      </a:lt1>
      <a:dk2>
        <a:srgbClr val="660000"/>
      </a:dk2>
      <a:lt2>
        <a:srgbClr val="DEDEDE"/>
      </a:lt2>
      <a:accent1>
        <a:srgbClr val="660000"/>
      </a:accent1>
      <a:accent2>
        <a:srgbClr val="FF6600"/>
      </a:accent2>
      <a:accent3>
        <a:srgbClr val="FF6600"/>
      </a:accent3>
      <a:accent4>
        <a:srgbClr val="C4652D"/>
      </a:accent4>
      <a:accent5>
        <a:srgbClr val="8B5D3D"/>
      </a:accent5>
      <a:accent6>
        <a:srgbClr val="5C92B5"/>
      </a:accent6>
      <a:hlink>
        <a:srgbClr val="6B572F"/>
      </a:hlink>
      <a:folHlink>
        <a:srgbClr val="C2A87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156</TotalTime>
  <Words>842</Words>
  <Application>Microsoft Office PowerPoint</Application>
  <PresentationFormat>On-screen Show (4:3)</PresentationFormat>
  <Paragraphs>104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Equity</vt:lpstr>
      <vt:lpstr>“Shall we march without our neighbours I trust not”: Defining the Roles and Goals of Primary Source Literacy </vt:lpstr>
      <vt:lpstr>Please note!</vt:lpstr>
      <vt:lpstr>The Plan</vt:lpstr>
      <vt:lpstr>I. Introduction: Background</vt:lpstr>
      <vt:lpstr>I. Introduction:  “Primary Source” what?!?</vt:lpstr>
      <vt:lpstr>II. Primary Source Literacy: Discussion Questions</vt:lpstr>
      <vt:lpstr>II. Primary Source Literacy: Discussion Questions</vt:lpstr>
      <vt:lpstr>Responses from attendees</vt:lpstr>
      <vt:lpstr>Responses from attendees</vt:lpstr>
      <vt:lpstr>II. Primary Source Literacy: Discussion Questions</vt:lpstr>
      <vt:lpstr>Responses from attendees</vt:lpstr>
      <vt:lpstr>II. Primary Source Literacy: Discussion Questions</vt:lpstr>
      <vt:lpstr>II. Primary Source Literacy: Discussion Questions</vt:lpstr>
      <vt:lpstr>III. Conclusions:  Primary Source Literacy at “Home”</vt:lpstr>
      <vt:lpstr>III. Conclusions:  Final Thoughts</vt:lpstr>
      <vt:lpstr>Facilitators notes from the discussion</vt:lpstr>
      <vt:lpstr>Facilitators notes from the discussion</vt:lpstr>
      <vt:lpstr>Facilitators notes from the discussion</vt:lpstr>
      <vt:lpstr>Updated Slides</vt:lpstr>
      <vt:lpstr>Contacting Me!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“Shall we march without our neighbours I trust not”: Defining the Roles and Goals of Primary Source Literacy</dc:title>
  <dc:creator>Kira A. Dietz</dc:creator>
  <cp:lastModifiedBy>Kira A. Dietz</cp:lastModifiedBy>
  <cp:revision>20</cp:revision>
  <dcterms:created xsi:type="dcterms:W3CDTF">2015-10-02T14:53:39Z</dcterms:created>
  <dcterms:modified xsi:type="dcterms:W3CDTF">2015-10-27T16:58:38Z</dcterms:modified>
</cp:coreProperties>
</file>