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00" r:id="rId2"/>
    <p:sldId id="258" r:id="rId3"/>
    <p:sldId id="260" r:id="rId4"/>
    <p:sldId id="299" r:id="rId5"/>
    <p:sldId id="261" r:id="rId6"/>
    <p:sldId id="262" r:id="rId7"/>
    <p:sldId id="263" r:id="rId8"/>
    <p:sldId id="265" r:id="rId9"/>
    <p:sldId id="273" r:id="rId10"/>
    <p:sldId id="275" r:id="rId11"/>
    <p:sldId id="276" r:id="rId12"/>
    <p:sldId id="278" r:id="rId13"/>
    <p:sldId id="264" r:id="rId14"/>
    <p:sldId id="269" r:id="rId15"/>
    <p:sldId id="268" r:id="rId16"/>
    <p:sldId id="283" r:id="rId17"/>
    <p:sldId id="267" r:id="rId18"/>
    <p:sldId id="270" r:id="rId19"/>
    <p:sldId id="272" r:id="rId20"/>
    <p:sldId id="284" r:id="rId21"/>
    <p:sldId id="280" r:id="rId22"/>
    <p:sldId id="298" r:id="rId23"/>
    <p:sldId id="297" r:id="rId24"/>
    <p:sldId id="296" r:id="rId25"/>
    <p:sldId id="294" r:id="rId26"/>
    <p:sldId id="295" r:id="rId27"/>
    <p:sldId id="279" r:id="rId28"/>
    <p:sldId id="292" r:id="rId29"/>
    <p:sldId id="289" r:id="rId30"/>
    <p:sldId id="290" r:id="rId31"/>
    <p:sldId id="291" r:id="rId32"/>
    <p:sldId id="281" r:id="rId33"/>
    <p:sldId id="285" r:id="rId34"/>
    <p:sldId id="271" r:id="rId35"/>
    <p:sldId id="25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79" autoAdjust="0"/>
  </p:normalViewPr>
  <p:slideViewPr>
    <p:cSldViewPr>
      <p:cViewPr>
        <p:scale>
          <a:sx n="60" d="100"/>
          <a:sy n="60" d="100"/>
        </p:scale>
        <p:origin x="-888"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972562-C54B-4726-A484-565CEEA38EA1}" type="datetimeFigureOut">
              <a:rPr lang="en-US" smtClean="0"/>
              <a:pPr/>
              <a:t>10/27/2015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24CDCF-44FA-4A3B-A1DD-A8DC75D49E00}" type="slidenum">
              <a:rPr lang="en-US" smtClean="0"/>
              <a:pPr/>
              <a:t>‹#›</a:t>
            </a:fld>
            <a:endParaRPr lang="en-US"/>
          </a:p>
        </p:txBody>
      </p:sp>
    </p:spTree>
    <p:extLst>
      <p:ext uri="{BB962C8B-B14F-4D97-AF65-F5344CB8AC3E}">
        <p14:creationId xmlns:p14="http://schemas.microsoft.com/office/powerpoint/2010/main" val="177386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1</a:t>
            </a:fld>
            <a:endParaRPr lang="en-US"/>
          </a:p>
        </p:txBody>
      </p:sp>
    </p:spTree>
    <p:extLst>
      <p:ext uri="{BB962C8B-B14F-4D97-AF65-F5344CB8AC3E}">
        <p14:creationId xmlns:p14="http://schemas.microsoft.com/office/powerpoint/2010/main" val="2835510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24CDCF-44FA-4A3B-A1DD-A8DC75D49E0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24CDCF-44FA-4A3B-A1DD-A8DC75D49E0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13</a:t>
            </a:fld>
            <a:endParaRPr lang="en-US"/>
          </a:p>
        </p:txBody>
      </p:sp>
    </p:spTree>
    <p:extLst>
      <p:ext uri="{BB962C8B-B14F-4D97-AF65-F5344CB8AC3E}">
        <p14:creationId xmlns:p14="http://schemas.microsoft.com/office/powerpoint/2010/main" val="208939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18</a:t>
            </a:fld>
            <a:endParaRPr lang="en-US"/>
          </a:p>
        </p:txBody>
      </p:sp>
    </p:spTree>
    <p:extLst>
      <p:ext uri="{BB962C8B-B14F-4D97-AF65-F5344CB8AC3E}">
        <p14:creationId xmlns:p14="http://schemas.microsoft.com/office/powerpoint/2010/main" val="453531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sz="2400" baseline="0" dirty="0" smtClean="0"/>
          </a:p>
        </p:txBody>
      </p:sp>
      <p:sp>
        <p:nvSpPr>
          <p:cNvPr id="4" name="Slide Number Placeholder 3"/>
          <p:cNvSpPr>
            <a:spLocks noGrp="1"/>
          </p:cNvSpPr>
          <p:nvPr>
            <p:ph type="sldNum" sz="quarter" idx="10"/>
          </p:nvPr>
        </p:nvSpPr>
        <p:spPr/>
        <p:txBody>
          <a:bodyPr/>
          <a:lstStyle/>
          <a:p>
            <a:fld id="{6E24CDCF-44FA-4A3B-A1DD-A8DC75D49E00}" type="slidenum">
              <a:rPr lang="en-US" smtClean="0"/>
              <a:pPr/>
              <a:t>19</a:t>
            </a:fld>
            <a:endParaRPr lang="en-US"/>
          </a:p>
        </p:txBody>
      </p:sp>
    </p:spTree>
    <p:extLst>
      <p:ext uri="{BB962C8B-B14F-4D97-AF65-F5344CB8AC3E}">
        <p14:creationId xmlns:p14="http://schemas.microsoft.com/office/powerpoint/2010/main" val="476778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2</a:t>
            </a:fld>
            <a:endParaRPr lang="en-US"/>
          </a:p>
        </p:txBody>
      </p:sp>
    </p:spTree>
    <p:extLst>
      <p:ext uri="{BB962C8B-B14F-4D97-AF65-F5344CB8AC3E}">
        <p14:creationId xmlns:p14="http://schemas.microsoft.com/office/powerpoint/2010/main" val="324435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E24CDCF-44FA-4A3B-A1DD-A8DC75D49E00}" type="slidenum">
              <a:rPr lang="en-US" smtClean="0"/>
              <a:pPr/>
              <a:t>20</a:t>
            </a:fld>
            <a:endParaRPr lang="en-US"/>
          </a:p>
        </p:txBody>
      </p:sp>
    </p:spTree>
    <p:extLst>
      <p:ext uri="{BB962C8B-B14F-4D97-AF65-F5344CB8AC3E}">
        <p14:creationId xmlns:p14="http://schemas.microsoft.com/office/powerpoint/2010/main" val="476778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FF47B-0150-4EA4-B726-7E4FC5F390DA}" type="slidenum">
              <a:rPr lang="en-US" smtClean="0"/>
              <a:pPr/>
              <a:t>25</a:t>
            </a:fld>
            <a:endParaRPr lang="en-US"/>
          </a:p>
        </p:txBody>
      </p:sp>
    </p:spTree>
    <p:extLst>
      <p:ext uri="{BB962C8B-B14F-4D97-AF65-F5344CB8AC3E}">
        <p14:creationId xmlns:p14="http://schemas.microsoft.com/office/powerpoint/2010/main" val="2755228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FF47B-0150-4EA4-B726-7E4FC5F390DA}" type="slidenum">
              <a:rPr lang="en-US" smtClean="0"/>
              <a:pPr/>
              <a:t>26</a:t>
            </a:fld>
            <a:endParaRPr lang="en-US"/>
          </a:p>
        </p:txBody>
      </p:sp>
    </p:spTree>
    <p:extLst>
      <p:ext uri="{BB962C8B-B14F-4D97-AF65-F5344CB8AC3E}">
        <p14:creationId xmlns:p14="http://schemas.microsoft.com/office/powerpoint/2010/main" val="1717455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33</a:t>
            </a:fld>
            <a:endParaRPr lang="en-US"/>
          </a:p>
        </p:txBody>
      </p:sp>
    </p:spTree>
    <p:extLst>
      <p:ext uri="{BB962C8B-B14F-4D97-AF65-F5344CB8AC3E}">
        <p14:creationId xmlns:p14="http://schemas.microsoft.com/office/powerpoint/2010/main" val="476778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24CDCF-44FA-4A3B-A1DD-A8DC75D49E00}"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24CDCF-44FA-4A3B-A1DD-A8DC75D49E0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24CDCF-44FA-4A3B-A1DD-A8DC75D49E00}"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24CDCF-44FA-4A3B-A1DD-A8DC75D49E0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24CDCF-44FA-4A3B-A1DD-A8DC75D49E0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24CDCF-44FA-4A3B-A1DD-A8DC75D49E00}" type="slidenum">
              <a:rPr lang="en-US" smtClean="0"/>
              <a:pPr/>
              <a:t>8</a:t>
            </a:fld>
            <a:endParaRPr lang="en-US"/>
          </a:p>
        </p:txBody>
      </p:sp>
    </p:spTree>
    <p:extLst>
      <p:ext uri="{BB962C8B-B14F-4D97-AF65-F5344CB8AC3E}">
        <p14:creationId xmlns:p14="http://schemas.microsoft.com/office/powerpoint/2010/main" val="379146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24CDCF-44FA-4A3B-A1DD-A8DC75D49E0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DA103B-DE5B-4DC0-AA92-06F4BFE5070D}" type="slidenum">
              <a:rPr lang="en-US" smtClean="0"/>
              <a:pPr/>
              <a:t>‹#›</a:t>
            </a:fld>
            <a:endParaRPr lang="en-US"/>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DA103B-DE5B-4DC0-AA92-06F4BFE5070D}" type="slidenum">
              <a:rPr lang="en-US" smtClean="0"/>
              <a:pPr/>
              <a:t>‹#›</a:t>
            </a:fld>
            <a:endParaRPr lang="en-US"/>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DA103B-DE5B-4DC0-AA92-06F4BFE5070D}" type="slidenum">
              <a:rPr lang="en-US" smtClean="0"/>
              <a:pPr/>
              <a:t>‹#›</a:t>
            </a:fld>
            <a:endParaRPr lang="en-US"/>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DA103B-DE5B-4DC0-AA92-06F4BFE5070D}" type="slidenum">
              <a:rPr lang="en-US" smtClean="0"/>
              <a:pPr/>
              <a:t>‹#›</a:t>
            </a:fld>
            <a:endParaRPr lang="en-US"/>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DA103B-DE5B-4DC0-AA92-06F4BFE5070D}" type="slidenum">
              <a:rPr lang="en-US" smtClean="0"/>
              <a:pPr/>
              <a:t>‹#›</a:t>
            </a:fld>
            <a:endParaRPr lang="en-US"/>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DA103B-DE5B-4DC0-AA92-06F4BFE5070D}" type="slidenum">
              <a:rPr lang="en-US" smtClean="0"/>
              <a:pPr/>
              <a:t>‹#›</a:t>
            </a:fld>
            <a:endParaRPr lang="en-US"/>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DA103B-DE5B-4DC0-AA92-06F4BFE5070D}" type="slidenum">
              <a:rPr lang="en-US" smtClean="0"/>
              <a:pPr/>
              <a:t>‹#›</a:t>
            </a:fld>
            <a:endParaRPr lang="en-US"/>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DA103B-DE5B-4DC0-AA92-06F4BFE5070D}" type="slidenum">
              <a:rPr lang="en-US" smtClean="0"/>
              <a:pPr/>
              <a:t>‹#›</a:t>
            </a:fld>
            <a:endParaRPr lang="en-US"/>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DA103B-DE5B-4DC0-AA92-06F4BFE5070D}" type="slidenum">
              <a:rPr lang="en-US" smtClean="0"/>
              <a:pPr/>
              <a:t>‹#›</a:t>
            </a:fld>
            <a:endParaRPr lang="en-US"/>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DA103B-DE5B-4DC0-AA92-06F4BFE5070D}"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FAE9F45F-57BA-4030-B07E-6236E2628905}" type="datetimeFigureOut">
              <a:rPr lang="en-US" smtClean="0"/>
              <a:pPr/>
              <a:t>10/27/2015</a:t>
            </a:fld>
            <a:endParaRPr lang="en-US"/>
          </a:p>
        </p:txBody>
      </p:sp>
      <p:sp>
        <p:nvSpPr>
          <p:cNvPr id="9" name="Slide Number Placeholder 8"/>
          <p:cNvSpPr>
            <a:spLocks noGrp="1"/>
          </p:cNvSpPr>
          <p:nvPr>
            <p:ph type="sldNum" sz="quarter" idx="11"/>
          </p:nvPr>
        </p:nvSpPr>
        <p:spPr/>
        <p:txBody>
          <a:bodyPr/>
          <a:lstStyle/>
          <a:p>
            <a:fld id="{CCDA103B-DE5B-4DC0-AA92-06F4BFE5070D}"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CDA103B-DE5B-4DC0-AA92-06F4BFE5070D}"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FAE9F45F-57BA-4030-B07E-6236E2628905}" type="datetimeFigureOut">
              <a:rPr lang="en-US" smtClean="0"/>
              <a:pPr/>
              <a:t>10/27/2015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d"/>
  </p:transition>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ocialarchive.iath.virginia.edu/" TargetMode="External"/><Relationship Id="rId3" Type="http://schemas.openxmlformats.org/officeDocument/2006/relationships/hyperlink" Target="http://ead.lib.virginia.edu/vivaxtf/search?smode=simple" TargetMode="External"/><Relationship Id="rId7" Type="http://schemas.openxmlformats.org/officeDocument/2006/relationships/hyperlink" Target="https://www.worldcat.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beta.worldcat.org/archivegrid/" TargetMode="External"/><Relationship Id="rId5" Type="http://schemas.openxmlformats.org/officeDocument/2006/relationships/hyperlink" Target="http://www.vahistorical.org/collections-and-resources" TargetMode="External"/><Relationship Id="rId4" Type="http://schemas.openxmlformats.org/officeDocument/2006/relationships/hyperlink" Target="http://guides.lib.vt.edu/specialcollections/basicintroduction"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aad.archives.gov/aad/" TargetMode="External"/><Relationship Id="rId3" Type="http://schemas.openxmlformats.org/officeDocument/2006/relationships/hyperlink" Target="http://digitalsc.lib.vt.edu/" TargetMode="External"/><Relationship Id="rId7" Type="http://schemas.openxmlformats.org/officeDocument/2006/relationships/hyperlink" Target="http://dp.l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apl.org/collections-resources/visual-collections/menu-collection" TargetMode="External"/><Relationship Id="rId5" Type="http://schemas.openxmlformats.org/officeDocument/2006/relationships/hyperlink" Target="https://www.digitalnc.org/" TargetMode="External"/><Relationship Id="rId4" Type="http://schemas.openxmlformats.org/officeDocument/2006/relationships/hyperlink" Target="http://www.virginiamemory.com/collecti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tinyurl.com/aebc2013"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tinyurl.com/aebc2013"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tinyurl.com/aebc2014"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tinyurl.com/aebc2014"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goo.gl/l5Chp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bout.me/kiradietz" TargetMode="External"/><Relationship Id="rId2" Type="http://schemas.openxmlformats.org/officeDocument/2006/relationships/hyperlink" Target="mailto:kadietz@vt.edu" TargetMode="External"/><Relationship Id="rId1" Type="http://schemas.openxmlformats.org/officeDocument/2006/relationships/slideLayout" Target="../slideLayouts/slideLayout2.xml"/><Relationship Id="rId4" Type="http://schemas.openxmlformats.org/officeDocument/2006/relationships/hyperlink" Target="http://www.slideshare.net/archivistkir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543800" cy="2593975"/>
          </a:xfrm>
        </p:spPr>
        <p:txBody>
          <a:bodyPr/>
          <a:lstStyle/>
          <a:p>
            <a:r>
              <a:rPr lang="en-US" sz="4800" dirty="0" smtClean="0"/>
              <a:t>Opening Up the “Closed” Stacks: What Archives &amp; Special Collections Can Do for You &amp; Your Patrons!</a:t>
            </a:r>
            <a:endParaRPr lang="en-US" sz="4800" dirty="0"/>
          </a:p>
        </p:txBody>
      </p:sp>
      <p:sp>
        <p:nvSpPr>
          <p:cNvPr id="3" name="Subtitle 2"/>
          <p:cNvSpPr>
            <a:spLocks noGrp="1"/>
          </p:cNvSpPr>
          <p:nvPr>
            <p:ph type="subTitle" idx="1"/>
          </p:nvPr>
        </p:nvSpPr>
        <p:spPr>
          <a:xfrm>
            <a:off x="685800" y="4572000"/>
            <a:ext cx="6461760" cy="1981200"/>
          </a:xfrm>
        </p:spPr>
        <p:txBody>
          <a:bodyPr>
            <a:normAutofit/>
          </a:bodyPr>
          <a:lstStyle/>
          <a:p>
            <a:r>
              <a:rPr lang="en-US" dirty="0" smtClean="0">
                <a:solidFill>
                  <a:schemeClr val="tx1">
                    <a:lumMod val="75000"/>
                  </a:schemeClr>
                </a:solidFill>
              </a:rPr>
              <a:t>Kira A. Dietz </a:t>
            </a:r>
          </a:p>
          <a:p>
            <a:r>
              <a:rPr lang="en-US" dirty="0" smtClean="0">
                <a:solidFill>
                  <a:schemeClr val="tx1">
                    <a:lumMod val="75000"/>
                  </a:schemeClr>
                </a:solidFill>
              </a:rPr>
              <a:t>VLA </a:t>
            </a:r>
            <a:r>
              <a:rPr lang="en-US" dirty="0">
                <a:solidFill>
                  <a:schemeClr val="tx1">
                    <a:lumMod val="75000"/>
                  </a:schemeClr>
                </a:solidFill>
              </a:rPr>
              <a:t>Annual Conference</a:t>
            </a:r>
          </a:p>
          <a:p>
            <a:r>
              <a:rPr lang="en-US" dirty="0">
                <a:solidFill>
                  <a:schemeClr val="tx1">
                    <a:lumMod val="75000"/>
                  </a:schemeClr>
                </a:solidFill>
              </a:rPr>
              <a:t>Richmond, VA</a:t>
            </a:r>
          </a:p>
          <a:p>
            <a:r>
              <a:rPr lang="en-US" dirty="0">
                <a:solidFill>
                  <a:schemeClr val="tx1">
                    <a:lumMod val="75000"/>
                  </a:schemeClr>
                </a:solidFill>
              </a:rPr>
              <a:t>October </a:t>
            </a:r>
            <a:r>
              <a:rPr lang="en-US" dirty="0" smtClean="0">
                <a:solidFill>
                  <a:schemeClr val="tx1">
                    <a:lumMod val="75000"/>
                  </a:schemeClr>
                </a:solidFill>
              </a:rPr>
              <a:t>22, </a:t>
            </a:r>
            <a:r>
              <a:rPr lang="en-US" dirty="0">
                <a:solidFill>
                  <a:schemeClr val="tx1">
                    <a:lumMod val="75000"/>
                  </a:schemeClr>
                </a:solidFill>
              </a:rPr>
              <a:t>2015</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6400800"/>
            <a:ext cx="838200" cy="295275"/>
          </a:xfrm>
          <a:prstGeom prst="rect">
            <a:avLst/>
          </a:prstGeom>
        </p:spPr>
      </p:pic>
    </p:spTree>
    <p:extLst>
      <p:ext uri="{BB962C8B-B14F-4D97-AF65-F5344CB8AC3E}">
        <p14:creationId xmlns:p14="http://schemas.microsoft.com/office/powerpoint/2010/main" val="3174820655"/>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3127"/>
          <a:stretch/>
        </p:blipFill>
        <p:spPr>
          <a:xfrm>
            <a:off x="4253868" y="152401"/>
            <a:ext cx="4890132" cy="281940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2400" y="152400"/>
            <a:ext cx="4165600" cy="3124200"/>
          </a:xfr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9951"/>
          <a:stretch/>
        </p:blipFill>
        <p:spPr>
          <a:xfrm>
            <a:off x="1600200" y="3298372"/>
            <a:ext cx="5892800" cy="3537857"/>
          </a:xfrm>
          <a:prstGeom prst="rect">
            <a:avLst/>
          </a:prstGeom>
        </p:spPr>
      </p:pic>
    </p:spTree>
    <p:extLst>
      <p:ext uri="{BB962C8B-B14F-4D97-AF65-F5344CB8AC3E}">
        <p14:creationId xmlns:p14="http://schemas.microsoft.com/office/powerpoint/2010/main" val="1178662759"/>
      </p:ext>
    </p:extLst>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874" t="2143" r="12460" b="2143"/>
          <a:stretch/>
        </p:blipFill>
        <p:spPr>
          <a:xfrm rot="5400000">
            <a:off x="4575341" y="2422445"/>
            <a:ext cx="4774543" cy="4096568"/>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7407" b="16100"/>
          <a:stretch/>
        </p:blipFill>
        <p:spPr>
          <a:xfrm>
            <a:off x="31845" y="76200"/>
            <a:ext cx="6400800" cy="3672114"/>
          </a:xfrm>
        </p:spPr>
      </p:pic>
    </p:spTree>
    <p:extLst>
      <p:ext uri="{BB962C8B-B14F-4D97-AF65-F5344CB8AC3E}">
        <p14:creationId xmlns:p14="http://schemas.microsoft.com/office/powerpoint/2010/main" val="4027965472"/>
      </p:ext>
    </p:extLst>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238" b="24444"/>
          <a:stretch/>
        </p:blipFill>
        <p:spPr>
          <a:xfrm rot="5400000">
            <a:off x="-1811608" y="1862407"/>
            <a:ext cx="6669314" cy="3017071"/>
          </a:xfrm>
          <a:prstGeom prst="rect">
            <a:avLst/>
          </a:prstGeom>
        </p:spPr>
      </p:pic>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2903" b="20560"/>
          <a:stretch/>
        </p:blipFill>
        <p:spPr>
          <a:xfrm>
            <a:off x="2710543" y="4063998"/>
            <a:ext cx="6400800" cy="2714173"/>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6285"/>
            <a:ext cx="4927600" cy="3695700"/>
          </a:xfrm>
          <a:prstGeom prst="rect">
            <a:avLst/>
          </a:prstGeom>
        </p:spPr>
      </p:pic>
    </p:spTree>
    <p:extLst>
      <p:ext uri="{BB962C8B-B14F-4D97-AF65-F5344CB8AC3E}">
        <p14:creationId xmlns:p14="http://schemas.microsoft.com/office/powerpoint/2010/main" val="1046766522"/>
      </p:ext>
    </p:extLst>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Should You (or Your Patrons) Care?</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Who are our patrons in academic archives? </a:t>
            </a:r>
          </a:p>
          <a:p>
            <a:pPr lvl="1"/>
            <a:r>
              <a:rPr lang="en-US" sz="2400" dirty="0" smtClean="0"/>
              <a:t>Students (K-12, undergraduate, and graduate)</a:t>
            </a:r>
          </a:p>
          <a:p>
            <a:pPr lvl="1"/>
            <a:r>
              <a:rPr lang="en-US" sz="2400" dirty="0" smtClean="0"/>
              <a:t>University faculty/staff</a:t>
            </a:r>
          </a:p>
          <a:p>
            <a:pPr lvl="1"/>
            <a:r>
              <a:rPr lang="en-US" sz="2400" dirty="0" smtClean="0"/>
              <a:t>Alumni</a:t>
            </a:r>
          </a:p>
          <a:p>
            <a:pPr lvl="1"/>
            <a:r>
              <a:rPr lang="en-US" sz="2400" dirty="0" smtClean="0"/>
              <a:t>Researchers/scholars of all ages &amp; skill levels</a:t>
            </a:r>
          </a:p>
          <a:p>
            <a:pPr lvl="1"/>
            <a:r>
              <a:rPr lang="en-US" sz="2400" dirty="0" smtClean="0"/>
              <a:t>The public</a:t>
            </a:r>
            <a:endParaRPr lang="en-US" sz="2400" dirty="0"/>
          </a:p>
          <a:p>
            <a:r>
              <a:rPr lang="en-US" sz="2400" dirty="0" smtClean="0"/>
              <a:t>Why do they contact or visit us?</a:t>
            </a:r>
          </a:p>
          <a:p>
            <a:pPr lvl="1"/>
            <a:r>
              <a:rPr lang="en-US" sz="2400" dirty="0" smtClean="0"/>
              <a:t>Research</a:t>
            </a:r>
          </a:p>
          <a:p>
            <a:pPr lvl="1"/>
            <a:r>
              <a:rPr lang="en-US" sz="2400" dirty="0" smtClean="0"/>
              <a:t>Curiosity</a:t>
            </a:r>
          </a:p>
          <a:p>
            <a:pPr lvl="1"/>
            <a:r>
              <a:rPr lang="en-US" sz="2400" dirty="0" smtClean="0"/>
              <a:t>Donations</a:t>
            </a:r>
          </a:p>
          <a:p>
            <a:pPr lvl="1"/>
            <a:r>
              <a:rPr lang="en-US" sz="2400" dirty="0" smtClean="0"/>
              <a:t>Serendipity</a:t>
            </a:r>
            <a:endParaRPr lang="en-US" sz="2400" dirty="0"/>
          </a:p>
        </p:txBody>
      </p:sp>
    </p:spTree>
    <p:extLst>
      <p:ext uri="{BB962C8B-B14F-4D97-AF65-F5344CB8AC3E}">
        <p14:creationId xmlns:p14="http://schemas.microsoft.com/office/powerpoint/2010/main" val="3982999891"/>
      </p:ext>
    </p:extLst>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001000" cy="1143000"/>
          </a:xfrm>
        </p:spPr>
        <p:txBody>
          <a:bodyPr/>
          <a:lstStyle/>
          <a:p>
            <a:r>
              <a:rPr lang="en-US" dirty="0" smtClean="0"/>
              <a:t>“Typical” Services</a:t>
            </a:r>
            <a:endParaRPr lang="en-US" dirty="0"/>
          </a:p>
        </p:txBody>
      </p:sp>
      <p:sp>
        <p:nvSpPr>
          <p:cNvPr id="3" name="Content Placeholder 2"/>
          <p:cNvSpPr>
            <a:spLocks noGrp="1"/>
          </p:cNvSpPr>
          <p:nvPr>
            <p:ph idx="1"/>
          </p:nvPr>
        </p:nvSpPr>
        <p:spPr/>
        <p:txBody>
          <a:bodyPr>
            <a:normAutofit/>
          </a:bodyPr>
          <a:lstStyle/>
          <a:p>
            <a:r>
              <a:rPr lang="en-US" sz="2800" dirty="0" smtClean="0"/>
              <a:t>Reference</a:t>
            </a:r>
          </a:p>
          <a:p>
            <a:r>
              <a:rPr lang="en-US" sz="2800" dirty="0" smtClean="0"/>
              <a:t>Instruction</a:t>
            </a:r>
          </a:p>
          <a:p>
            <a:r>
              <a:rPr lang="en-US" sz="2800" dirty="0" smtClean="0"/>
              <a:t>Reproduction/digitization</a:t>
            </a:r>
          </a:p>
          <a:p>
            <a:r>
              <a:rPr lang="en-US" sz="2800" dirty="0" smtClean="0"/>
              <a:t>Outreach/tours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00400"/>
            <a:ext cx="4673600" cy="3505200"/>
          </a:xfrm>
          <a:prstGeom prst="rect">
            <a:avLst/>
          </a:prstGeom>
        </p:spPr>
      </p:pic>
    </p:spTree>
    <p:extLst>
      <p:ext uri="{BB962C8B-B14F-4D97-AF65-F5344CB8AC3E}">
        <p14:creationId xmlns:p14="http://schemas.microsoft.com/office/powerpoint/2010/main" val="2922786154"/>
      </p:ext>
    </p:extLst>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Discovering Resources</a:t>
            </a:r>
            <a:endParaRPr lang="en-US" dirty="0"/>
          </a:p>
        </p:txBody>
      </p:sp>
      <p:sp>
        <p:nvSpPr>
          <p:cNvPr id="3" name="Content Placeholder 2"/>
          <p:cNvSpPr>
            <a:spLocks noGrp="1"/>
          </p:cNvSpPr>
          <p:nvPr>
            <p:ph idx="1"/>
          </p:nvPr>
        </p:nvSpPr>
        <p:spPr/>
        <p:txBody>
          <a:bodyPr>
            <a:normAutofit/>
          </a:bodyPr>
          <a:lstStyle/>
          <a:p>
            <a:r>
              <a:rPr lang="en-US" sz="2800" dirty="0" smtClean="0"/>
              <a:t>Tools for discovery</a:t>
            </a:r>
          </a:p>
          <a:p>
            <a:pPr lvl="1"/>
            <a:r>
              <a:rPr lang="en-US" sz="2800" dirty="0" smtClean="0"/>
              <a:t>Finding aids</a:t>
            </a:r>
          </a:p>
          <a:p>
            <a:pPr lvl="1"/>
            <a:r>
              <a:rPr lang="en-US" sz="2800" dirty="0" smtClean="0"/>
              <a:t>Catalog records</a:t>
            </a:r>
          </a:p>
          <a:p>
            <a:pPr lvl="1"/>
            <a:r>
              <a:rPr lang="en-US" sz="2800" dirty="0" smtClean="0"/>
              <a:t>Discovery systems</a:t>
            </a:r>
          </a:p>
          <a:p>
            <a:pPr lvl="1"/>
            <a:r>
              <a:rPr lang="en-US" sz="2800" dirty="0" smtClean="0"/>
              <a:t>Subject/resource guides</a:t>
            </a:r>
          </a:p>
          <a:p>
            <a:pPr lvl="1"/>
            <a:r>
              <a:rPr lang="en-US" sz="2800" dirty="0" smtClean="0"/>
              <a:t>Asking your friendly special collections librarian or archivist (trust me, we LOVE to talk about our collections!)</a:t>
            </a:r>
          </a:p>
        </p:txBody>
      </p:sp>
    </p:spTree>
    <p:extLst>
      <p:ext uri="{BB962C8B-B14F-4D97-AF65-F5344CB8AC3E}">
        <p14:creationId xmlns:p14="http://schemas.microsoft.com/office/powerpoint/2010/main" val="3955579317"/>
      </p:ext>
    </p:extLst>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Discovering Resources</a:t>
            </a:r>
            <a:endParaRPr lang="en-US" dirty="0"/>
          </a:p>
        </p:txBody>
      </p:sp>
      <p:sp>
        <p:nvSpPr>
          <p:cNvPr id="3" name="Content Placeholder 2"/>
          <p:cNvSpPr>
            <a:spLocks noGrp="1"/>
          </p:cNvSpPr>
          <p:nvPr>
            <p:ph idx="1"/>
          </p:nvPr>
        </p:nvSpPr>
        <p:spPr/>
        <p:txBody>
          <a:bodyPr/>
          <a:lstStyle/>
          <a:p>
            <a:r>
              <a:rPr lang="en-US" dirty="0" smtClean="0"/>
              <a:t>Example Institution or State Discovery Tools</a:t>
            </a:r>
          </a:p>
          <a:p>
            <a:pPr lvl="1"/>
            <a:r>
              <a:rPr lang="en-US" dirty="0" smtClean="0">
                <a:hlinkClick r:id="rId3"/>
              </a:rPr>
              <a:t>Virginia Heritage</a:t>
            </a:r>
            <a:r>
              <a:rPr lang="en-US" dirty="0" smtClean="0"/>
              <a:t> (state-wide finding aid consortium with 36 members)</a:t>
            </a:r>
            <a:endParaRPr lang="en-US" dirty="0"/>
          </a:p>
          <a:p>
            <a:pPr lvl="1"/>
            <a:r>
              <a:rPr lang="en-US" dirty="0" smtClean="0">
                <a:hlinkClick r:id="rId4"/>
              </a:rPr>
              <a:t>Virginia Tech Special Collections </a:t>
            </a:r>
            <a:r>
              <a:rPr lang="en-US" dirty="0" err="1" smtClean="0">
                <a:hlinkClick r:id="rId4"/>
              </a:rPr>
              <a:t>LibGuide</a:t>
            </a:r>
            <a:r>
              <a:rPr lang="en-US" dirty="0" smtClean="0"/>
              <a:t> </a:t>
            </a:r>
          </a:p>
          <a:p>
            <a:pPr lvl="1"/>
            <a:r>
              <a:rPr lang="en-US" dirty="0" smtClean="0">
                <a:hlinkClick r:id="rId5"/>
              </a:rPr>
              <a:t>Virginia Historical Society Catalog</a:t>
            </a:r>
            <a:endParaRPr lang="en-US" dirty="0" smtClean="0"/>
          </a:p>
          <a:p>
            <a:r>
              <a:rPr lang="en-US" dirty="0" smtClean="0"/>
              <a:t>Example National or Global Discovery Tools</a:t>
            </a:r>
          </a:p>
          <a:p>
            <a:pPr lvl="1"/>
            <a:r>
              <a:rPr lang="en-US" dirty="0" err="1" smtClean="0">
                <a:hlinkClick r:id="rId6"/>
              </a:rPr>
              <a:t>ArchiveGrid</a:t>
            </a:r>
            <a:r>
              <a:rPr lang="en-US" dirty="0" smtClean="0"/>
              <a:t> (OCLC discovery tool for finding aids and catalog records of manuscript materials)</a:t>
            </a:r>
          </a:p>
          <a:p>
            <a:pPr lvl="1"/>
            <a:r>
              <a:rPr lang="en-US" dirty="0" err="1" smtClean="0">
                <a:hlinkClick r:id="rId7"/>
              </a:rPr>
              <a:t>WorldCat</a:t>
            </a:r>
            <a:endParaRPr lang="en-US" dirty="0" smtClean="0"/>
          </a:p>
          <a:p>
            <a:pPr lvl="1"/>
            <a:r>
              <a:rPr lang="en-US" dirty="0" smtClean="0">
                <a:hlinkClick r:id="rId8"/>
              </a:rPr>
              <a:t>Social Networks and Archival Context</a:t>
            </a:r>
            <a:r>
              <a:rPr lang="en-US" dirty="0" smtClean="0"/>
              <a:t> (SNAC) (Note: this is an in-development project that is </a:t>
            </a:r>
            <a:r>
              <a:rPr lang="en-US" dirty="0"/>
              <a:t>laying the groundwork for a sustainable international cooperative program for archival </a:t>
            </a:r>
            <a:r>
              <a:rPr lang="en-US" dirty="0" smtClean="0"/>
              <a:t>description.)</a:t>
            </a:r>
            <a:endParaRPr lang="en-US" dirty="0"/>
          </a:p>
        </p:txBody>
      </p:sp>
    </p:spTree>
    <p:extLst>
      <p:ext uri="{BB962C8B-B14F-4D97-AF65-F5344CB8AC3E}">
        <p14:creationId xmlns:p14="http://schemas.microsoft.com/office/powerpoint/2010/main" val="3359432586"/>
      </p:ext>
    </p:extLst>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Hey, it’s not ALL analog!</a:t>
            </a:r>
            <a:endParaRPr lang="en-US" dirty="0"/>
          </a:p>
        </p:txBody>
      </p:sp>
      <p:sp>
        <p:nvSpPr>
          <p:cNvPr id="3" name="Content Placeholder 2"/>
          <p:cNvSpPr>
            <a:spLocks noGrp="1"/>
          </p:cNvSpPr>
          <p:nvPr>
            <p:ph idx="1"/>
          </p:nvPr>
        </p:nvSpPr>
        <p:spPr/>
        <p:txBody>
          <a:bodyPr>
            <a:normAutofit/>
          </a:bodyPr>
          <a:lstStyle/>
          <a:p>
            <a:r>
              <a:rPr lang="en-US" sz="2400" dirty="0" smtClean="0"/>
              <a:t>A FEW sample digital collections (and there are a LOT more!)</a:t>
            </a:r>
          </a:p>
          <a:p>
            <a:pPr lvl="1"/>
            <a:r>
              <a:rPr lang="en-US" sz="2400" dirty="0" smtClean="0">
                <a:hlinkClick r:id="rId3"/>
              </a:rPr>
              <a:t>Special Collections Online</a:t>
            </a:r>
            <a:r>
              <a:rPr lang="en-US" sz="2400" dirty="0" smtClean="0"/>
              <a:t> (Virginia Tech)</a:t>
            </a:r>
            <a:endParaRPr lang="en-US" sz="2400" dirty="0"/>
          </a:p>
          <a:p>
            <a:pPr lvl="1"/>
            <a:r>
              <a:rPr lang="en-US" sz="2400" dirty="0" smtClean="0">
                <a:hlinkClick r:id="rId4"/>
              </a:rPr>
              <a:t>Virginia Memory</a:t>
            </a:r>
            <a:r>
              <a:rPr lang="en-US" sz="2400" dirty="0" smtClean="0"/>
              <a:t> (LVA)</a:t>
            </a:r>
          </a:p>
          <a:p>
            <a:pPr lvl="1"/>
            <a:r>
              <a:rPr lang="en-US" sz="2400" dirty="0" err="1" smtClean="0">
                <a:hlinkClick r:id="rId5"/>
              </a:rPr>
              <a:t>DigitalNC</a:t>
            </a:r>
            <a:endParaRPr lang="en-US" sz="2400" dirty="0" smtClean="0"/>
          </a:p>
          <a:p>
            <a:pPr lvl="1"/>
            <a:r>
              <a:rPr lang="en-US" sz="2400" dirty="0" smtClean="0">
                <a:hlinkClick r:id="rId6"/>
              </a:rPr>
              <a:t>Los Angeles Public Library Menu Collection</a:t>
            </a:r>
            <a:endParaRPr lang="en-US" sz="2400" dirty="0" smtClean="0"/>
          </a:p>
          <a:p>
            <a:pPr lvl="1"/>
            <a:r>
              <a:rPr lang="en-US" sz="2400" dirty="0" smtClean="0">
                <a:hlinkClick r:id="rId7"/>
              </a:rPr>
              <a:t>Digital Public Library of America</a:t>
            </a:r>
            <a:r>
              <a:rPr lang="en-US" sz="2400" dirty="0" smtClean="0"/>
              <a:t> (DPLA)</a:t>
            </a:r>
          </a:p>
          <a:p>
            <a:pPr lvl="1" algn="just"/>
            <a:r>
              <a:rPr lang="en-US" sz="2400" dirty="0" smtClean="0"/>
              <a:t>National Archives and Records Administration’s</a:t>
            </a:r>
          </a:p>
          <a:p>
            <a:pPr marL="411480" lvl="1" indent="0" algn="just">
              <a:buNone/>
            </a:pPr>
            <a:r>
              <a:rPr lang="en-US" sz="2400" dirty="0" smtClean="0">
                <a:hlinkClick r:id="rId4"/>
              </a:rPr>
              <a:t>Access to Archival</a:t>
            </a:r>
            <a:r>
              <a:rPr lang="en-US" sz="2400" dirty="0" smtClean="0">
                <a:hlinkClick r:id="rId8"/>
              </a:rPr>
              <a:t> </a:t>
            </a:r>
            <a:r>
              <a:rPr lang="en-US" sz="2400" dirty="0" smtClean="0">
                <a:hlinkClick r:id="rId4"/>
              </a:rPr>
              <a:t>Databases</a:t>
            </a:r>
            <a:r>
              <a:rPr lang="en-US" sz="2400" dirty="0" smtClean="0"/>
              <a:t> (AAD)</a:t>
            </a:r>
          </a:p>
        </p:txBody>
      </p:sp>
    </p:spTree>
    <p:extLst>
      <p:ext uri="{BB962C8B-B14F-4D97-AF65-F5344CB8AC3E}">
        <p14:creationId xmlns:p14="http://schemas.microsoft.com/office/powerpoint/2010/main" val="1542100026"/>
      </p:ext>
    </p:extLst>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Collaborate?</a:t>
            </a:r>
            <a:endParaRPr lang="en-US" dirty="0"/>
          </a:p>
        </p:txBody>
      </p:sp>
      <p:sp>
        <p:nvSpPr>
          <p:cNvPr id="3" name="Content Placeholder 2"/>
          <p:cNvSpPr>
            <a:spLocks noGrp="1"/>
          </p:cNvSpPr>
          <p:nvPr>
            <p:ph idx="1"/>
          </p:nvPr>
        </p:nvSpPr>
        <p:spPr>
          <a:xfrm>
            <a:off x="457200" y="1295400"/>
            <a:ext cx="7620000" cy="5105400"/>
          </a:xfrm>
        </p:spPr>
        <p:txBody>
          <a:bodyPr/>
          <a:lstStyle/>
          <a:p>
            <a:r>
              <a:rPr lang="en-US" dirty="0" smtClean="0"/>
              <a:t>Partnerships, whether project-based, education-based, or otherwise, can help libraries, staff, and patrons learn more about available resources and community needs</a:t>
            </a:r>
          </a:p>
          <a:p>
            <a:r>
              <a:rPr lang="en-US" dirty="0" smtClean="0"/>
              <a:t>Plus, archivists and special collections librarians aren’t just those weird people hanging out in the basement—we’re actually pretty fun!</a:t>
            </a:r>
          </a:p>
          <a:p>
            <a:pPr marL="411480" lvl="1" indent="0">
              <a:buNone/>
            </a:pPr>
            <a:endParaRPr lang="en-US" dirty="0" smtClean="0"/>
          </a:p>
        </p:txBody>
      </p:sp>
      <p:pic>
        <p:nvPicPr>
          <p:cNvPr id="3074" name="Picture 2" descr="C:\Users\kadietz\Desktop\_temp\IMG_14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525" b="20733"/>
          <a:stretch/>
        </p:blipFill>
        <p:spPr bwMode="auto">
          <a:xfrm>
            <a:off x="990600" y="3581400"/>
            <a:ext cx="6881064" cy="308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861362"/>
      </p:ext>
    </p:extLst>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001000" cy="1143000"/>
          </a:xfrm>
        </p:spPr>
        <p:txBody>
          <a:bodyPr/>
          <a:lstStyle/>
          <a:p>
            <a:r>
              <a:rPr lang="en-US" dirty="0" smtClean="0"/>
              <a:t>So, You </a:t>
            </a:r>
            <a:r>
              <a:rPr lang="en-US" dirty="0" err="1" smtClean="0"/>
              <a:t>Wanna</a:t>
            </a:r>
            <a:r>
              <a:rPr lang="en-US" dirty="0" smtClean="0"/>
              <a:t> to Partner Up? </a:t>
            </a:r>
            <a:endParaRPr lang="en-US" dirty="0"/>
          </a:p>
        </p:txBody>
      </p:sp>
      <p:sp>
        <p:nvSpPr>
          <p:cNvPr id="3" name="Content Placeholder 2"/>
          <p:cNvSpPr>
            <a:spLocks noGrp="1"/>
          </p:cNvSpPr>
          <p:nvPr>
            <p:ph idx="1"/>
          </p:nvPr>
        </p:nvSpPr>
        <p:spPr/>
        <p:txBody>
          <a:bodyPr/>
          <a:lstStyle/>
          <a:p>
            <a:r>
              <a:rPr lang="en-US" sz="2400" dirty="0"/>
              <a:t>How do you find </a:t>
            </a:r>
            <a:r>
              <a:rPr lang="en-US" sz="2400" dirty="0" smtClean="0"/>
              <a:t>partners?</a:t>
            </a:r>
          </a:p>
          <a:p>
            <a:pPr lvl="1"/>
            <a:r>
              <a:rPr lang="en-US" sz="2400" dirty="0" smtClean="0"/>
              <a:t>Ask your colleagues! (If they don’t want to work with you, maybe they know someone who does)</a:t>
            </a:r>
          </a:p>
          <a:p>
            <a:pPr lvl="1"/>
            <a:r>
              <a:rPr lang="en-US" sz="2400" dirty="0" smtClean="0"/>
              <a:t>Get out there, literally and virtually! (on campus, in the community, in your organization)</a:t>
            </a:r>
          </a:p>
          <a:p>
            <a:pPr lvl="1"/>
            <a:r>
              <a:rPr lang="en-US" sz="2400" dirty="0" smtClean="0"/>
              <a:t>Establish relationships when you can. Even if you don’t have something in mind, take opportunities to cultivate relationships with community groups, campus groups, instructors…Keep people in mind for down the road. </a:t>
            </a:r>
          </a:p>
          <a:p>
            <a:pPr lvl="1"/>
            <a:r>
              <a:rPr lang="en-US" sz="2400" dirty="0"/>
              <a:t>Serendipity! (if you’re lucky, some people might find you)</a:t>
            </a:r>
          </a:p>
          <a:p>
            <a:pPr lvl="1"/>
            <a:endParaRPr lang="en-US" dirty="0" smtClean="0"/>
          </a:p>
        </p:txBody>
      </p:sp>
    </p:spTree>
    <p:extLst>
      <p:ext uri="{BB962C8B-B14F-4D97-AF65-F5344CB8AC3E}">
        <p14:creationId xmlns:p14="http://schemas.microsoft.com/office/powerpoint/2010/main" val="3959825672"/>
      </p:ext>
    </p:extLst>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lstStyle/>
          <a:p>
            <a:pPr algn="ctr"/>
            <a:r>
              <a:rPr lang="en-US" dirty="0" smtClean="0"/>
              <a:t>Archives &amp; Special Collections</a:t>
            </a:r>
            <a:endParaRPr lang="en-US" dirty="0"/>
          </a:p>
        </p:txBody>
      </p:sp>
      <p:sp>
        <p:nvSpPr>
          <p:cNvPr id="3" name="Content Placeholder 2"/>
          <p:cNvSpPr>
            <a:spLocks noGrp="1"/>
          </p:cNvSpPr>
          <p:nvPr>
            <p:ph idx="1"/>
          </p:nvPr>
        </p:nvSpPr>
        <p:spPr/>
        <p:txBody>
          <a:bodyPr>
            <a:normAutofit/>
          </a:bodyPr>
          <a:lstStyle/>
          <a:p>
            <a:r>
              <a:rPr lang="en-US" sz="2800" dirty="0" smtClean="0"/>
              <a:t>A little bit of terminology:</a:t>
            </a:r>
          </a:p>
          <a:p>
            <a:pPr lvl="1"/>
            <a:r>
              <a:rPr lang="en-US" sz="2400" dirty="0" smtClean="0"/>
              <a:t>Archives</a:t>
            </a:r>
          </a:p>
          <a:p>
            <a:pPr lvl="1"/>
            <a:r>
              <a:rPr lang="en-US" sz="2400" dirty="0" smtClean="0"/>
              <a:t>Special collections</a:t>
            </a:r>
          </a:p>
          <a:p>
            <a:pPr lvl="1"/>
            <a:r>
              <a:rPr lang="en-US" sz="2400" dirty="0" smtClean="0"/>
              <a:t>Primary sources</a:t>
            </a:r>
          </a:p>
          <a:p>
            <a:r>
              <a:rPr lang="en-US" sz="2800" dirty="0" smtClean="0"/>
              <a:t>A little bit about archives &amp; special collections (generally):	</a:t>
            </a:r>
          </a:p>
          <a:p>
            <a:pPr lvl="1"/>
            <a:r>
              <a:rPr lang="en-US" sz="2400" dirty="0" smtClean="0"/>
              <a:t>Missions and goals</a:t>
            </a:r>
          </a:p>
          <a:p>
            <a:pPr lvl="1"/>
            <a:r>
              <a:rPr lang="en-US" sz="2400" dirty="0" smtClean="0"/>
              <a:t>Commonalities and differences</a:t>
            </a:r>
          </a:p>
          <a:p>
            <a:pPr lvl="1"/>
            <a:r>
              <a:rPr lang="en-US" sz="2400" dirty="0"/>
              <a:t>C</a:t>
            </a:r>
            <a:r>
              <a:rPr lang="en-US" sz="2400" dirty="0" smtClean="0"/>
              <a:t>rash course in our activities</a:t>
            </a:r>
            <a:endParaRPr lang="en-US" sz="2800" dirty="0"/>
          </a:p>
        </p:txBody>
      </p:sp>
    </p:spTree>
    <p:extLst>
      <p:ext uri="{BB962C8B-B14F-4D97-AF65-F5344CB8AC3E}">
        <p14:creationId xmlns:p14="http://schemas.microsoft.com/office/powerpoint/2010/main" val="2735038821"/>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153400" cy="1143000"/>
          </a:xfrm>
        </p:spPr>
        <p:txBody>
          <a:bodyPr/>
          <a:lstStyle/>
          <a:p>
            <a:pPr algn="ctr"/>
            <a:r>
              <a:rPr lang="en-US" sz="4800" dirty="0" smtClean="0"/>
              <a:t>We’ve Got Partners, </a:t>
            </a:r>
            <a:br>
              <a:rPr lang="en-US" sz="4800" dirty="0" smtClean="0"/>
            </a:br>
            <a:r>
              <a:rPr lang="en-US" sz="4800" dirty="0" smtClean="0"/>
              <a:t>Now What?</a:t>
            </a:r>
            <a:endParaRPr lang="en-US" sz="4800" dirty="0"/>
          </a:p>
        </p:txBody>
      </p:sp>
      <p:sp>
        <p:nvSpPr>
          <p:cNvPr id="3" name="Content Placeholder 2"/>
          <p:cNvSpPr>
            <a:spLocks noGrp="1"/>
          </p:cNvSpPr>
          <p:nvPr>
            <p:ph idx="1"/>
          </p:nvPr>
        </p:nvSpPr>
        <p:spPr/>
        <p:txBody>
          <a:bodyPr/>
          <a:lstStyle/>
          <a:p>
            <a:r>
              <a:rPr lang="en-US" sz="2800" dirty="0" smtClean="0"/>
              <a:t>What </a:t>
            </a:r>
            <a:r>
              <a:rPr lang="en-US" sz="2800" dirty="0"/>
              <a:t>can we do together</a:t>
            </a:r>
            <a:r>
              <a:rPr lang="en-US" sz="2800" dirty="0" smtClean="0"/>
              <a:t>?</a:t>
            </a:r>
          </a:p>
          <a:p>
            <a:pPr lvl="1"/>
            <a:r>
              <a:rPr lang="en-US" sz="2800" dirty="0"/>
              <a:t>Instruction</a:t>
            </a:r>
          </a:p>
          <a:p>
            <a:pPr lvl="1"/>
            <a:r>
              <a:rPr lang="en-US" sz="2800" dirty="0" smtClean="0"/>
              <a:t>Displays/exhibits</a:t>
            </a:r>
          </a:p>
          <a:p>
            <a:pPr lvl="1"/>
            <a:r>
              <a:rPr lang="en-US" sz="2800" dirty="0" smtClean="0"/>
              <a:t>Digital displays</a:t>
            </a:r>
          </a:p>
          <a:p>
            <a:pPr lvl="1"/>
            <a:r>
              <a:rPr lang="en-US" sz="2800" dirty="0" smtClean="0"/>
              <a:t>Open houses</a:t>
            </a:r>
            <a:endParaRPr lang="en-US" sz="2800" dirty="0"/>
          </a:p>
          <a:p>
            <a:pPr lvl="1"/>
            <a:r>
              <a:rPr lang="en-US" sz="2800" dirty="0"/>
              <a:t>Community </a:t>
            </a:r>
            <a:r>
              <a:rPr lang="en-US" sz="2800" dirty="0" smtClean="0"/>
              <a:t>events</a:t>
            </a:r>
          </a:p>
          <a:p>
            <a:pPr marL="114300" indent="0">
              <a:buNone/>
            </a:pPr>
            <a:endParaRPr lang="en-US" dirty="0" smtClean="0"/>
          </a:p>
        </p:txBody>
      </p:sp>
    </p:spTree>
    <p:extLst>
      <p:ext uri="{BB962C8B-B14F-4D97-AF65-F5344CB8AC3E}">
        <p14:creationId xmlns:p14="http://schemas.microsoft.com/office/powerpoint/2010/main" val="1626463866"/>
      </p:ext>
    </p:extLst>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38800"/>
            <a:ext cx="7772400" cy="984504"/>
          </a:xfrm>
        </p:spPr>
        <p:txBody>
          <a:bodyPr/>
          <a:lstStyle/>
          <a:p>
            <a:r>
              <a:rPr lang="en-US" dirty="0" smtClean="0"/>
              <a:t>Traveling NEH Lincoln Exhibit in Newman Library, Fall 2013</a:t>
            </a:r>
            <a:endParaRPr lang="en-US"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1818497654"/>
      </p:ext>
    </p:extLst>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38800"/>
            <a:ext cx="7772400" cy="984504"/>
          </a:xfrm>
        </p:spPr>
        <p:txBody>
          <a:bodyPr/>
          <a:lstStyle/>
          <a:p>
            <a:r>
              <a:rPr lang="en-US" dirty="0" smtClean="0"/>
              <a:t>Traveling NEH Lincoln Exhibit in Newman Library, Fall 2013</a:t>
            </a:r>
            <a:endParaRPr lang="en-US"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809956863"/>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38800"/>
            <a:ext cx="7772400" cy="984504"/>
          </a:xfrm>
        </p:spPr>
        <p:txBody>
          <a:bodyPr/>
          <a:lstStyle/>
          <a:p>
            <a:r>
              <a:rPr lang="en-US" dirty="0" smtClean="0"/>
              <a:t>Blacksburg Middle School students visiting Special Collections to go “hand-on” with Civil War history, 2014</a:t>
            </a:r>
            <a:endParaRPr lang="en-US"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3395792918"/>
      </p:ext>
    </p:extLst>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38800"/>
            <a:ext cx="7772400" cy="984504"/>
          </a:xfrm>
        </p:spPr>
        <p:txBody>
          <a:bodyPr/>
          <a:lstStyle/>
          <a:p>
            <a:r>
              <a:rPr lang="en-US" dirty="0" smtClean="0"/>
              <a:t>Blacksburg Middle School students visiting Special Collections to go “hand-on” with Civil War history, 2014</a:t>
            </a:r>
            <a:endParaRPr lang="en-US"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3705861811"/>
      </p:ext>
    </p:extLst>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Vegetable </a:t>
            </a:r>
            <a:r>
              <a:rPr lang="en-US" dirty="0" err="1" smtClean="0"/>
              <a:t>Verselets</a:t>
            </a:r>
            <a:r>
              <a:rPr lang="en-US" dirty="0" smtClean="0"/>
              <a:t>: </a:t>
            </a:r>
            <a:br>
              <a:rPr lang="en-US" dirty="0" smtClean="0"/>
            </a:br>
            <a:r>
              <a:rPr lang="en-US" dirty="0" smtClean="0"/>
              <a:t>A Song Cycle</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4800" y="1592614"/>
            <a:ext cx="3581400" cy="5265386"/>
          </a:xfrm>
        </p:spPr>
      </p:pic>
      <p:sp>
        <p:nvSpPr>
          <p:cNvPr id="5" name="Content Placeholder 4"/>
          <p:cNvSpPr>
            <a:spLocks noGrp="1"/>
          </p:cNvSpPr>
          <p:nvPr>
            <p:ph sz="half" idx="2"/>
          </p:nvPr>
        </p:nvSpPr>
        <p:spPr/>
        <p:txBody>
          <a:bodyPr>
            <a:normAutofit/>
          </a:bodyPr>
          <a:lstStyle/>
          <a:p>
            <a:pPr marL="0" indent="0">
              <a:buNone/>
            </a:pPr>
            <a:endParaRPr lang="en-US" i="1" dirty="0" smtClean="0"/>
          </a:p>
          <a:p>
            <a:pPr marL="0" indent="0">
              <a:buNone/>
            </a:pPr>
            <a:r>
              <a:rPr lang="en-US" i="1" dirty="0" smtClean="0"/>
              <a:t>Vegetable </a:t>
            </a:r>
            <a:r>
              <a:rPr lang="en-US" i="1" dirty="0" err="1" smtClean="0"/>
              <a:t>Verselets</a:t>
            </a:r>
            <a:r>
              <a:rPr lang="en-US" i="1" dirty="0" smtClean="0"/>
              <a:t> for Humorous Vegetarians</a:t>
            </a:r>
            <a:r>
              <a:rPr lang="en-US" dirty="0" smtClean="0"/>
              <a:t> </a:t>
            </a:r>
            <a:r>
              <a:rPr lang="en-US" sz="2400" dirty="0" smtClean="0"/>
              <a:t>by Margaret G. Hays; with illustrations by Grace G. </a:t>
            </a:r>
            <a:r>
              <a:rPr lang="en-US" sz="2400" dirty="0" err="1" smtClean="0"/>
              <a:t>Wiederseim</a:t>
            </a:r>
            <a:r>
              <a:rPr lang="en-US" sz="2400" dirty="0" smtClean="0"/>
              <a:t>. </a:t>
            </a:r>
          </a:p>
          <a:p>
            <a:pPr marL="0" indent="0">
              <a:buNone/>
            </a:pPr>
            <a:r>
              <a:rPr lang="en-US" sz="2400" dirty="0" smtClean="0"/>
              <a:t>Philadelphia; London: J. B. Lippincott, 1911. </a:t>
            </a:r>
          </a:p>
          <a:p>
            <a:pPr marL="0" indent="0">
              <a:buNone/>
            </a:pPr>
            <a:endParaRPr lang="en-US" sz="2400" i="1" dirty="0"/>
          </a:p>
          <a:p>
            <a:pPr marL="0" indent="0">
              <a:buNone/>
            </a:pPr>
            <a:r>
              <a:rPr lang="en-US" sz="1600" dirty="0" smtClean="0"/>
              <a:t>(Yes, it out of copyright and available in its entirety online!)</a:t>
            </a:r>
            <a:endParaRPr lang="en-US" sz="1600" dirty="0"/>
          </a:p>
        </p:txBody>
      </p:sp>
    </p:spTree>
    <p:extLst>
      <p:ext uri="{BB962C8B-B14F-4D97-AF65-F5344CB8AC3E}">
        <p14:creationId xmlns:p14="http://schemas.microsoft.com/office/powerpoint/2010/main" val="1642251312"/>
      </p:ext>
    </p:extLst>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 Song Cycle is Born</a:t>
            </a:r>
            <a:endParaRPr lang="en-US" dirty="0"/>
          </a:p>
        </p:txBody>
      </p:sp>
      <p:sp>
        <p:nvSpPr>
          <p:cNvPr id="3" name="Content Placeholder 2"/>
          <p:cNvSpPr>
            <a:spLocks noGrp="1"/>
          </p:cNvSpPr>
          <p:nvPr>
            <p:ph idx="1"/>
          </p:nvPr>
        </p:nvSpPr>
        <p:spPr>
          <a:xfrm>
            <a:off x="76200" y="1600200"/>
            <a:ext cx="9067800" cy="4525963"/>
          </a:xfrm>
        </p:spPr>
        <p:txBody>
          <a:bodyPr>
            <a:normAutofit/>
          </a:bodyPr>
          <a:lstStyle/>
          <a:p>
            <a:pPr marL="0" indent="0">
              <a:buNone/>
            </a:pPr>
            <a:r>
              <a:rPr lang="en-US" sz="2400" dirty="0"/>
              <a:t> </a:t>
            </a:r>
            <a:r>
              <a:rPr lang="en-US" sz="2400" dirty="0" smtClean="0"/>
              <a:t>     Serendipity</a:t>
            </a:r>
          </a:p>
          <a:p>
            <a:pPr marL="0" indent="0">
              <a:buNone/>
            </a:pPr>
            <a:r>
              <a:rPr lang="en-US" sz="4800" dirty="0" smtClean="0"/>
              <a:t>+</a:t>
            </a:r>
            <a:r>
              <a:rPr lang="en-US" sz="2400" dirty="0" smtClean="0"/>
              <a:t>   An archivist and a pianist</a:t>
            </a:r>
          </a:p>
          <a:p>
            <a:pPr marL="0" indent="0">
              <a:buNone/>
            </a:pPr>
            <a:r>
              <a:rPr lang="en-US" sz="4800" dirty="0" smtClean="0"/>
              <a:t>+</a:t>
            </a:r>
            <a:r>
              <a:rPr lang="en-US" sz="4800" dirty="0"/>
              <a:t> </a:t>
            </a:r>
            <a:r>
              <a:rPr lang="en-US" sz="4800" dirty="0" smtClean="0"/>
              <a:t> </a:t>
            </a:r>
            <a:r>
              <a:rPr lang="en-US" sz="2400" dirty="0" smtClean="0"/>
              <a:t>A composer and a soprano</a:t>
            </a:r>
          </a:p>
          <a:p>
            <a:pPr marL="0" indent="0">
              <a:buNone/>
            </a:pPr>
            <a:r>
              <a:rPr lang="en-US" sz="4800" dirty="0" smtClean="0"/>
              <a:t>+</a:t>
            </a:r>
            <a:r>
              <a:rPr lang="en-US" sz="2400" dirty="0"/>
              <a:t> </a:t>
            </a:r>
            <a:r>
              <a:rPr lang="en-US" sz="2400" dirty="0" smtClean="0"/>
              <a:t>  A bunch of people with a great sense of humor</a:t>
            </a:r>
          </a:p>
          <a:p>
            <a:pPr marL="0" indent="0">
              <a:buNone/>
            </a:pPr>
            <a:r>
              <a:rPr lang="en-US" sz="4800" dirty="0" smtClean="0"/>
              <a:t>=</a:t>
            </a:r>
            <a:r>
              <a:rPr lang="en-US" sz="2400" dirty="0"/>
              <a:t> </a:t>
            </a:r>
            <a:r>
              <a:rPr lang="en-US" sz="2400" dirty="0" smtClean="0"/>
              <a:t>  “Vegetable </a:t>
            </a:r>
            <a:r>
              <a:rPr lang="en-US" sz="2400" dirty="0" err="1" smtClean="0"/>
              <a:t>Verselets</a:t>
            </a:r>
            <a:r>
              <a:rPr lang="en-US" sz="2400" dirty="0" smtClean="0"/>
              <a:t>” (A Song Cycle)</a:t>
            </a:r>
            <a:endParaRPr lang="en-US" sz="4800" dirty="0"/>
          </a:p>
        </p:txBody>
      </p:sp>
    </p:spTree>
    <p:extLst>
      <p:ext uri="{BB962C8B-B14F-4D97-AF65-F5344CB8AC3E}">
        <p14:creationId xmlns:p14="http://schemas.microsoft.com/office/powerpoint/2010/main" val="259470837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0"/>
            <a:ext cx="7772400" cy="1066800"/>
          </a:xfrm>
        </p:spPr>
        <p:txBody>
          <a:bodyPr/>
          <a:lstStyle/>
          <a:p>
            <a:r>
              <a:rPr lang="en-US" dirty="0" smtClean="0"/>
              <a:t>Visitors to the Special Collections reading room during the Vegetable </a:t>
            </a:r>
            <a:r>
              <a:rPr lang="en-US" dirty="0" err="1" smtClean="0"/>
              <a:t>Verselets</a:t>
            </a:r>
            <a:r>
              <a:rPr lang="en-US" dirty="0" smtClean="0"/>
              <a:t> reception, 2012</a:t>
            </a:r>
            <a:endParaRPr lang="en-US" dirty="0"/>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2390632555"/>
      </p:ext>
    </p:extLst>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0"/>
            <a:ext cx="7772400" cy="1066800"/>
          </a:xfrm>
        </p:spPr>
        <p:txBody>
          <a:bodyPr/>
          <a:lstStyle/>
          <a:p>
            <a:r>
              <a:rPr lang="en-US" dirty="0" smtClean="0"/>
              <a:t>Soprano Caroline </a:t>
            </a:r>
            <a:r>
              <a:rPr lang="en-US" dirty="0" err="1" smtClean="0"/>
              <a:t>Worra</a:t>
            </a:r>
            <a:r>
              <a:rPr lang="en-US" dirty="0" smtClean="0"/>
              <a:t> and composer Daren Hagen at the Vegetable </a:t>
            </a:r>
            <a:r>
              <a:rPr lang="en-US" dirty="0" err="1" smtClean="0"/>
              <a:t>Verselets</a:t>
            </a:r>
            <a:r>
              <a:rPr lang="en-US" dirty="0" smtClean="0"/>
              <a:t> reception, 2012</a:t>
            </a:r>
            <a:endParaRPr lang="en-US" dirty="0"/>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4252775728"/>
      </p:ext>
    </p:extLst>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799" y="5867400"/>
            <a:ext cx="7772401" cy="838200"/>
          </a:xfrm>
        </p:spPr>
        <p:txBody>
          <a:bodyPr>
            <a:normAutofit/>
          </a:bodyPr>
          <a:lstStyle/>
          <a:p>
            <a:r>
              <a:rPr lang="en-US" sz="2400" dirty="0" smtClean="0"/>
              <a:t>2013 </a:t>
            </a:r>
            <a:r>
              <a:rPr lang="en-US" sz="2400" dirty="0"/>
              <a:t>Contest Website: </a:t>
            </a:r>
            <a:r>
              <a:rPr lang="en-US" sz="2400" dirty="0">
                <a:hlinkClick r:id="rId3"/>
              </a:rPr>
              <a:t>http://</a:t>
            </a:r>
            <a:r>
              <a:rPr lang="en-US" sz="2400" dirty="0" smtClean="0">
                <a:hlinkClick r:id="rId3"/>
              </a:rPr>
              <a:t>tinyurl.com/aebc2013</a:t>
            </a:r>
            <a:endParaRPr lang="en-US" sz="2400" dirty="0"/>
          </a:p>
        </p:txBody>
      </p:sp>
      <p:pic>
        <p:nvPicPr>
          <p:cNvPr id="2" name="Content Placeholder 1"/>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8433" t="12786"/>
          <a:stretch/>
        </p:blipFill>
        <p:spPr>
          <a:xfrm>
            <a:off x="914400" y="740954"/>
            <a:ext cx="6889750" cy="4921658"/>
          </a:xfrm>
        </p:spPr>
      </p:pic>
    </p:spTree>
    <p:extLst>
      <p:ext uri="{BB962C8B-B14F-4D97-AF65-F5344CB8AC3E}">
        <p14:creationId xmlns:p14="http://schemas.microsoft.com/office/powerpoint/2010/main" val="1628307567"/>
      </p:ext>
    </p:extLst>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In other words</a:t>
            </a:r>
            <a:r>
              <a:rPr lang="en-US" smtClean="0">
                <a:latin typeface="+mn-lt"/>
              </a:rPr>
              <a:t>, some </a:t>
            </a:r>
            <a:r>
              <a:rPr lang="en-US" dirty="0" smtClean="0">
                <a:latin typeface="+mn-lt"/>
              </a:rPr>
              <a:t>of what we do is going from this…</a:t>
            </a:r>
            <a:endParaRPr lang="en-US" dirty="0">
              <a:latin typeface="+mn-lt"/>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814" r="15634"/>
          <a:stretch/>
        </p:blipFill>
        <p:spPr>
          <a:xfrm rot="5400000">
            <a:off x="1769660" y="1978499"/>
            <a:ext cx="4995080" cy="4286250"/>
          </a:xfrm>
        </p:spPr>
      </p:pic>
    </p:spTree>
    <p:extLst>
      <p:ext uri="{BB962C8B-B14F-4D97-AF65-F5344CB8AC3E}">
        <p14:creationId xmlns:p14="http://schemas.microsoft.com/office/powerpoint/2010/main" val="1910369788"/>
      </p:ext>
    </p:extLst>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799" y="5867400"/>
            <a:ext cx="7772401" cy="838200"/>
          </a:xfrm>
        </p:spPr>
        <p:txBody>
          <a:bodyPr>
            <a:normAutofit/>
          </a:bodyPr>
          <a:lstStyle/>
          <a:p>
            <a:r>
              <a:rPr lang="en-US" sz="2400" dirty="0" smtClean="0"/>
              <a:t>2013 </a:t>
            </a:r>
            <a:r>
              <a:rPr lang="en-US" sz="2400" dirty="0"/>
              <a:t>Contest Website: </a:t>
            </a:r>
            <a:r>
              <a:rPr lang="en-US" sz="2400" dirty="0">
                <a:hlinkClick r:id="rId2"/>
              </a:rPr>
              <a:t>http://</a:t>
            </a:r>
            <a:r>
              <a:rPr lang="en-US" sz="2400" dirty="0" smtClean="0">
                <a:hlinkClick r:id="rId2"/>
              </a:rPr>
              <a:t>tinyurl.com/aebc2013</a:t>
            </a:r>
            <a:endParaRPr lang="en-US" sz="2400" dirty="0"/>
          </a:p>
        </p:txBody>
      </p:sp>
      <p:pic>
        <p:nvPicPr>
          <p:cNvPr id="2" name="Content Placeholder 1"/>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2098500244"/>
      </p:ext>
    </p:extLst>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799" y="5867400"/>
            <a:ext cx="7772401" cy="838200"/>
          </a:xfrm>
        </p:spPr>
        <p:txBody>
          <a:bodyPr>
            <a:normAutofit/>
          </a:bodyPr>
          <a:lstStyle/>
          <a:p>
            <a:r>
              <a:rPr lang="en-US" sz="2400" dirty="0" smtClean="0"/>
              <a:t>2014 </a:t>
            </a:r>
            <a:r>
              <a:rPr lang="en-US" sz="2400" dirty="0"/>
              <a:t>Contest Website: </a:t>
            </a:r>
            <a:r>
              <a:rPr lang="en-US" sz="2400" dirty="0">
                <a:hlinkClick r:id="rId2"/>
              </a:rPr>
              <a:t>http://</a:t>
            </a:r>
            <a:r>
              <a:rPr lang="en-US" sz="2400" dirty="0" smtClean="0">
                <a:hlinkClick r:id="rId2"/>
              </a:rPr>
              <a:t>tinyurl.com/aebc2014</a:t>
            </a:r>
            <a:endParaRPr lang="en-US" sz="2400" dirty="0"/>
          </a:p>
        </p:txBody>
      </p:sp>
      <p:pic>
        <p:nvPicPr>
          <p:cNvPr id="2" name="Content Placeholder 1"/>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3766276172"/>
      </p:ext>
    </p:extLst>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799" y="5867400"/>
            <a:ext cx="7772401" cy="838200"/>
          </a:xfrm>
        </p:spPr>
        <p:txBody>
          <a:bodyPr>
            <a:normAutofit/>
          </a:bodyPr>
          <a:lstStyle/>
          <a:p>
            <a:r>
              <a:rPr lang="en-US" sz="2400" dirty="0" smtClean="0"/>
              <a:t>2014 </a:t>
            </a:r>
            <a:r>
              <a:rPr lang="en-US" sz="2400" dirty="0"/>
              <a:t>Contest Website: </a:t>
            </a:r>
            <a:r>
              <a:rPr lang="en-US" sz="2400" dirty="0">
                <a:hlinkClick r:id="rId2"/>
              </a:rPr>
              <a:t>http://</a:t>
            </a:r>
            <a:r>
              <a:rPr lang="en-US" sz="2400" dirty="0" smtClean="0">
                <a:hlinkClick r:id="rId2"/>
              </a:rPr>
              <a:t>tinyurl.com/aebc2014</a:t>
            </a:r>
            <a:endParaRPr lang="en-US" sz="2400" dirty="0"/>
          </a:p>
        </p:txBody>
      </p:sp>
      <p:pic>
        <p:nvPicPr>
          <p:cNvPr id="1026" name="Picture 2" descr="C:\Users\kadietz\Desktop\_temp\IMG_14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95" t="19514" b="9089"/>
          <a:stretch/>
        </p:blipFill>
        <p:spPr bwMode="auto">
          <a:xfrm>
            <a:off x="152398" y="533400"/>
            <a:ext cx="8525293" cy="472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226788"/>
      </p:ext>
    </p:extLst>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153400" cy="1143000"/>
          </a:xfrm>
        </p:spPr>
        <p:txBody>
          <a:bodyPr/>
          <a:lstStyle/>
          <a:p>
            <a:pPr algn="ctr"/>
            <a:r>
              <a:rPr lang="en-US" sz="4800" dirty="0" smtClean="0"/>
              <a:t>Got Any Advice for New Collaborators?</a:t>
            </a:r>
            <a:endParaRPr lang="en-US" sz="4800" dirty="0"/>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800" dirty="0"/>
              <a:t>Educate your partners about what you bring to the </a:t>
            </a:r>
            <a:r>
              <a:rPr lang="en-US" sz="2800" dirty="0" smtClean="0"/>
              <a:t>table!</a:t>
            </a:r>
          </a:p>
          <a:p>
            <a:r>
              <a:rPr lang="en-US" sz="2800" dirty="0" smtClean="0"/>
              <a:t>Brainstorm ideas!</a:t>
            </a:r>
          </a:p>
          <a:p>
            <a:pPr marL="342900" lvl="1">
              <a:buClr>
                <a:schemeClr val="accent1"/>
              </a:buClr>
            </a:pPr>
            <a:r>
              <a:rPr lang="en-US" sz="2800" dirty="0" smtClean="0"/>
              <a:t>Know </a:t>
            </a:r>
            <a:r>
              <a:rPr lang="en-US" sz="2800" dirty="0"/>
              <a:t>your limitations (time, people, money, space, etc</a:t>
            </a:r>
            <a:r>
              <a:rPr lang="en-US" sz="2800" dirty="0" smtClean="0"/>
              <a:t>.)…</a:t>
            </a:r>
            <a:endParaRPr lang="en-US" sz="2800" dirty="0"/>
          </a:p>
          <a:p>
            <a:pPr marL="342900" lvl="1">
              <a:buClr>
                <a:schemeClr val="accent1"/>
              </a:buClr>
            </a:pPr>
            <a:r>
              <a:rPr lang="en-US" sz="2800" dirty="0" smtClean="0"/>
              <a:t>But </a:t>
            </a:r>
            <a:r>
              <a:rPr lang="en-US" sz="2800" dirty="0"/>
              <a:t>think big (or at least, think </a:t>
            </a:r>
            <a:r>
              <a:rPr lang="en-US" sz="2800" dirty="0" smtClean="0"/>
              <a:t>BOLD)!</a:t>
            </a:r>
          </a:p>
          <a:p>
            <a:pPr marL="342900" lvl="1">
              <a:buClr>
                <a:schemeClr val="accent1"/>
              </a:buClr>
            </a:pPr>
            <a:r>
              <a:rPr lang="en-US" sz="2800" dirty="0" smtClean="0"/>
              <a:t>Plan, plan, plan (in order words, be organized)…</a:t>
            </a:r>
          </a:p>
          <a:p>
            <a:pPr marL="342900" lvl="1">
              <a:buClr>
                <a:schemeClr val="accent1"/>
              </a:buClr>
            </a:pPr>
            <a:r>
              <a:rPr lang="en-US" sz="2800" dirty="0" smtClean="0"/>
              <a:t>But be ready to adapt!</a:t>
            </a:r>
          </a:p>
          <a:p>
            <a:pPr marL="342900" lvl="1">
              <a:buClr>
                <a:schemeClr val="accent1"/>
              </a:buClr>
            </a:pPr>
            <a:r>
              <a:rPr lang="en-US" sz="2800" dirty="0" smtClean="0"/>
              <a:t>Have a sense of humor! (I CANNOT stress this one enough!)</a:t>
            </a:r>
            <a:endParaRPr lang="en-US" sz="2800" dirty="0"/>
          </a:p>
          <a:p>
            <a:pPr marL="114300" indent="0">
              <a:buNone/>
            </a:pPr>
            <a:endParaRPr lang="en-US" dirty="0"/>
          </a:p>
        </p:txBody>
      </p:sp>
    </p:spTree>
    <p:extLst>
      <p:ext uri="{BB962C8B-B14F-4D97-AF65-F5344CB8AC3E}">
        <p14:creationId xmlns:p14="http://schemas.microsoft.com/office/powerpoint/2010/main" val="3192592687"/>
      </p:ext>
    </p:extLst>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normAutofit/>
          </a:bodyPr>
          <a:lstStyle/>
          <a:p>
            <a:pPr marL="114300" indent="0" algn="ctr">
              <a:buNone/>
            </a:pPr>
            <a:endParaRPr lang="en-US" sz="3200" dirty="0" smtClean="0"/>
          </a:p>
          <a:p>
            <a:pPr marL="114300" indent="0" algn="ctr">
              <a:buNone/>
            </a:pPr>
            <a:r>
              <a:rPr lang="en-US" sz="3200" dirty="0" smtClean="0"/>
              <a:t>Questions? Comments? </a:t>
            </a:r>
          </a:p>
          <a:p>
            <a:pPr marL="114300" indent="0" algn="ctr">
              <a:buNone/>
            </a:pPr>
            <a:r>
              <a:rPr lang="en-US" sz="3200" dirty="0" smtClean="0"/>
              <a:t>Ideas for the group?</a:t>
            </a:r>
          </a:p>
          <a:p>
            <a:pPr marL="114300" indent="0" algn="ctr">
              <a:buNone/>
            </a:pPr>
            <a:endParaRPr lang="en-US" sz="3200" dirty="0"/>
          </a:p>
          <a:p>
            <a:pPr marL="114300" indent="0" algn="ctr">
              <a:buNone/>
            </a:pPr>
            <a:r>
              <a:rPr lang="en-US" sz="3200" dirty="0" smtClean="0"/>
              <a:t>Link to </a:t>
            </a:r>
            <a:r>
              <a:rPr lang="en-US" sz="3200" dirty="0"/>
              <a:t>the </a:t>
            </a:r>
            <a:r>
              <a:rPr lang="en-US" sz="3200" dirty="0" smtClean="0"/>
              <a:t>presentation &amp; resource guide: </a:t>
            </a:r>
            <a:r>
              <a:rPr lang="en-US" sz="3200" dirty="0">
                <a:hlinkClick r:id="rId3"/>
              </a:rPr>
              <a:t>https://goo.gl/l5ChpK</a:t>
            </a:r>
            <a:endParaRPr lang="en-US" sz="3200" dirty="0"/>
          </a:p>
        </p:txBody>
      </p:sp>
    </p:spTree>
    <p:extLst>
      <p:ext uri="{BB962C8B-B14F-4D97-AF65-F5344CB8AC3E}">
        <p14:creationId xmlns:p14="http://schemas.microsoft.com/office/powerpoint/2010/main" val="1484282609"/>
      </p:ext>
    </p:extLst>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Contacting Me!</a:t>
            </a:r>
            <a:endParaRPr lang="en-US" dirty="0"/>
          </a:p>
        </p:txBody>
      </p:sp>
      <p:sp>
        <p:nvSpPr>
          <p:cNvPr id="3" name="Content Placeholder 2"/>
          <p:cNvSpPr>
            <a:spLocks noGrp="1"/>
          </p:cNvSpPr>
          <p:nvPr>
            <p:ph sz="quarter" idx="1"/>
          </p:nvPr>
        </p:nvSpPr>
        <p:spPr>
          <a:xfrm>
            <a:off x="304800" y="1447800"/>
            <a:ext cx="8229600" cy="4953000"/>
          </a:xfrm>
        </p:spPr>
        <p:txBody>
          <a:bodyPr>
            <a:normAutofit/>
          </a:bodyPr>
          <a:lstStyle/>
          <a:p>
            <a:pPr marL="0" indent="0">
              <a:spcBef>
                <a:spcPts val="0"/>
              </a:spcBef>
              <a:spcAft>
                <a:spcPts val="0"/>
              </a:spcAft>
              <a:buNone/>
            </a:pPr>
            <a:endParaRPr lang="en-US" sz="2400" dirty="0" smtClean="0"/>
          </a:p>
          <a:p>
            <a:pPr marL="0" indent="0">
              <a:spcBef>
                <a:spcPts val="0"/>
              </a:spcBef>
              <a:spcAft>
                <a:spcPts val="0"/>
              </a:spcAft>
              <a:buNone/>
            </a:pPr>
            <a:r>
              <a:rPr lang="en-US" sz="2800" dirty="0" smtClean="0"/>
              <a:t>Kira A. Dietz</a:t>
            </a:r>
          </a:p>
          <a:p>
            <a:pPr marL="0" indent="0">
              <a:spcBef>
                <a:spcPts val="0"/>
              </a:spcBef>
              <a:spcAft>
                <a:spcPts val="0"/>
              </a:spcAft>
              <a:buNone/>
            </a:pPr>
            <a:r>
              <a:rPr lang="en-US" sz="2800" dirty="0" smtClean="0"/>
              <a:t>Acquisitions and Processing Archivist</a:t>
            </a:r>
          </a:p>
          <a:p>
            <a:pPr marL="0" indent="0">
              <a:spcBef>
                <a:spcPts val="0"/>
              </a:spcBef>
              <a:spcAft>
                <a:spcPts val="0"/>
              </a:spcAft>
              <a:buNone/>
            </a:pPr>
            <a:r>
              <a:rPr lang="en-US" sz="2800" dirty="0" smtClean="0"/>
              <a:t>Special Collections, University Libraries</a:t>
            </a:r>
          </a:p>
          <a:p>
            <a:pPr marL="0" indent="0">
              <a:spcBef>
                <a:spcPts val="0"/>
              </a:spcBef>
              <a:spcAft>
                <a:spcPts val="0"/>
              </a:spcAft>
              <a:buNone/>
            </a:pPr>
            <a:r>
              <a:rPr lang="en-US" sz="2800" dirty="0" smtClean="0"/>
              <a:t>Virginia Tech</a:t>
            </a:r>
          </a:p>
          <a:p>
            <a:pPr marL="0" indent="0">
              <a:spcBef>
                <a:spcPts val="0"/>
              </a:spcBef>
              <a:spcAft>
                <a:spcPts val="0"/>
              </a:spcAft>
              <a:buNone/>
            </a:pPr>
            <a:endParaRPr lang="en-US" sz="2800" dirty="0" smtClean="0"/>
          </a:p>
          <a:p>
            <a:pPr marL="0" indent="0">
              <a:spcBef>
                <a:spcPts val="0"/>
              </a:spcBef>
              <a:spcAft>
                <a:spcPts val="0"/>
              </a:spcAft>
              <a:buNone/>
            </a:pPr>
            <a:endParaRPr lang="en-US" sz="2800" dirty="0"/>
          </a:p>
          <a:p>
            <a:pPr marL="0" indent="0">
              <a:spcBef>
                <a:spcPts val="0"/>
              </a:spcBef>
              <a:spcAft>
                <a:spcPts val="0"/>
              </a:spcAft>
              <a:buNone/>
            </a:pPr>
            <a:r>
              <a:rPr lang="en-US" sz="2800" dirty="0" smtClean="0">
                <a:hlinkClick r:id="rId2"/>
              </a:rPr>
              <a:t>kadietz@vt.edu</a:t>
            </a:r>
            <a:r>
              <a:rPr lang="en-US" sz="2800" dirty="0" smtClean="0"/>
              <a:t> </a:t>
            </a:r>
          </a:p>
          <a:p>
            <a:pPr marL="0" indent="0">
              <a:spcBef>
                <a:spcPts val="0"/>
              </a:spcBef>
              <a:spcAft>
                <a:spcPts val="0"/>
              </a:spcAft>
              <a:buNone/>
            </a:pPr>
            <a:r>
              <a:rPr lang="en-US" sz="2800" dirty="0" smtClean="0"/>
              <a:t>@</a:t>
            </a:r>
            <a:r>
              <a:rPr lang="en-US" sz="2800" dirty="0" err="1" smtClean="0"/>
              <a:t>archivistkira</a:t>
            </a:r>
            <a:endParaRPr lang="en-US" sz="2800" dirty="0" smtClean="0"/>
          </a:p>
          <a:p>
            <a:pPr marL="0" indent="0">
              <a:spcBef>
                <a:spcPts val="0"/>
              </a:spcBef>
              <a:spcAft>
                <a:spcPts val="0"/>
              </a:spcAft>
              <a:buNone/>
            </a:pPr>
            <a:r>
              <a:rPr lang="en-US" sz="2800" dirty="0" smtClean="0">
                <a:hlinkClick r:id="rId3"/>
              </a:rPr>
              <a:t>About.me/</a:t>
            </a:r>
            <a:r>
              <a:rPr lang="en-US" sz="2800" dirty="0" err="1" smtClean="0">
                <a:hlinkClick r:id="rId3"/>
              </a:rPr>
              <a:t>kiradietz</a:t>
            </a:r>
            <a:endParaRPr lang="en-US" sz="2800" dirty="0" smtClean="0"/>
          </a:p>
          <a:p>
            <a:pPr marL="0" indent="0">
              <a:spcBef>
                <a:spcPts val="0"/>
              </a:spcBef>
              <a:spcAft>
                <a:spcPts val="0"/>
              </a:spcAft>
              <a:buNone/>
            </a:pPr>
            <a:r>
              <a:rPr lang="en-US" sz="2800" dirty="0" smtClean="0">
                <a:hlinkClick r:id="rId4"/>
              </a:rPr>
              <a:t>Slideshare.net/</a:t>
            </a:r>
            <a:r>
              <a:rPr lang="en-US" sz="2800" dirty="0" err="1" smtClean="0">
                <a:hlinkClick r:id="rId4"/>
              </a:rPr>
              <a:t>archivistkira</a:t>
            </a:r>
            <a:endParaRPr lang="en-US" sz="2800" dirty="0" smtClean="0"/>
          </a:p>
          <a:p>
            <a:pPr marL="0" indent="0">
              <a:spcBef>
                <a:spcPts val="0"/>
              </a:spcBef>
              <a:spcAft>
                <a:spcPts val="0"/>
              </a:spcAft>
              <a:buNone/>
            </a:pPr>
            <a:endParaRPr lang="en-US" dirty="0" smtClean="0"/>
          </a:p>
        </p:txBody>
      </p:sp>
    </p:spTree>
    <p:extLst>
      <p:ext uri="{BB962C8B-B14F-4D97-AF65-F5344CB8AC3E}">
        <p14:creationId xmlns:p14="http://schemas.microsoft.com/office/powerpoint/2010/main" val="188099789"/>
      </p:ext>
    </p:extLst>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…and this…</a:t>
            </a:r>
            <a:endParaRPr lang="en-US"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857375"/>
            <a:ext cx="7620000" cy="4286250"/>
          </a:xfrm>
        </p:spPr>
      </p:pic>
    </p:spTree>
    <p:extLst>
      <p:ext uri="{BB962C8B-B14F-4D97-AF65-F5344CB8AC3E}">
        <p14:creationId xmlns:p14="http://schemas.microsoft.com/office/powerpoint/2010/main" val="1158243490"/>
      </p:ext>
    </p:extLst>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…to this…</a:t>
            </a:r>
            <a:endParaRPr lang="en-US"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4073879910"/>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…and this…</a:t>
            </a:r>
            <a:endParaRPr lang="en-US"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3998959895"/>
      </p:ext>
    </p:extLst>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…and this!</a:t>
            </a:r>
            <a:endParaRPr lang="en-US"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625673066"/>
      </p:ext>
    </p:extLst>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249362"/>
          </a:xfrm>
        </p:spPr>
        <p:txBody>
          <a:bodyPr/>
          <a:lstStyle/>
          <a:p>
            <a:pPr algn="ctr"/>
            <a:r>
              <a:rPr lang="en-US" dirty="0" smtClean="0"/>
              <a:t>What Will You Find on Our Shelves?</a:t>
            </a:r>
            <a:endParaRPr lang="en-US" dirty="0"/>
          </a:p>
        </p:txBody>
      </p:sp>
      <p:sp>
        <p:nvSpPr>
          <p:cNvPr id="3" name="Content Placeholder 2"/>
          <p:cNvSpPr>
            <a:spLocks noGrp="1"/>
          </p:cNvSpPr>
          <p:nvPr>
            <p:ph idx="1"/>
          </p:nvPr>
        </p:nvSpPr>
        <p:spPr/>
        <p:txBody>
          <a:bodyPr>
            <a:normAutofit/>
          </a:bodyPr>
          <a:lstStyle/>
          <a:p>
            <a:pPr marL="114300" indent="0" algn="ctr">
              <a:buNone/>
            </a:pPr>
            <a:endParaRPr lang="en-US" sz="4800" dirty="0" smtClean="0"/>
          </a:p>
          <a:p>
            <a:pPr marL="114300" indent="0" algn="ctr">
              <a:buNone/>
            </a:pPr>
            <a:endParaRPr lang="en-US" sz="4800" dirty="0"/>
          </a:p>
          <a:p>
            <a:pPr marL="114300" indent="0" algn="ctr">
              <a:buNone/>
            </a:pPr>
            <a:r>
              <a:rPr lang="en-US" sz="6000" dirty="0" smtClean="0"/>
              <a:t>Any ideas?</a:t>
            </a:r>
            <a:endParaRPr lang="en-US" sz="6000" dirty="0"/>
          </a:p>
        </p:txBody>
      </p:sp>
    </p:spTree>
    <p:extLst>
      <p:ext uri="{BB962C8B-B14F-4D97-AF65-F5344CB8AC3E}">
        <p14:creationId xmlns:p14="http://schemas.microsoft.com/office/powerpoint/2010/main" val="3897332384"/>
      </p:ext>
    </p:extLst>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304800"/>
            <a:ext cx="4368800" cy="32766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729162" y="833438"/>
            <a:ext cx="4838701" cy="362902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28" y="3429002"/>
            <a:ext cx="4368800" cy="3276600"/>
          </a:xfrm>
          <a:prstGeom prst="rect">
            <a:avLst/>
          </a:prstGeom>
        </p:spPr>
      </p:pic>
    </p:spTree>
    <p:extLst>
      <p:ext uri="{BB962C8B-B14F-4D97-AF65-F5344CB8AC3E}">
        <p14:creationId xmlns:p14="http://schemas.microsoft.com/office/powerpoint/2010/main" val="3267910930"/>
      </p:ext>
    </p:extLst>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6">
      <a:dk1>
        <a:srgbClr val="660000"/>
      </a:dk1>
      <a:lt1>
        <a:sysClr val="window" lastClr="FFFFFF"/>
      </a:lt1>
      <a:dk2>
        <a:srgbClr val="6B572F"/>
      </a:dk2>
      <a:lt2>
        <a:srgbClr val="DEDEDE"/>
      </a:lt2>
      <a:accent1>
        <a:srgbClr val="660000"/>
      </a:accent1>
      <a:accent2>
        <a:srgbClr val="FF6600"/>
      </a:accent2>
      <a:accent3>
        <a:srgbClr val="FF6600"/>
      </a:accent3>
      <a:accent4>
        <a:srgbClr val="C4652D"/>
      </a:accent4>
      <a:accent5>
        <a:srgbClr val="8B5D3D"/>
      </a:accent5>
      <a:accent6>
        <a:srgbClr val="5C92B5"/>
      </a:accent6>
      <a:hlink>
        <a:srgbClr val="6B572F"/>
      </a:hlink>
      <a:folHlink>
        <a:srgbClr val="C2A87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448</TotalTime>
  <Words>857</Words>
  <Application>Microsoft Office PowerPoint</Application>
  <PresentationFormat>On-screen Show (4:3)</PresentationFormat>
  <Paragraphs>154</Paragraphs>
  <Slides>35</Slides>
  <Notes>25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Adjacency</vt:lpstr>
      <vt:lpstr>Opening Up the “Closed” Stacks: What Archives &amp; Special Collections Can Do for You &amp; Your Patrons!</vt:lpstr>
      <vt:lpstr>Archives &amp; Special Collections</vt:lpstr>
      <vt:lpstr>In other words, some of what we do is going from this…</vt:lpstr>
      <vt:lpstr>…and this…</vt:lpstr>
      <vt:lpstr>…to this…</vt:lpstr>
      <vt:lpstr>…and this…</vt:lpstr>
      <vt:lpstr>…and this!</vt:lpstr>
      <vt:lpstr>What Will You Find on Our Shelves?</vt:lpstr>
      <vt:lpstr>PowerPoint Presentation</vt:lpstr>
      <vt:lpstr>PowerPoint Presentation</vt:lpstr>
      <vt:lpstr>PowerPoint Presentation</vt:lpstr>
      <vt:lpstr>PowerPoint Presentation</vt:lpstr>
      <vt:lpstr>Why Should You (or Your Patrons) Care?</vt:lpstr>
      <vt:lpstr>“Typical” Services</vt:lpstr>
      <vt:lpstr>Discovering Resources</vt:lpstr>
      <vt:lpstr>Discovering Resources</vt:lpstr>
      <vt:lpstr>Hey, it’s not ALL analog!</vt:lpstr>
      <vt:lpstr>Why Collaborate?</vt:lpstr>
      <vt:lpstr>So, You Wanna to Partner Up? </vt:lpstr>
      <vt:lpstr>We’ve Got Partners,  Now What?</vt:lpstr>
      <vt:lpstr>Traveling NEH Lincoln Exhibit in Newman Library, Fall 2013</vt:lpstr>
      <vt:lpstr>Traveling NEH Lincoln Exhibit in Newman Library, Fall 2013</vt:lpstr>
      <vt:lpstr>Blacksburg Middle School students visiting Special Collections to go “hand-on” with Civil War history, 2014</vt:lpstr>
      <vt:lpstr>Blacksburg Middle School students visiting Special Collections to go “hand-on” with Civil War history, 2014</vt:lpstr>
      <vt:lpstr>Vegetable Verselets:  A Song Cycle</vt:lpstr>
      <vt:lpstr>How a Song Cycle is Born</vt:lpstr>
      <vt:lpstr>Visitors to the Special Collections reading room during the Vegetable Verselets reception, 2012</vt:lpstr>
      <vt:lpstr>Soprano Caroline Worra and composer Daren Hagen at the Vegetable Verselets reception, 2012</vt:lpstr>
      <vt:lpstr>PowerPoint Presentation</vt:lpstr>
      <vt:lpstr>PowerPoint Presentation</vt:lpstr>
      <vt:lpstr>PowerPoint Presentation</vt:lpstr>
      <vt:lpstr>PowerPoint Presentation</vt:lpstr>
      <vt:lpstr>Got Any Advice for New Collaborators?</vt:lpstr>
      <vt:lpstr>In Conclusion…</vt:lpstr>
      <vt:lpstr>Contacting 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Up the “Closed” Stacks: What Archives &amp; Special Collections Can Do for You &amp; Your Patrons!</dc:title>
  <dc:creator>Kira A. Dietz</dc:creator>
  <cp:lastModifiedBy>Kira A. Dietz</cp:lastModifiedBy>
  <cp:revision>50</cp:revision>
  <dcterms:created xsi:type="dcterms:W3CDTF">2015-10-02T15:50:10Z</dcterms:created>
  <dcterms:modified xsi:type="dcterms:W3CDTF">2015-10-27T16:22:50Z</dcterms:modified>
</cp:coreProperties>
</file>