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7" r:id="rId3"/>
    <p:sldId id="258" r:id="rId4"/>
    <p:sldId id="260" r:id="rId5"/>
    <p:sldId id="271" r:id="rId6"/>
    <p:sldId id="259" r:id="rId7"/>
    <p:sldId id="261" r:id="rId8"/>
    <p:sldId id="270" r:id="rId9"/>
    <p:sldId id="267" r:id="rId10"/>
    <p:sldId id="262" r:id="rId11"/>
    <p:sldId id="264" r:id="rId12"/>
    <p:sldId id="265" r:id="rId13"/>
    <p:sldId id="272" r:id="rId14"/>
    <p:sldId id="266" r:id="rId15"/>
    <p:sldId id="275" r:id="rId16"/>
    <p:sldId id="269" r:id="rId17"/>
    <p:sldId id="274" r:id="rId18"/>
    <p:sldId id="268" r:id="rId19"/>
    <p:sldId id="276" r:id="rId20"/>
    <p:sldId id="278" r:id="rId21"/>
    <p:sldId id="279" r:id="rId22"/>
    <p:sldId id="280" r:id="rId23"/>
    <p:sldId id="281" r:id="rId24"/>
    <p:sldId id="283" r:id="rId25"/>
    <p:sldId id="277" r:id="rId26"/>
    <p:sldId id="282" r:id="rId27"/>
    <p:sldId id="284" r:id="rId28"/>
    <p:sldId id="285" r:id="rId29"/>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41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69A9C7DE-0831-4532-8D97-C340D66A0F05}" type="datetimeFigureOut">
              <a:rPr lang="en-US" smtClean="0"/>
              <a:pPr/>
              <a:t>10/22/2015</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B3C8C06F-3EAB-4694-B58E-D2E3B652549B}" type="slidenum">
              <a:rPr lang="en-US" smtClean="0"/>
              <a:pPr/>
              <a:t>‹#›</a:t>
            </a:fld>
            <a:endParaRPr lang="en-US"/>
          </a:p>
        </p:txBody>
      </p:sp>
    </p:spTree>
    <p:extLst>
      <p:ext uri="{BB962C8B-B14F-4D97-AF65-F5344CB8AC3E}">
        <p14:creationId xmlns="" xmlns:p14="http://schemas.microsoft.com/office/powerpoint/2010/main" val="13633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C8C06F-3EAB-4694-B58E-D2E3B652549B}" type="slidenum">
              <a:rPr lang="en-US" smtClean="0"/>
              <a:pPr/>
              <a:t>8</a:t>
            </a:fld>
            <a:endParaRPr lang="en-US"/>
          </a:p>
        </p:txBody>
      </p:sp>
    </p:spTree>
    <p:extLst>
      <p:ext uri="{BB962C8B-B14F-4D97-AF65-F5344CB8AC3E}">
        <p14:creationId xmlns="" xmlns:p14="http://schemas.microsoft.com/office/powerpoint/2010/main" val="306527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C8C06F-3EAB-4694-B58E-D2E3B652549B}"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C8C06F-3EAB-4694-B58E-D2E3B652549B}" type="slidenum">
              <a:rPr lang="en-US" smtClean="0"/>
              <a:pPr/>
              <a:t>25</a:t>
            </a:fld>
            <a:endParaRPr lang="en-US"/>
          </a:p>
        </p:txBody>
      </p:sp>
    </p:spTree>
    <p:extLst>
      <p:ext uri="{BB962C8B-B14F-4D97-AF65-F5344CB8AC3E}">
        <p14:creationId xmlns="" xmlns:p14="http://schemas.microsoft.com/office/powerpoint/2010/main" val="1326504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B95DB916-90B9-41F3-B0BB-2DE262D0CD57}" type="datetimeFigureOut">
              <a:rPr lang="en-US" smtClean="0"/>
              <a:pPr/>
              <a:t>10/22/2015</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5F958D1F-A7C7-4699-B16C-DD1DDFA790E8}"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5DB916-90B9-41F3-B0BB-2DE262D0CD57}" type="datetimeFigureOut">
              <a:rPr lang="en-US" smtClean="0"/>
              <a:pPr/>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58D1F-A7C7-4699-B16C-DD1DDFA790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5DB916-90B9-41F3-B0BB-2DE262D0CD57}" type="datetimeFigureOut">
              <a:rPr lang="en-US" smtClean="0"/>
              <a:pPr/>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58D1F-A7C7-4699-B16C-DD1DDFA790E8}"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95DB916-90B9-41F3-B0BB-2DE262D0CD57}" type="datetimeFigureOut">
              <a:rPr lang="en-US" smtClean="0"/>
              <a:pPr/>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58D1F-A7C7-4699-B16C-DD1DDFA790E8}"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B95DB916-90B9-41F3-B0BB-2DE262D0CD57}" type="datetimeFigureOut">
              <a:rPr lang="en-US" smtClean="0"/>
              <a:pPr/>
              <a:t>10/22/2015</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5F958D1F-A7C7-4699-B16C-DD1DDFA790E8}"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95DB916-90B9-41F3-B0BB-2DE262D0CD57}" type="datetimeFigureOut">
              <a:rPr lang="en-US" smtClean="0"/>
              <a:pPr/>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58D1F-A7C7-4699-B16C-DD1DDFA790E8}"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95DB916-90B9-41F3-B0BB-2DE262D0CD57}" type="datetimeFigureOut">
              <a:rPr lang="en-US" smtClean="0"/>
              <a:pPr/>
              <a:t>10/22/2015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958D1F-A7C7-4699-B16C-DD1DDFA790E8}"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95DB916-90B9-41F3-B0BB-2DE262D0CD57}" type="datetimeFigureOut">
              <a:rPr lang="en-US" smtClean="0"/>
              <a:pPr/>
              <a:t>10/22/2015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958D1F-A7C7-4699-B16C-DD1DDFA790E8}"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DB916-90B9-41F3-B0BB-2DE262D0CD57}" type="datetimeFigureOut">
              <a:rPr lang="en-US" smtClean="0"/>
              <a:pPr/>
              <a:t>10/22/2015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958D1F-A7C7-4699-B16C-DD1DDFA790E8}"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95DB916-90B9-41F3-B0BB-2DE262D0CD57}" type="datetimeFigureOut">
              <a:rPr lang="en-US" smtClean="0"/>
              <a:pPr/>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58D1F-A7C7-4699-B16C-DD1DDFA790E8}"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95DB916-90B9-41F3-B0BB-2DE262D0CD57}" type="datetimeFigureOut">
              <a:rPr lang="en-US" smtClean="0"/>
              <a:pPr/>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58D1F-A7C7-4699-B16C-DD1DDFA790E8}"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B95DB916-90B9-41F3-B0BB-2DE262D0CD57}" type="datetimeFigureOut">
              <a:rPr lang="en-US" smtClean="0"/>
              <a:pPr/>
              <a:t>10/22/2015</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5F958D1F-A7C7-4699-B16C-DD1DDFA790E8}"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librarything.com/catalog/jailswnc/jcdclibrarycollection" TargetMode="External"/><Relationship Id="rId2" Type="http://schemas.openxmlformats.org/officeDocument/2006/relationships/hyperlink" Target="http://www.librarything.com/catalog/jailswnc/" TargetMode="External"/><Relationship Id="rId1" Type="http://schemas.openxmlformats.org/officeDocument/2006/relationships/slideLayout" Target="../slideLayouts/slideLayout4.xml"/><Relationship Id="rId4" Type="http://schemas.openxmlformats.org/officeDocument/2006/relationships/hyperlink" Target="http://www.librarything.com/catalog/jailswnc/mcdclibrarycollectio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jailswnc.wordpress.com/press-release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tatelibrarync.org/ldblog/2014/07/11/innovative-programming-books-jails-western-nc/" TargetMode="External"/><Relationship Id="rId4" Type="http://schemas.openxmlformats.org/officeDocument/2006/relationships/hyperlink" Target="https://jailswnc.wordpress.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amu.org/programs/metro_connection/15/03/27/washington_dc_opens_first_ever_library_for_inmates_in_the_dc_jail"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bjs.gov/content/pub/pdf/jim14.pdf"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hyperlink" Target="http://www.hclib.org/about/outreach/freedom-ticket" TargetMode="External"/><Relationship Id="rId2" Type="http://schemas.openxmlformats.org/officeDocument/2006/relationships/hyperlink" Target="http://lj.libraryjournal.com/2013/02/library-services/prison-and-public-libraries/" TargetMode="External"/><Relationship Id="rId1" Type="http://schemas.openxmlformats.org/officeDocument/2006/relationships/slideLayout" Target="../slideLayouts/slideLayout2.xml"/><Relationship Id="rId4" Type="http://schemas.openxmlformats.org/officeDocument/2006/relationships/hyperlink" Target="https://www.denverlibrary.org/resources-ex-offender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hyperlink" Target="http://www.ncl.ecu.edu/index.php/NCL/article/viewFile/365/47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657600"/>
            <a:ext cx="6858000" cy="990600"/>
          </a:xfrm>
        </p:spPr>
        <p:txBody>
          <a:bodyPr>
            <a:normAutofit fontScale="90000"/>
          </a:bodyPr>
          <a:lstStyle/>
          <a:p>
            <a:r>
              <a:rPr lang="en-US" dirty="0" smtClean="0"/>
              <a:t>Jail Library Projects: A Public Library Partnership Opportunity</a:t>
            </a:r>
            <a:endParaRPr lang="en-US" dirty="0"/>
          </a:p>
        </p:txBody>
      </p:sp>
      <p:sp>
        <p:nvSpPr>
          <p:cNvPr id="3" name="Subtitle 2"/>
          <p:cNvSpPr>
            <a:spLocks noGrp="1"/>
          </p:cNvSpPr>
          <p:nvPr>
            <p:ph type="subTitle" idx="1"/>
          </p:nvPr>
        </p:nvSpPr>
        <p:spPr>
          <a:xfrm>
            <a:off x="1371600" y="5029200"/>
            <a:ext cx="6858000" cy="685800"/>
          </a:xfrm>
        </p:spPr>
        <p:txBody>
          <a:bodyPr>
            <a:normAutofit fontScale="55000" lnSpcReduction="20000"/>
          </a:bodyPr>
          <a:lstStyle/>
          <a:p>
            <a:r>
              <a:rPr lang="en-US" dirty="0" smtClean="0"/>
              <a:t>Elizabeth J. Gregg</a:t>
            </a:r>
          </a:p>
          <a:p>
            <a:r>
              <a:rPr lang="en-US" dirty="0" smtClean="0"/>
              <a:t>Virginia Library Association Annual Conference, 2015</a:t>
            </a:r>
          </a:p>
          <a:p>
            <a:r>
              <a:rPr lang="en-US" dirty="0" smtClean="0"/>
              <a:t>October 23, 2015</a:t>
            </a:r>
          </a:p>
          <a:p>
            <a:endParaRPr lang="en-US" dirty="0" smtClean="0"/>
          </a:p>
        </p:txBody>
      </p:sp>
      <p:pic>
        <p:nvPicPr>
          <p:cNvPr id="15362" name="Picture 2" descr="Image result for wncjails.blog"/>
          <p:cNvPicPr>
            <a:picLocks noChangeAspect="1" noChangeArrowheads="1"/>
          </p:cNvPicPr>
          <p:nvPr/>
        </p:nvPicPr>
        <p:blipFill>
          <a:blip r:embed="rId2" cstate="print"/>
          <a:srcRect/>
          <a:stretch>
            <a:fillRect/>
          </a:stretch>
        </p:blipFill>
        <p:spPr bwMode="auto">
          <a:xfrm>
            <a:off x="1905000" y="1066800"/>
            <a:ext cx="4953000" cy="166379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Locational Strategies</a:t>
            </a:r>
            <a:endParaRPr lang="en-US" dirty="0"/>
          </a:p>
        </p:txBody>
      </p:sp>
      <p:sp>
        <p:nvSpPr>
          <p:cNvPr id="3" name="Content Placeholder 2"/>
          <p:cNvSpPr>
            <a:spLocks noGrp="1"/>
          </p:cNvSpPr>
          <p:nvPr>
            <p:ph sz="quarter" idx="1"/>
          </p:nvPr>
        </p:nvSpPr>
        <p:spPr/>
        <p:txBody>
          <a:bodyPr>
            <a:normAutofit/>
          </a:bodyPr>
          <a:lstStyle/>
          <a:p>
            <a:pPr marL="0" indent="0">
              <a:buNone/>
            </a:pPr>
            <a:r>
              <a:rPr lang="en-US" dirty="0" smtClean="0"/>
              <a:t>Macon County Detention Center:</a:t>
            </a:r>
          </a:p>
          <a:p>
            <a:r>
              <a:rPr lang="en-US" dirty="0" smtClean="0"/>
              <a:t>update existing book collection: expand scope of genres and modernize with popular titles</a:t>
            </a:r>
          </a:p>
          <a:p>
            <a:r>
              <a:rPr lang="en-US" dirty="0" smtClean="0"/>
              <a:t>Add newspaper subscription for local paper</a:t>
            </a:r>
          </a:p>
          <a:p>
            <a:r>
              <a:rPr lang="en-US" dirty="0" smtClean="0"/>
              <a:t>Increase non-fiction </a:t>
            </a:r>
            <a:r>
              <a:rPr lang="en-US" dirty="0" smtClean="0"/>
              <a:t>materials</a:t>
            </a:r>
            <a:endParaRPr lang="en-US" dirty="0"/>
          </a:p>
        </p:txBody>
      </p:sp>
      <p:sp>
        <p:nvSpPr>
          <p:cNvPr id="4" name="Content Placeholder 3"/>
          <p:cNvSpPr>
            <a:spLocks noGrp="1"/>
          </p:cNvSpPr>
          <p:nvPr>
            <p:ph sz="quarter" idx="2"/>
          </p:nvPr>
        </p:nvSpPr>
        <p:spPr/>
        <p:txBody>
          <a:bodyPr>
            <a:normAutofit/>
          </a:bodyPr>
          <a:lstStyle/>
          <a:p>
            <a:pPr marL="0" indent="0">
              <a:buNone/>
            </a:pPr>
            <a:r>
              <a:rPr lang="en-US" dirty="0" smtClean="0"/>
              <a:t>Jackson County Detention Center:</a:t>
            </a:r>
          </a:p>
          <a:p>
            <a:r>
              <a:rPr lang="en-US" dirty="0" smtClean="0"/>
              <a:t>Review collection and pull damaged/duplicate materials</a:t>
            </a:r>
          </a:p>
          <a:p>
            <a:r>
              <a:rPr lang="en-US" dirty="0" smtClean="0"/>
              <a:t>Increase non-fiction materials</a:t>
            </a:r>
          </a:p>
          <a:p>
            <a:r>
              <a:rPr lang="en-US" dirty="0" smtClean="0"/>
              <a:t>Assist in organization of collection (physical space and catalog)</a:t>
            </a:r>
          </a:p>
          <a:p>
            <a:endParaRPr lang="en-US" dirty="0"/>
          </a:p>
        </p:txBody>
      </p:sp>
    </p:spTree>
    <p:extLst>
      <p:ext uri="{BB962C8B-B14F-4D97-AF65-F5344CB8AC3E}">
        <p14:creationId xmlns="" xmlns:p14="http://schemas.microsoft.com/office/powerpoint/2010/main" val="367273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Managing Collections in </a:t>
            </a:r>
            <a:r>
              <a:rPr lang="en-US" dirty="0" err="1" smtClean="0"/>
              <a:t>LibraryThing</a:t>
            </a:r>
            <a:endParaRPr lang="en-US" dirty="0"/>
          </a:p>
        </p:txBody>
      </p:sp>
      <p:sp>
        <p:nvSpPr>
          <p:cNvPr id="3" name="Content Placeholder 2"/>
          <p:cNvSpPr>
            <a:spLocks noGrp="1"/>
          </p:cNvSpPr>
          <p:nvPr>
            <p:ph sz="quarter" idx="1"/>
          </p:nvPr>
        </p:nvSpPr>
        <p:spPr>
          <a:xfrm>
            <a:off x="457200" y="1219200"/>
            <a:ext cx="8077200" cy="4937760"/>
          </a:xfrm>
          <a:ln>
            <a:solidFill>
              <a:schemeClr val="accent1"/>
            </a:solidFill>
          </a:ln>
        </p:spPr>
        <p:txBody>
          <a:bodyPr>
            <a:normAutofit/>
          </a:bodyPr>
          <a:lstStyle/>
          <a:p>
            <a:r>
              <a:rPr lang="en-US" dirty="0" smtClean="0"/>
              <a:t>Decrease duplication in collections</a:t>
            </a:r>
          </a:p>
          <a:p>
            <a:r>
              <a:rPr lang="en-US" dirty="0" smtClean="0"/>
              <a:t>Increased access to Jackson County DC Collection via printed materials list</a:t>
            </a:r>
          </a:p>
          <a:p>
            <a:r>
              <a:rPr lang="en-US" dirty="0" smtClean="0"/>
              <a:t>Assist in long term maintenance and evaluation of projects</a:t>
            </a:r>
          </a:p>
          <a:p>
            <a:r>
              <a:rPr lang="en-US" dirty="0" smtClean="0"/>
              <a:t>Creation of wish list titles for donors, FOL Groups</a:t>
            </a:r>
          </a:p>
          <a:p>
            <a:pPr marL="0" indent="0">
              <a:buNone/>
            </a:pPr>
            <a:endParaRPr lang="en-US" dirty="0" smtClean="0"/>
          </a:p>
          <a:p>
            <a:pPr algn="ctr"/>
            <a:r>
              <a:rPr lang="en-US" dirty="0" smtClean="0">
                <a:hlinkClick r:id="rId2"/>
              </a:rPr>
              <a:t>WNC Jails Profile Page</a:t>
            </a:r>
            <a:endParaRPr lang="en-US" dirty="0" smtClean="0"/>
          </a:p>
          <a:p>
            <a:pPr algn="ctr"/>
            <a:r>
              <a:rPr lang="en-US" dirty="0" smtClean="0">
                <a:hlinkClick r:id="rId3"/>
              </a:rPr>
              <a:t>JDC Collection</a:t>
            </a:r>
            <a:endParaRPr lang="en-US" dirty="0" smtClean="0"/>
          </a:p>
          <a:p>
            <a:pPr algn="ctr"/>
            <a:r>
              <a:rPr lang="en-US" dirty="0" smtClean="0">
                <a:hlinkClick r:id="rId4"/>
              </a:rPr>
              <a:t>MDC Collection</a:t>
            </a:r>
            <a:endParaRPr lang="en-US" dirty="0"/>
          </a:p>
        </p:txBody>
      </p:sp>
    </p:spTree>
    <p:extLst>
      <p:ext uri="{BB962C8B-B14F-4D97-AF65-F5344CB8AC3E}">
        <p14:creationId xmlns="" xmlns:p14="http://schemas.microsoft.com/office/powerpoint/2010/main" val="2077748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t>
            </a:r>
            <a:endParaRPr lang="en-US" dirty="0"/>
          </a:p>
        </p:txBody>
      </p:sp>
      <p:sp>
        <p:nvSpPr>
          <p:cNvPr id="3" name="Content Placeholder 2"/>
          <p:cNvSpPr>
            <a:spLocks noGrp="1"/>
          </p:cNvSpPr>
          <p:nvPr>
            <p:ph sz="quarter" idx="1"/>
          </p:nvPr>
        </p:nvSpPr>
        <p:spPr>
          <a:xfrm>
            <a:off x="457200" y="1219200"/>
            <a:ext cx="4041648" cy="2971800"/>
          </a:xfrm>
        </p:spPr>
        <p:txBody>
          <a:bodyPr>
            <a:normAutofit lnSpcReduction="10000"/>
          </a:bodyPr>
          <a:lstStyle/>
          <a:p>
            <a:pPr>
              <a:buNone/>
            </a:pPr>
            <a:r>
              <a:rPr lang="en-US" dirty="0" smtClean="0"/>
              <a:t>Macon:</a:t>
            </a:r>
          </a:p>
          <a:p>
            <a:r>
              <a:rPr lang="en-US" dirty="0" smtClean="0"/>
              <a:t>Provide consistent book donations on a scheduled basis</a:t>
            </a:r>
          </a:p>
          <a:p>
            <a:r>
              <a:rPr lang="en-US" dirty="0" smtClean="0"/>
              <a:t>Increase community awareness and buy-in from stakeholders</a:t>
            </a:r>
          </a:p>
          <a:p>
            <a:pPr>
              <a:buNone/>
            </a:pPr>
            <a:endParaRPr lang="en-US" dirty="0" smtClean="0"/>
          </a:p>
          <a:p>
            <a:pPr>
              <a:buNone/>
            </a:pPr>
            <a:endParaRPr lang="en-US" dirty="0"/>
          </a:p>
        </p:txBody>
      </p:sp>
      <p:sp>
        <p:nvSpPr>
          <p:cNvPr id="4" name="Content Placeholder 3"/>
          <p:cNvSpPr>
            <a:spLocks noGrp="1"/>
          </p:cNvSpPr>
          <p:nvPr>
            <p:ph sz="quarter" idx="2"/>
          </p:nvPr>
        </p:nvSpPr>
        <p:spPr>
          <a:xfrm>
            <a:off x="4632198" y="1216152"/>
            <a:ext cx="4041648" cy="2974848"/>
          </a:xfrm>
        </p:spPr>
        <p:txBody>
          <a:bodyPr>
            <a:normAutofit lnSpcReduction="10000"/>
          </a:bodyPr>
          <a:lstStyle/>
          <a:p>
            <a:pPr>
              <a:buNone/>
            </a:pPr>
            <a:r>
              <a:rPr lang="en-US" dirty="0" smtClean="0"/>
              <a:t>Jackson:</a:t>
            </a:r>
          </a:p>
          <a:p>
            <a:r>
              <a:rPr lang="en-US" dirty="0" smtClean="0"/>
              <a:t>Increase buy-in for project from jail supervisors</a:t>
            </a:r>
          </a:p>
          <a:p>
            <a:r>
              <a:rPr lang="en-US" dirty="0" smtClean="0"/>
              <a:t>Create long term sustainability in the midst of organizational changes</a:t>
            </a:r>
            <a:endParaRPr lang="en-US" dirty="0"/>
          </a:p>
        </p:txBody>
      </p:sp>
      <p:sp>
        <p:nvSpPr>
          <p:cNvPr id="5" name="TextBox 4"/>
          <p:cNvSpPr txBox="1"/>
          <p:nvPr/>
        </p:nvSpPr>
        <p:spPr>
          <a:xfrm>
            <a:off x="1447800" y="4038600"/>
            <a:ext cx="6400800" cy="1938992"/>
          </a:xfrm>
          <a:prstGeom prst="rect">
            <a:avLst/>
          </a:prstGeom>
          <a:noFill/>
        </p:spPr>
        <p:txBody>
          <a:bodyPr wrap="square" rtlCol="0">
            <a:spAutoFit/>
          </a:bodyPr>
          <a:lstStyle/>
          <a:p>
            <a:r>
              <a:rPr lang="en-US" sz="2400" dirty="0" smtClean="0"/>
              <a:t>Overall:</a:t>
            </a:r>
          </a:p>
          <a:p>
            <a:r>
              <a:rPr lang="en-US" sz="2400" dirty="0" smtClean="0"/>
              <a:t>Burden </a:t>
            </a:r>
            <a:r>
              <a:rPr lang="en-US" sz="2400" dirty="0" smtClean="0"/>
              <a:t>is on detention center to facilitate day to day management of books</a:t>
            </a:r>
          </a:p>
          <a:p>
            <a:r>
              <a:rPr lang="en-US" sz="2400" dirty="0" smtClean="0"/>
              <a:t>No way to evaluate user satisfaction of </a:t>
            </a:r>
            <a:r>
              <a:rPr lang="en-US" sz="2400" dirty="0" smtClean="0"/>
              <a:t>materials</a:t>
            </a:r>
          </a:p>
          <a:p>
            <a:r>
              <a:rPr lang="en-US" sz="2400" dirty="0" smtClean="0"/>
              <a:t>Long term collection management is difficult</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Engaging the Community</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hlinkClick r:id="rId3"/>
              </a:rPr>
              <a:t>Local </a:t>
            </a:r>
            <a:r>
              <a:rPr lang="en-US" dirty="0" smtClean="0">
                <a:hlinkClick r:id="rId3"/>
              </a:rPr>
              <a:t>newspapers </a:t>
            </a:r>
            <a:r>
              <a:rPr lang="en-US" dirty="0" smtClean="0"/>
              <a:t>covered </a:t>
            </a:r>
            <a:r>
              <a:rPr lang="en-US" dirty="0" smtClean="0"/>
              <a:t>the project increasing awareness and prompting support of our </a:t>
            </a:r>
            <a:r>
              <a:rPr lang="en-US" dirty="0" smtClean="0"/>
              <a:t>efforts</a:t>
            </a:r>
          </a:p>
          <a:p>
            <a:r>
              <a:rPr lang="en-US" dirty="0" smtClean="0"/>
              <a:t>Maintain </a:t>
            </a:r>
            <a:r>
              <a:rPr lang="en-US" dirty="0" smtClean="0">
                <a:hlinkClick r:id="rId4"/>
              </a:rPr>
              <a:t>blog</a:t>
            </a:r>
            <a:r>
              <a:rPr lang="en-US" dirty="0" smtClean="0"/>
              <a:t> to track project</a:t>
            </a:r>
          </a:p>
          <a:p>
            <a:r>
              <a:rPr lang="en-US" dirty="0" smtClean="0"/>
              <a:t>State Library </a:t>
            </a:r>
            <a:r>
              <a:rPr lang="en-US" dirty="0" smtClean="0">
                <a:hlinkClick r:id="rId5"/>
              </a:rPr>
              <a:t>blogged</a:t>
            </a:r>
            <a:r>
              <a:rPr lang="en-US" dirty="0" smtClean="0"/>
              <a:t> about the project</a:t>
            </a:r>
          </a:p>
          <a:p>
            <a:r>
              <a:rPr lang="en-US" dirty="0" smtClean="0"/>
              <a:t>2014 North Carolina Public Library Directors Association (NCPLDA) Service Innovation Project Award</a:t>
            </a:r>
            <a:endParaRPr lang="en-US" dirty="0" smtClean="0"/>
          </a:p>
        </p:txBody>
      </p:sp>
      <p:sp>
        <p:nvSpPr>
          <p:cNvPr id="4" name="Content Placeholder 3"/>
          <p:cNvSpPr>
            <a:spLocks noGrp="1"/>
          </p:cNvSpPr>
          <p:nvPr>
            <p:ph sz="quarter" idx="2"/>
          </p:nvPr>
        </p:nvSpPr>
        <p:spPr/>
        <p:txBody>
          <a:bodyPr>
            <a:normAutofit fontScale="92500" lnSpcReduction="10000"/>
          </a:bodyPr>
          <a:lstStyle/>
          <a:p>
            <a:r>
              <a:rPr lang="en-US" dirty="0" smtClean="0"/>
              <a:t>WCU criminal justice class created short film for the 125th anniversary of WCU about the Jail Library Project</a:t>
            </a:r>
          </a:p>
          <a:p>
            <a:r>
              <a:rPr lang="en-US" dirty="0" smtClean="0"/>
              <a:t>FOL organizations and local church groups provided substantial amounts of book </a:t>
            </a:r>
            <a:r>
              <a:rPr lang="en-US" dirty="0" smtClean="0"/>
              <a:t>donations</a:t>
            </a:r>
          </a:p>
          <a:p>
            <a:r>
              <a:rPr lang="en-US" dirty="0" smtClean="0"/>
              <a:t>Jackson County Library donated old NC Statute books to the Haywood County Detention Center (JCDC did not have room)</a:t>
            </a:r>
          </a:p>
          <a:p>
            <a:endParaRPr lang="en-US"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Status Update</a:t>
            </a:r>
            <a:endParaRPr lang="en-US" dirty="0"/>
          </a:p>
        </p:txBody>
      </p:sp>
      <p:sp>
        <p:nvSpPr>
          <p:cNvPr id="3" name="Content Placeholder 2"/>
          <p:cNvSpPr>
            <a:spLocks noGrp="1"/>
          </p:cNvSpPr>
          <p:nvPr>
            <p:ph sz="quarter" idx="1"/>
          </p:nvPr>
        </p:nvSpPr>
        <p:spPr/>
        <p:txBody>
          <a:bodyPr>
            <a:normAutofit lnSpcReduction="10000"/>
          </a:bodyPr>
          <a:lstStyle/>
          <a:p>
            <a:pPr>
              <a:buNone/>
            </a:pPr>
            <a:r>
              <a:rPr lang="en-US" dirty="0" smtClean="0"/>
              <a:t>Macon </a:t>
            </a:r>
            <a:r>
              <a:rPr lang="en-US" dirty="0" smtClean="0"/>
              <a:t>County</a:t>
            </a:r>
          </a:p>
          <a:p>
            <a:r>
              <a:rPr lang="en-US" dirty="0" smtClean="0"/>
              <a:t>Delivery </a:t>
            </a:r>
            <a:r>
              <a:rPr lang="en-US" dirty="0" smtClean="0"/>
              <a:t>of 2 dozen books a month</a:t>
            </a:r>
          </a:p>
          <a:p>
            <a:r>
              <a:rPr lang="en-US" dirty="0" smtClean="0"/>
              <a:t>No longer cataloging items in </a:t>
            </a:r>
            <a:r>
              <a:rPr lang="en-US" dirty="0" err="1" smtClean="0"/>
              <a:t>LibraryThing</a:t>
            </a:r>
            <a:endParaRPr lang="en-US" dirty="0" smtClean="0"/>
          </a:p>
          <a:p>
            <a:r>
              <a:rPr lang="en-US" dirty="0" smtClean="0"/>
              <a:t>Jailors discarding materials no longer readable</a:t>
            </a:r>
          </a:p>
          <a:p>
            <a:r>
              <a:rPr lang="en-US" dirty="0" smtClean="0"/>
              <a:t>Added magazines to collection (staples removed</a:t>
            </a:r>
            <a:r>
              <a:rPr lang="en-US" dirty="0" smtClean="0"/>
              <a:t>)</a:t>
            </a:r>
          </a:p>
          <a:p>
            <a:r>
              <a:rPr lang="en-US" dirty="0" smtClean="0"/>
              <a:t>Additional Library staff to work on project</a:t>
            </a:r>
            <a:endParaRPr lang="en-US" dirty="0" smtClean="0"/>
          </a:p>
          <a:p>
            <a:pPr>
              <a:buNone/>
            </a:pPr>
            <a:endParaRPr lang="en-US" dirty="0" smtClean="0"/>
          </a:p>
        </p:txBody>
      </p:sp>
      <p:sp>
        <p:nvSpPr>
          <p:cNvPr id="4" name="Content Placeholder 3"/>
          <p:cNvSpPr>
            <a:spLocks noGrp="1"/>
          </p:cNvSpPr>
          <p:nvPr>
            <p:ph sz="quarter" idx="2"/>
          </p:nvPr>
        </p:nvSpPr>
        <p:spPr/>
        <p:txBody>
          <a:bodyPr>
            <a:normAutofit lnSpcReduction="10000"/>
          </a:bodyPr>
          <a:lstStyle/>
          <a:p>
            <a:r>
              <a:rPr lang="en-US" dirty="0" smtClean="0"/>
              <a:t>Grant applications ready to provide graduate assistant for advocacy and research, and funds for core non-fiction collections by  Jill </a:t>
            </a:r>
            <a:r>
              <a:rPr lang="en-US" dirty="0" err="1" smtClean="0"/>
              <a:t>Ellern</a:t>
            </a:r>
            <a:r>
              <a:rPr lang="en-US" dirty="0" smtClean="0"/>
              <a:t>, WCU Librarian</a:t>
            </a:r>
          </a:p>
          <a:p>
            <a:r>
              <a:rPr lang="en-US" dirty="0" smtClean="0"/>
              <a:t>Current Jackson Country DC partnership is on hold</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D.C. Public Library: An Onsite Service Model</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Jews United for Justice began a campaign in 2013 to bring library services to the jail</a:t>
            </a:r>
          </a:p>
          <a:p>
            <a:r>
              <a:rPr lang="en-US" dirty="0" smtClean="0"/>
              <a:t>Contacted libraries across the country to investigate options for services to inmates</a:t>
            </a:r>
          </a:p>
          <a:p>
            <a:r>
              <a:rPr lang="en-US" dirty="0" smtClean="0"/>
              <a:t>Buy-in from City Council members</a:t>
            </a:r>
            <a:endParaRPr lang="en-US" dirty="0"/>
          </a:p>
        </p:txBody>
      </p:sp>
      <p:pic>
        <p:nvPicPr>
          <p:cNvPr id="6" name="Picture 2"/>
          <p:cNvPicPr>
            <a:picLocks noGrp="1" noChangeAspect="1" noChangeArrowheads="1"/>
          </p:cNvPicPr>
          <p:nvPr>
            <p:ph sz="quarter" idx="2"/>
          </p:nvPr>
        </p:nvPicPr>
        <p:blipFill>
          <a:blip r:embed="rId2" cstate="print"/>
          <a:srcRect r="8197" b="13943"/>
          <a:stretch>
            <a:fillRect/>
          </a:stretch>
        </p:blipFill>
        <p:spPr bwMode="auto">
          <a:xfrm>
            <a:off x="4800600" y="1752600"/>
            <a:ext cx="4041775" cy="31510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Collection Development and Procedures</a:t>
            </a:r>
            <a:endParaRPr lang="en-US" dirty="0"/>
          </a:p>
        </p:txBody>
      </p:sp>
      <p:sp>
        <p:nvSpPr>
          <p:cNvPr id="3" name="Content Placeholder 2"/>
          <p:cNvSpPr>
            <a:spLocks noGrp="1"/>
          </p:cNvSpPr>
          <p:nvPr>
            <p:ph sz="quarter" idx="1"/>
          </p:nvPr>
        </p:nvSpPr>
        <p:spPr/>
        <p:txBody>
          <a:bodyPr>
            <a:normAutofit/>
          </a:bodyPr>
          <a:lstStyle/>
          <a:p>
            <a:r>
              <a:rPr lang="en-US" dirty="0" smtClean="0"/>
              <a:t>Full Time staff member on-site as beginning 2/27/2015</a:t>
            </a:r>
          </a:p>
          <a:p>
            <a:r>
              <a:rPr lang="en-US" dirty="0" smtClean="0"/>
              <a:t>Collection Development Policy created in concert with DOC</a:t>
            </a:r>
          </a:p>
          <a:p>
            <a:pPr lvl="1"/>
            <a:r>
              <a:rPr lang="en-US" dirty="0" smtClean="0"/>
              <a:t>Paperbacks</a:t>
            </a:r>
          </a:p>
          <a:p>
            <a:pPr lvl="1"/>
            <a:r>
              <a:rPr lang="en-US" dirty="0" smtClean="0"/>
              <a:t>Books only</a:t>
            </a:r>
          </a:p>
          <a:p>
            <a:pPr lvl="1"/>
            <a:r>
              <a:rPr lang="en-US" dirty="0" smtClean="0"/>
              <a:t>No glorification of drugs, sex</a:t>
            </a:r>
          </a:p>
          <a:p>
            <a:pPr lvl="1">
              <a:buNone/>
            </a:pPr>
            <a:endParaRPr lang="en-US" dirty="0" smtClean="0"/>
          </a:p>
        </p:txBody>
      </p:sp>
      <p:sp>
        <p:nvSpPr>
          <p:cNvPr id="4" name="Content Placeholder 3"/>
          <p:cNvSpPr>
            <a:spLocks noGrp="1"/>
          </p:cNvSpPr>
          <p:nvPr>
            <p:ph sz="quarter" idx="2"/>
          </p:nvPr>
        </p:nvSpPr>
        <p:spPr/>
        <p:txBody>
          <a:bodyPr>
            <a:normAutofit/>
          </a:bodyPr>
          <a:lstStyle/>
          <a:p>
            <a:r>
              <a:rPr lang="en-US" dirty="0" smtClean="0"/>
              <a:t>Mobile Library of 200 titles for general population to browse</a:t>
            </a:r>
          </a:p>
          <a:p>
            <a:r>
              <a:rPr lang="en-US" dirty="0" smtClean="0"/>
              <a:t>Segregated individuals can complete a request form with genre listings</a:t>
            </a:r>
          </a:p>
          <a:p>
            <a:r>
              <a:rPr lang="en-US" dirty="0" smtClean="0"/>
              <a:t>Librarian works with individuals in traditional reader’s advisory capacity to determine needs and interests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066800" y="4343400"/>
            <a:ext cx="7538197" cy="1181100"/>
          </a:xfrm>
          <a:prstGeom prst="rect">
            <a:avLst/>
          </a:prstGeom>
          <a:noFill/>
          <a:ln w="9525">
            <a:noFill/>
            <a:miter lim="800000"/>
            <a:headEnd/>
            <a:tailEnd/>
          </a:ln>
        </p:spPr>
      </p:pic>
      <p:sp>
        <p:nvSpPr>
          <p:cNvPr id="9" name="TextBox 8"/>
          <p:cNvSpPr txBox="1"/>
          <p:nvPr/>
        </p:nvSpPr>
        <p:spPr>
          <a:xfrm>
            <a:off x="533400" y="2438400"/>
            <a:ext cx="2971800" cy="369332"/>
          </a:xfrm>
          <a:prstGeom prst="rect">
            <a:avLst/>
          </a:prstGeom>
          <a:noFill/>
        </p:spPr>
        <p:txBody>
          <a:bodyPr wrap="square" rtlCol="0">
            <a:spAutoFit/>
          </a:bodyPr>
          <a:lstStyle/>
          <a:p>
            <a:r>
              <a:rPr lang="en-US" dirty="0" smtClean="0">
                <a:hlinkClick r:id="rId3"/>
              </a:rPr>
              <a:t>March 2015 Story on WAMU</a:t>
            </a:r>
            <a:endParaRPr lang="en-US" dirty="0"/>
          </a:p>
        </p:txBody>
      </p:sp>
      <p:sp>
        <p:nvSpPr>
          <p:cNvPr id="5" name="Rectangle 4"/>
          <p:cNvSpPr/>
          <p:nvPr/>
        </p:nvSpPr>
        <p:spPr>
          <a:xfrm>
            <a:off x="4114800" y="1371600"/>
            <a:ext cx="4572000" cy="2308324"/>
          </a:xfrm>
          <a:prstGeom prst="rect">
            <a:avLst/>
          </a:prstGeom>
        </p:spPr>
        <p:txBody>
          <a:bodyPr>
            <a:spAutoFit/>
          </a:bodyPr>
          <a:lstStyle/>
          <a:p>
            <a:r>
              <a:rPr lang="en-US" dirty="0" smtClean="0"/>
              <a:t>“We do business very differently than the jail does. We're all about openness and democracy, and everything goes.  And the jail is about limits and rules and laws and regulations,” says DCPL Executive Director Richard Reyes-</a:t>
            </a:r>
            <a:r>
              <a:rPr lang="en-US" dirty="0" err="1" smtClean="0"/>
              <a:t>Gavilan</a:t>
            </a:r>
            <a:r>
              <a:rPr lang="en-US" dirty="0" smtClean="0"/>
              <a:t>. “But we had a similar goal, so I think in some ways we both adapted to the culture of the other to get this up and running.”</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Reading Program 2015</a:t>
            </a:r>
            <a:endParaRPr lang="en-US" dirty="0"/>
          </a:p>
        </p:txBody>
      </p:sp>
      <p:sp>
        <p:nvSpPr>
          <p:cNvPr id="3" name="Content Placeholder 2"/>
          <p:cNvSpPr>
            <a:spLocks noGrp="1"/>
          </p:cNvSpPr>
          <p:nvPr>
            <p:ph sz="quarter" idx="1"/>
          </p:nvPr>
        </p:nvSpPr>
        <p:spPr/>
        <p:txBody>
          <a:bodyPr/>
          <a:lstStyle/>
          <a:p>
            <a:r>
              <a:rPr lang="en-US" dirty="0" smtClean="0"/>
              <a:t>First Summer Reading Program in 2015</a:t>
            </a:r>
          </a:p>
          <a:p>
            <a:r>
              <a:rPr lang="en-US" dirty="0" smtClean="0"/>
              <a:t>Mirrored after DCPL’s general program</a:t>
            </a:r>
          </a:p>
          <a:p>
            <a:r>
              <a:rPr lang="en-US" dirty="0" smtClean="0"/>
              <a:t>Worksheet tracks books for points</a:t>
            </a:r>
          </a:p>
          <a:p>
            <a:r>
              <a:rPr lang="en-US" dirty="0" smtClean="0"/>
              <a:t>Prizes—</a:t>
            </a:r>
          </a:p>
          <a:p>
            <a:pPr lvl="1"/>
            <a:r>
              <a:rPr lang="en-US" dirty="0" smtClean="0"/>
              <a:t>2 points—thesaurus</a:t>
            </a:r>
          </a:p>
          <a:p>
            <a:pPr lvl="1"/>
            <a:r>
              <a:rPr lang="en-US" dirty="0" smtClean="0"/>
              <a:t>4 points—Certificate of Completion (a valuable document for court)</a:t>
            </a:r>
          </a:p>
          <a:p>
            <a:pPr lvl="1">
              <a:buNone/>
            </a:pPr>
            <a:endParaRPr lang="en-US" dirty="0"/>
          </a:p>
        </p:txBody>
      </p:sp>
      <p:sp>
        <p:nvSpPr>
          <p:cNvPr id="4" name="Content Placeholder 3"/>
          <p:cNvSpPr>
            <a:spLocks noGrp="1"/>
          </p:cNvSpPr>
          <p:nvPr>
            <p:ph sz="quarter" idx="2"/>
          </p:nvPr>
        </p:nvSpPr>
        <p:spPr/>
        <p:txBody>
          <a:bodyPr/>
          <a:lstStyle/>
          <a:p>
            <a:r>
              <a:rPr lang="en-US" dirty="0" smtClean="0"/>
              <a:t>99 registered</a:t>
            </a:r>
          </a:p>
          <a:p>
            <a:r>
              <a:rPr lang="en-US" dirty="0" smtClean="0"/>
              <a:t>21 completed the program</a:t>
            </a:r>
          </a:p>
          <a:p>
            <a:pPr>
              <a:buNone/>
            </a:pPr>
            <a:endParaRPr lang="en-US" dirty="0" smtClean="0"/>
          </a:p>
          <a:p>
            <a:pPr>
              <a:buNone/>
            </a:pPr>
            <a:r>
              <a:rPr lang="en-US" dirty="0" smtClean="0"/>
              <a:t>Book discussion and Visit from Rueben </a:t>
            </a:r>
            <a:r>
              <a:rPr lang="en-US" dirty="0" err="1" smtClean="0"/>
              <a:t>Castaneta</a:t>
            </a:r>
            <a:r>
              <a:rPr lang="en-US" dirty="0" smtClean="0"/>
              <a:t>, author of </a:t>
            </a:r>
            <a:r>
              <a:rPr lang="en-US" i="1" dirty="0" smtClean="0"/>
              <a:t>S Street Rising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Loudoun County Public Library</a:t>
            </a:r>
            <a:endParaRPr lang="en-US" dirty="0"/>
          </a:p>
        </p:txBody>
      </p:sp>
      <p:sp>
        <p:nvSpPr>
          <p:cNvPr id="3" name="Content Placeholder 2"/>
          <p:cNvSpPr>
            <a:spLocks noGrp="1"/>
          </p:cNvSpPr>
          <p:nvPr>
            <p:ph sz="quarter" idx="1"/>
          </p:nvPr>
        </p:nvSpPr>
        <p:spPr>
          <a:xfrm>
            <a:off x="457200" y="1219200"/>
            <a:ext cx="3048000" cy="4937760"/>
          </a:xfrm>
        </p:spPr>
        <p:txBody>
          <a:bodyPr>
            <a:normAutofit/>
          </a:bodyPr>
          <a:lstStyle/>
          <a:p>
            <a:r>
              <a:rPr lang="en-US" sz="2400" dirty="0" smtClean="0"/>
              <a:t>Outreach Services Librarian Virginia </a:t>
            </a:r>
            <a:r>
              <a:rPr lang="en-US" sz="2400" dirty="0" err="1" smtClean="0"/>
              <a:t>LaRocque</a:t>
            </a:r>
            <a:r>
              <a:rPr lang="en-US" sz="2400" dirty="0" smtClean="0"/>
              <a:t> </a:t>
            </a:r>
          </a:p>
          <a:p>
            <a:r>
              <a:rPr lang="en-US" sz="2400" dirty="0" smtClean="0"/>
              <a:t>Member of Loudoun Reentry Advisory Council:  a coalition of agencies that share information about reentry services</a:t>
            </a:r>
          </a:p>
          <a:p>
            <a:pPr>
              <a:buNone/>
            </a:pPr>
            <a:endParaRPr lang="en-US" dirty="0"/>
          </a:p>
        </p:txBody>
      </p:sp>
      <p:pic>
        <p:nvPicPr>
          <p:cNvPr id="1026" name="Picture 2"/>
          <p:cNvPicPr>
            <a:picLocks noGrp="1" noChangeAspect="1" noChangeArrowheads="1"/>
          </p:cNvPicPr>
          <p:nvPr>
            <p:ph sz="quarter" idx="2"/>
          </p:nvPr>
        </p:nvPicPr>
        <p:blipFill>
          <a:blip r:embed="rId2" cstate="print"/>
          <a:srcRect/>
          <a:stretch>
            <a:fillRect/>
          </a:stretch>
        </p:blipFill>
        <p:spPr bwMode="auto">
          <a:xfrm rot="5400000">
            <a:off x="3953684" y="923116"/>
            <a:ext cx="4343400" cy="55451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sz="quarter" idx="1"/>
          </p:nvPr>
        </p:nvSpPr>
        <p:spPr/>
        <p:txBody>
          <a:bodyPr/>
          <a:lstStyle/>
          <a:p>
            <a:r>
              <a:rPr lang="en-US" dirty="0" smtClean="0"/>
              <a:t>Examine Fontana Regional Library’s partnership services to jailed populations at Jackson and Macon County Detention Centers</a:t>
            </a:r>
          </a:p>
          <a:p>
            <a:r>
              <a:rPr lang="en-US" dirty="0" smtClean="0"/>
              <a:t>Look at examples of other service models: Loudoun County Public Library, D.C. Public Library</a:t>
            </a:r>
          </a:p>
          <a:p>
            <a:r>
              <a:rPr lang="en-US" dirty="0" smtClean="0"/>
              <a:t>Examine challenges, best practices, and lessons learned</a:t>
            </a:r>
          </a:p>
          <a:p>
            <a:endParaRPr lang="en-US" dirty="0" smtClean="0"/>
          </a:p>
          <a:p>
            <a:pPr>
              <a:buNone/>
            </a:pPr>
            <a:endParaRPr lang="en-US" dirty="0" smtClean="0"/>
          </a:p>
          <a:p>
            <a:pPr marL="0" indent="0">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LCPL Outreach Services cont’d…</a:t>
            </a:r>
            <a:endParaRPr lang="en-US" dirty="0"/>
          </a:p>
        </p:txBody>
      </p:sp>
      <p:sp>
        <p:nvSpPr>
          <p:cNvPr id="3" name="Content Placeholder 2"/>
          <p:cNvSpPr>
            <a:spLocks noGrp="1"/>
          </p:cNvSpPr>
          <p:nvPr>
            <p:ph sz="quarter" idx="1"/>
          </p:nvPr>
        </p:nvSpPr>
        <p:spPr/>
        <p:txBody>
          <a:bodyPr/>
          <a:lstStyle/>
          <a:p>
            <a:r>
              <a:rPr lang="en-US" dirty="0" smtClean="0"/>
              <a:t>Bi-monthly </a:t>
            </a:r>
            <a:r>
              <a:rPr lang="en-US" dirty="0" smtClean="0"/>
              <a:t>loans</a:t>
            </a:r>
            <a:r>
              <a:rPr lang="en-US" dirty="0" smtClean="0"/>
              <a:t> (from LCPL collection) </a:t>
            </a:r>
            <a:r>
              <a:rPr lang="en-US" dirty="0" smtClean="0"/>
              <a:t>to the Loudoun County Juvenile Detention Center</a:t>
            </a:r>
          </a:p>
          <a:p>
            <a:r>
              <a:rPr lang="en-US" dirty="0" smtClean="0"/>
              <a:t>Selection of </a:t>
            </a:r>
            <a:r>
              <a:rPr lang="en-US" dirty="0" smtClean="0"/>
              <a:t>materials </a:t>
            </a:r>
            <a:r>
              <a:rPr lang="en-US" dirty="0" smtClean="0"/>
              <a:t>is done by Outreach/Teen Services staff OR by teachers at the JDC</a:t>
            </a:r>
          </a:p>
          <a:p>
            <a:r>
              <a:rPr lang="en-US" dirty="0" smtClean="0"/>
              <a:t>Existing library on-site at JDC</a:t>
            </a:r>
            <a:endParaRPr lang="en-US" dirty="0"/>
          </a:p>
        </p:txBody>
      </p:sp>
      <p:sp>
        <p:nvSpPr>
          <p:cNvPr id="5" name="Content Placeholder 3"/>
          <p:cNvSpPr>
            <a:spLocks noGrp="1"/>
          </p:cNvSpPr>
          <p:nvPr>
            <p:ph sz="quarter" idx="2"/>
          </p:nvPr>
        </p:nvSpPr>
        <p:spPr/>
        <p:txBody>
          <a:bodyPr>
            <a:normAutofit lnSpcReduction="10000"/>
          </a:bodyPr>
          <a:lstStyle/>
          <a:p>
            <a:r>
              <a:rPr lang="en-US" dirty="0" smtClean="0"/>
              <a:t>Deliver 2-4 boxes of paperback books and magazines to the Loudoun Adult Detention Center</a:t>
            </a:r>
          </a:p>
          <a:p>
            <a:r>
              <a:rPr lang="en-US" dirty="0" smtClean="0"/>
              <a:t>Materials selected by outreach services staff and boxes are sealed &amp; marked to ensure suitability</a:t>
            </a:r>
          </a:p>
          <a:p>
            <a:r>
              <a:rPr lang="en-US" dirty="0" smtClean="0"/>
              <a:t>LCPL Programming Department has provided programs for Juveniles and Adults</a:t>
            </a:r>
          </a:p>
          <a:p>
            <a:endParaRPr lang="en-US"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Service Models:</a:t>
            </a:r>
            <a:endParaRPr lang="en-US" dirty="0"/>
          </a:p>
        </p:txBody>
      </p:sp>
      <p:sp>
        <p:nvSpPr>
          <p:cNvPr id="4" name="Content Placeholder 3"/>
          <p:cNvSpPr>
            <a:spLocks noGrp="1"/>
          </p:cNvSpPr>
          <p:nvPr>
            <p:ph sz="quarter" idx="2"/>
          </p:nvPr>
        </p:nvSpPr>
        <p:spPr>
          <a:xfrm>
            <a:off x="4495800" y="1216152"/>
            <a:ext cx="4343400" cy="4937760"/>
          </a:xfrm>
        </p:spPr>
        <p:txBody>
          <a:bodyPr>
            <a:normAutofit fontScale="92500"/>
          </a:bodyPr>
          <a:lstStyle/>
          <a:p>
            <a:pPr>
              <a:buNone/>
            </a:pPr>
            <a:r>
              <a:rPr lang="en-US" dirty="0" smtClean="0"/>
              <a:t>Loudoun County Public Library</a:t>
            </a:r>
          </a:p>
          <a:p>
            <a:pPr>
              <a:buNone/>
            </a:pPr>
            <a:endParaRPr lang="en-US" dirty="0" smtClean="0"/>
          </a:p>
          <a:p>
            <a:r>
              <a:rPr lang="en-US" dirty="0" smtClean="0"/>
              <a:t>Materials selected from donations</a:t>
            </a:r>
          </a:p>
          <a:p>
            <a:r>
              <a:rPr lang="en-US" dirty="0" smtClean="0"/>
              <a:t>Materials in library collection are loaned to the JDC</a:t>
            </a:r>
          </a:p>
          <a:p>
            <a:r>
              <a:rPr lang="en-US" dirty="0" smtClean="0"/>
              <a:t>Staff actively participate in organizations to support </a:t>
            </a:r>
            <a:r>
              <a:rPr lang="en-US" dirty="0" smtClean="0"/>
              <a:t>re-entry,  assist individuals as needed</a:t>
            </a:r>
          </a:p>
          <a:p>
            <a:r>
              <a:rPr lang="en-US" dirty="0" smtClean="0"/>
              <a:t>provide </a:t>
            </a:r>
            <a:r>
              <a:rPr lang="en-US" dirty="0" smtClean="0"/>
              <a:t>programming for DCs</a:t>
            </a:r>
          </a:p>
          <a:p>
            <a:endParaRPr lang="en-US" dirty="0" smtClean="0"/>
          </a:p>
          <a:p>
            <a:endParaRPr lang="en-US" dirty="0"/>
          </a:p>
        </p:txBody>
      </p:sp>
      <p:sp>
        <p:nvSpPr>
          <p:cNvPr id="5" name="Content Placeholder 4"/>
          <p:cNvSpPr>
            <a:spLocks noGrp="1"/>
          </p:cNvSpPr>
          <p:nvPr>
            <p:ph sz="quarter" idx="1"/>
          </p:nvPr>
        </p:nvSpPr>
        <p:spPr/>
        <p:txBody>
          <a:bodyPr numCol="1">
            <a:normAutofit fontScale="92500"/>
          </a:bodyPr>
          <a:lstStyle/>
          <a:p>
            <a:pPr>
              <a:buNone/>
            </a:pPr>
            <a:r>
              <a:rPr lang="en-US" dirty="0" smtClean="0"/>
              <a:t>Fontana Regional Library</a:t>
            </a:r>
          </a:p>
          <a:p>
            <a:pPr>
              <a:buNone/>
            </a:pPr>
            <a:endParaRPr lang="en-US" dirty="0" smtClean="0"/>
          </a:p>
          <a:p>
            <a:r>
              <a:rPr lang="en-US" dirty="0" smtClean="0"/>
              <a:t>Materials selected from donations</a:t>
            </a:r>
          </a:p>
          <a:p>
            <a:r>
              <a:rPr lang="en-US" dirty="0" smtClean="0"/>
              <a:t>Library staff deliver to DCs</a:t>
            </a:r>
          </a:p>
          <a:p>
            <a:r>
              <a:rPr lang="en-US" dirty="0" smtClean="0"/>
              <a:t>DC staff facilitate delivery of items</a:t>
            </a:r>
          </a:p>
          <a:p>
            <a:r>
              <a:rPr lang="en-US" dirty="0" smtClean="0"/>
              <a:t>No programming</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 cont’d..</a:t>
            </a:r>
            <a:endParaRPr lang="en-US" dirty="0"/>
          </a:p>
        </p:txBody>
      </p:sp>
      <p:sp>
        <p:nvSpPr>
          <p:cNvPr id="3" name="Content Placeholder 2"/>
          <p:cNvSpPr>
            <a:spLocks noGrp="1"/>
          </p:cNvSpPr>
          <p:nvPr>
            <p:ph sz="quarter" idx="1"/>
          </p:nvPr>
        </p:nvSpPr>
        <p:spPr>
          <a:xfrm>
            <a:off x="457200" y="1219200"/>
            <a:ext cx="7848600" cy="4495800"/>
          </a:xfrm>
        </p:spPr>
        <p:txBody>
          <a:bodyPr>
            <a:normAutofit fontScale="92500"/>
          </a:bodyPr>
          <a:lstStyle/>
          <a:p>
            <a:pPr>
              <a:buNone/>
            </a:pPr>
            <a:r>
              <a:rPr lang="en-US" dirty="0" smtClean="0"/>
              <a:t>D.C. Public Library</a:t>
            </a:r>
          </a:p>
          <a:p>
            <a:endParaRPr lang="en-US" dirty="0" smtClean="0"/>
          </a:p>
          <a:p>
            <a:r>
              <a:rPr lang="en-US" dirty="0" smtClean="0"/>
              <a:t>Buy in from community stakeholders to support initiative</a:t>
            </a:r>
          </a:p>
          <a:p>
            <a:r>
              <a:rPr lang="en-US" dirty="0" smtClean="0"/>
              <a:t>Formal partnership with Department of Corrections</a:t>
            </a:r>
          </a:p>
          <a:p>
            <a:r>
              <a:rPr lang="en-US" dirty="0" smtClean="0"/>
              <a:t>On-site staff member</a:t>
            </a:r>
          </a:p>
          <a:p>
            <a:r>
              <a:rPr lang="en-US" dirty="0" smtClean="0"/>
              <a:t>DCPL purchases new items for the collection</a:t>
            </a:r>
          </a:p>
          <a:p>
            <a:r>
              <a:rPr lang="en-US" dirty="0" smtClean="0"/>
              <a:t>Programming such as SRP and author visits in conjunction with DCPL Programming at large</a:t>
            </a:r>
          </a:p>
          <a:p>
            <a:r>
              <a:rPr lang="en-US" dirty="0" smtClean="0"/>
              <a:t>Funding </a:t>
            </a:r>
          </a:p>
          <a:p>
            <a:r>
              <a:rPr lang="en-US" dirty="0" smtClean="0"/>
              <a:t>Fully invested in re-entry assistance and other programs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this at your library?</a:t>
            </a:r>
            <a:endParaRPr lang="en-US" dirty="0"/>
          </a:p>
        </p:txBody>
      </p:sp>
      <p:sp>
        <p:nvSpPr>
          <p:cNvPr id="3" name="Content Placeholder 2"/>
          <p:cNvSpPr>
            <a:spLocks noGrp="1"/>
          </p:cNvSpPr>
          <p:nvPr>
            <p:ph sz="quarter" idx="1"/>
          </p:nvPr>
        </p:nvSpPr>
        <p:spPr/>
        <p:txBody>
          <a:bodyPr/>
          <a:lstStyle/>
          <a:p>
            <a:r>
              <a:rPr lang="en-US" dirty="0" smtClean="0"/>
              <a:t>Inmates are part of our community</a:t>
            </a:r>
          </a:p>
          <a:p>
            <a:r>
              <a:rPr lang="en-US" dirty="0" smtClean="0"/>
              <a:t>Service is in line with mission/vision statements</a:t>
            </a:r>
          </a:p>
          <a:p>
            <a:r>
              <a:rPr lang="en-US" dirty="0" smtClean="0"/>
              <a:t>Encourage reading and use of the library upon release</a:t>
            </a:r>
          </a:p>
          <a:p>
            <a:r>
              <a:rPr lang="en-US" dirty="0" smtClean="0"/>
              <a:t>Increased awareness of library programs and services</a:t>
            </a:r>
          </a:p>
          <a:p>
            <a:r>
              <a:rPr lang="en-US" dirty="0" smtClean="0"/>
              <a:t>Because they need it!</a:t>
            </a:r>
            <a:endParaRPr lang="en-US" dirty="0"/>
          </a:p>
        </p:txBody>
      </p:sp>
      <p:pic>
        <p:nvPicPr>
          <p:cNvPr id="5" name="Content Placeholder 4" descr="Reporter.jpg"/>
          <p:cNvPicPr>
            <a:picLocks noGrp="1" noChangeAspect="1"/>
          </p:cNvPicPr>
          <p:nvPr>
            <p:ph sz="quarter" idx="2"/>
          </p:nvPr>
        </p:nvPicPr>
        <p:blipFill>
          <a:blip r:embed="rId2" cstate="print"/>
          <a:stretch>
            <a:fillRect/>
          </a:stretch>
        </p:blipFill>
        <p:spPr>
          <a:xfrm>
            <a:off x="4800600" y="2057400"/>
            <a:ext cx="4089909" cy="272370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Success</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Meet with Jail Administrators: listen to the needs they have</a:t>
            </a:r>
          </a:p>
          <a:p>
            <a:r>
              <a:rPr lang="en-US" dirty="0" smtClean="0"/>
              <a:t>Tie project into your organizations mission &amp; vision statements</a:t>
            </a:r>
          </a:p>
          <a:p>
            <a:r>
              <a:rPr lang="en-US" dirty="0" smtClean="0"/>
              <a:t>Get community buy in—find stakeholders who support the work</a:t>
            </a:r>
          </a:p>
          <a:p>
            <a:r>
              <a:rPr lang="en-US" dirty="0" smtClean="0"/>
              <a:t>Focus on the books/materials/services, not the incarcerated</a:t>
            </a:r>
          </a:p>
          <a:p>
            <a:endParaRPr lang="en-US" dirty="0"/>
          </a:p>
        </p:txBody>
      </p:sp>
      <p:sp>
        <p:nvSpPr>
          <p:cNvPr id="4" name="Content Placeholder 3"/>
          <p:cNvSpPr>
            <a:spLocks noGrp="1"/>
          </p:cNvSpPr>
          <p:nvPr>
            <p:ph sz="quarter" idx="2"/>
          </p:nvPr>
        </p:nvSpPr>
        <p:spPr/>
        <p:txBody>
          <a:bodyPr>
            <a:normAutofit lnSpcReduction="10000"/>
          </a:bodyPr>
          <a:lstStyle/>
          <a:p>
            <a:r>
              <a:rPr lang="en-US" dirty="0" smtClean="0"/>
              <a:t>Be prepared to get a “no” answer, but don’t let that stop you from asking again</a:t>
            </a:r>
          </a:p>
          <a:p>
            <a:r>
              <a:rPr lang="en-US" dirty="0" smtClean="0"/>
              <a:t>Be realistic about resources and staff time available</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Jail Statistics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hlinkClick r:id="rId3"/>
              </a:rPr>
              <a:t>2014 report </a:t>
            </a:r>
            <a:r>
              <a:rPr lang="en-US" dirty="0" smtClean="0"/>
              <a:t>shows an average of 744,600 individuals in jail</a:t>
            </a:r>
          </a:p>
          <a:p>
            <a:r>
              <a:rPr lang="en-US" dirty="0" smtClean="0"/>
              <a:t>6 out of 10 are not convicted but waiting on court action on current charges</a:t>
            </a:r>
          </a:p>
          <a:p>
            <a:r>
              <a:rPr lang="en-US" dirty="0" smtClean="0"/>
              <a:t>4 out of 10 are sentenced/convicted offenders</a:t>
            </a:r>
          </a:p>
          <a:p>
            <a:r>
              <a:rPr lang="en-US" dirty="0" smtClean="0"/>
              <a:t>Since 2000, 95% of the growth in inmate populations was due to the increase in </a:t>
            </a:r>
            <a:r>
              <a:rPr lang="en-US" dirty="0" err="1" smtClean="0"/>
              <a:t>unconvicted</a:t>
            </a:r>
            <a:r>
              <a:rPr lang="en-US" dirty="0" smtClean="0"/>
              <a:t> individuals</a:t>
            </a:r>
          </a:p>
        </p:txBody>
      </p:sp>
      <p:pic>
        <p:nvPicPr>
          <p:cNvPr id="2050" name="Picture 2"/>
          <p:cNvPicPr>
            <a:picLocks noGrp="1" noChangeAspect="1" noChangeArrowheads="1"/>
          </p:cNvPicPr>
          <p:nvPr>
            <p:ph sz="quarter" idx="2"/>
          </p:nvPr>
        </p:nvPicPr>
        <p:blipFill>
          <a:blip r:embed="rId4" cstate="print"/>
          <a:srcRect/>
          <a:stretch>
            <a:fillRect/>
          </a:stretch>
        </p:blipFill>
        <p:spPr bwMode="auto">
          <a:xfrm>
            <a:off x="4495800" y="1600200"/>
            <a:ext cx="4105603" cy="3810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Other Jail/Prison Public Library  Partnerships</a:t>
            </a:r>
            <a:endParaRPr lang="en-US" dirty="0"/>
          </a:p>
        </p:txBody>
      </p:sp>
      <p:sp>
        <p:nvSpPr>
          <p:cNvPr id="6" name="Content Placeholder 5"/>
          <p:cNvSpPr>
            <a:spLocks noGrp="1"/>
          </p:cNvSpPr>
          <p:nvPr>
            <p:ph sz="quarter" idx="1"/>
          </p:nvPr>
        </p:nvSpPr>
        <p:spPr/>
        <p:txBody>
          <a:bodyPr/>
          <a:lstStyle/>
          <a:p>
            <a:r>
              <a:rPr lang="en-US" dirty="0" smtClean="0"/>
              <a:t>New York Public Library’s </a:t>
            </a:r>
            <a:r>
              <a:rPr lang="en-US" dirty="0" smtClean="0">
                <a:hlinkClick r:id="rId2"/>
              </a:rPr>
              <a:t>Correctional Services Program</a:t>
            </a:r>
            <a:endParaRPr lang="en-US" dirty="0" smtClean="0"/>
          </a:p>
          <a:p>
            <a:endParaRPr lang="en-US" dirty="0" smtClean="0"/>
          </a:p>
          <a:p>
            <a:r>
              <a:rPr lang="en-US" dirty="0" smtClean="0"/>
              <a:t>Hennepin </a:t>
            </a:r>
            <a:r>
              <a:rPr lang="en-US" dirty="0" smtClean="0"/>
              <a:t>County </a:t>
            </a:r>
            <a:r>
              <a:rPr lang="en-US" dirty="0" smtClean="0"/>
              <a:t>Library’s </a:t>
            </a:r>
            <a:r>
              <a:rPr lang="en-US" dirty="0" smtClean="0">
                <a:hlinkClick r:id="rId3"/>
              </a:rPr>
              <a:t>Freedom Ticket Program</a:t>
            </a:r>
            <a:endParaRPr lang="en-US" dirty="0" smtClean="0"/>
          </a:p>
          <a:p>
            <a:endParaRPr lang="en-US" dirty="0" smtClean="0"/>
          </a:p>
          <a:p>
            <a:r>
              <a:rPr lang="en-US" dirty="0" smtClean="0"/>
              <a:t>Denver Public Library </a:t>
            </a:r>
            <a:r>
              <a:rPr lang="en-US" dirty="0" smtClean="0">
                <a:hlinkClick r:id="rId4"/>
              </a:rPr>
              <a:t>Programs &amp; Resources for x-offenders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752600" y="1066800"/>
            <a:ext cx="5715000" cy="1752600"/>
          </a:xfrm>
        </p:spPr>
        <p:txBody>
          <a:bodyPr>
            <a:normAutofit fontScale="92500" lnSpcReduction="10000"/>
          </a:bodyPr>
          <a:lstStyle/>
          <a:p>
            <a:pPr>
              <a:buNone/>
            </a:pPr>
            <a:endParaRPr lang="en-US" dirty="0" smtClean="0"/>
          </a:p>
          <a:p>
            <a:pPr>
              <a:buNone/>
            </a:pPr>
            <a:endParaRPr lang="en-US" dirty="0" smtClean="0"/>
          </a:p>
          <a:p>
            <a:pPr algn="ctr">
              <a:buNone/>
            </a:pPr>
            <a:r>
              <a:rPr lang="en-US" sz="6000" dirty="0" smtClean="0"/>
              <a:t>Questions? </a:t>
            </a:r>
          </a:p>
          <a:p>
            <a:pPr algn="ctr">
              <a:buNone/>
            </a:pPr>
            <a:endParaRPr lang="en-US" sz="6000" dirty="0"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F:\artpics\403_C_Boxing_Caldonia Prison Farm_1953.jpg"/>
          <p:cNvPicPr>
            <a:picLocks noGrp="1" noChangeAspect="1" noChangeArrowheads="1"/>
          </p:cNvPicPr>
          <p:nvPr>
            <p:ph sz="quarter" idx="1"/>
          </p:nvPr>
        </p:nvPicPr>
        <p:blipFill>
          <a:blip r:embed="rId2" cstate="print"/>
          <a:srcRect/>
          <a:stretch>
            <a:fillRect/>
          </a:stretch>
        </p:blipFill>
        <p:spPr bwMode="auto">
          <a:xfrm>
            <a:off x="1066800" y="304800"/>
            <a:ext cx="7013012" cy="5572206"/>
          </a:xfrm>
          <a:prstGeom prst="rect">
            <a:avLst/>
          </a:prstGeom>
          <a:noFill/>
        </p:spPr>
      </p:pic>
      <p:sp>
        <p:nvSpPr>
          <p:cNvPr id="5" name="TextBox 4"/>
          <p:cNvSpPr txBox="1"/>
          <p:nvPr/>
        </p:nvSpPr>
        <p:spPr>
          <a:xfrm>
            <a:off x="2057400" y="5943600"/>
            <a:ext cx="4876800" cy="523220"/>
          </a:xfrm>
          <a:prstGeom prst="rect">
            <a:avLst/>
          </a:prstGeom>
          <a:noFill/>
        </p:spPr>
        <p:txBody>
          <a:bodyPr wrap="square" rtlCol="0">
            <a:spAutoFit/>
          </a:bodyPr>
          <a:lstStyle/>
          <a:p>
            <a:pPr algn="ctr"/>
            <a:r>
              <a:rPr lang="en-US" sz="1400" dirty="0" smtClean="0"/>
              <a:t>Caledonia Prison Farm, 1953</a:t>
            </a:r>
          </a:p>
          <a:p>
            <a:pPr algn="ctr"/>
            <a:r>
              <a:rPr lang="en-US" sz="1400" dirty="0" smtClean="0"/>
              <a:t>Part of the Charles S. </a:t>
            </a:r>
            <a:r>
              <a:rPr lang="en-US" sz="1400" dirty="0" err="1" smtClean="0"/>
              <a:t>Killebrew</a:t>
            </a:r>
            <a:r>
              <a:rPr lang="en-US" sz="1400" dirty="0" smtClean="0"/>
              <a:t> Photo Collection</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Thank you before we begin</a:t>
            </a:r>
            <a:endParaRPr lang="en-US" dirty="0"/>
          </a:p>
        </p:txBody>
      </p:sp>
      <p:sp>
        <p:nvSpPr>
          <p:cNvPr id="3" name="Content Placeholder 2"/>
          <p:cNvSpPr>
            <a:spLocks noGrp="1"/>
          </p:cNvSpPr>
          <p:nvPr>
            <p:ph sz="quarter" idx="1"/>
          </p:nvPr>
        </p:nvSpPr>
        <p:spPr>
          <a:xfrm>
            <a:off x="457200" y="1219200"/>
            <a:ext cx="8153400" cy="2819400"/>
          </a:xfrm>
        </p:spPr>
        <p:txBody>
          <a:bodyPr>
            <a:normAutofit fontScale="92500" lnSpcReduction="10000"/>
          </a:bodyPr>
          <a:lstStyle/>
          <a:p>
            <a:r>
              <a:rPr lang="en-US" dirty="0" smtClean="0"/>
              <a:t>North Carolina Library Association &amp; the NCLA Leadership Institute</a:t>
            </a:r>
          </a:p>
          <a:p>
            <a:r>
              <a:rPr lang="en-US" dirty="0" smtClean="0"/>
              <a:t>Fontana Regional Library System</a:t>
            </a:r>
          </a:p>
          <a:p>
            <a:r>
              <a:rPr lang="en-US" dirty="0" smtClean="0"/>
              <a:t>Western Carolina University</a:t>
            </a:r>
          </a:p>
          <a:p>
            <a:r>
              <a:rPr lang="en-US" dirty="0" smtClean="0"/>
              <a:t>Loudoun County Public Library</a:t>
            </a:r>
          </a:p>
          <a:p>
            <a:r>
              <a:rPr lang="en-US" dirty="0" smtClean="0"/>
              <a:t>Virginia Library </a:t>
            </a:r>
            <a:r>
              <a:rPr lang="en-US" dirty="0" smtClean="0"/>
              <a:t>Association</a:t>
            </a:r>
          </a:p>
          <a:p>
            <a:r>
              <a:rPr lang="en-US" dirty="0" smtClean="0"/>
              <a:t>Danielle </a:t>
            </a:r>
            <a:r>
              <a:rPr lang="en-US" dirty="0" err="1" smtClean="0"/>
              <a:t>Zoller</a:t>
            </a:r>
            <a:r>
              <a:rPr lang="en-US" dirty="0" smtClean="0"/>
              <a:t>, DCPL Librarian</a:t>
            </a:r>
            <a:endParaRPr lang="en-US" dirty="0"/>
          </a:p>
        </p:txBody>
      </p:sp>
      <p:sp>
        <p:nvSpPr>
          <p:cNvPr id="1026" name="AutoShape 2" descr="Image result for lcp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for lcpl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logo.png"/>
          <p:cNvPicPr>
            <a:picLocks noChangeAspect="1"/>
          </p:cNvPicPr>
          <p:nvPr/>
        </p:nvPicPr>
        <p:blipFill>
          <a:blip r:embed="rId2" cstate="print"/>
          <a:stretch>
            <a:fillRect/>
          </a:stretch>
        </p:blipFill>
        <p:spPr>
          <a:xfrm>
            <a:off x="6629400" y="2039957"/>
            <a:ext cx="1914525" cy="884218"/>
          </a:xfrm>
          <a:prstGeom prst="rect">
            <a:avLst/>
          </a:prstGeom>
        </p:spPr>
      </p:pic>
      <p:pic>
        <p:nvPicPr>
          <p:cNvPr id="8" name="Picture 7" descr="images.png"/>
          <p:cNvPicPr>
            <a:picLocks noChangeAspect="1"/>
          </p:cNvPicPr>
          <p:nvPr/>
        </p:nvPicPr>
        <p:blipFill>
          <a:blip r:embed="rId3" cstate="print"/>
          <a:stretch>
            <a:fillRect/>
          </a:stretch>
        </p:blipFill>
        <p:spPr>
          <a:xfrm>
            <a:off x="5791200" y="3352800"/>
            <a:ext cx="1828800" cy="914400"/>
          </a:xfrm>
          <a:prstGeom prst="rect">
            <a:avLst/>
          </a:prstGeom>
        </p:spPr>
      </p:pic>
      <p:pic>
        <p:nvPicPr>
          <p:cNvPr id="10" name="Picture 9" descr="NCLA LI Logo final.jpg"/>
          <p:cNvPicPr>
            <a:picLocks noChangeAspect="1"/>
          </p:cNvPicPr>
          <p:nvPr/>
        </p:nvPicPr>
        <p:blipFill>
          <a:blip r:embed="rId4" cstate="print"/>
          <a:stretch>
            <a:fillRect/>
          </a:stretch>
        </p:blipFill>
        <p:spPr>
          <a:xfrm>
            <a:off x="3048000" y="4114800"/>
            <a:ext cx="2691766" cy="2057400"/>
          </a:xfrm>
          <a:prstGeom prst="rect">
            <a:avLst/>
          </a:prstGeom>
        </p:spPr>
      </p:pic>
      <p:pic>
        <p:nvPicPr>
          <p:cNvPr id="11" name="Picture 10" descr="download.jpg"/>
          <p:cNvPicPr>
            <a:picLocks noChangeAspect="1"/>
          </p:cNvPicPr>
          <p:nvPr/>
        </p:nvPicPr>
        <p:blipFill>
          <a:blip r:embed="rId5" cstate="print"/>
          <a:stretch>
            <a:fillRect/>
          </a:stretch>
        </p:blipFill>
        <p:spPr>
          <a:xfrm>
            <a:off x="6606766" y="4494747"/>
            <a:ext cx="1885950" cy="1679922"/>
          </a:xfrm>
          <a:prstGeom prst="rect">
            <a:avLst/>
          </a:prstGeom>
        </p:spPr>
      </p:pic>
      <p:pic>
        <p:nvPicPr>
          <p:cNvPr id="12" name="Picture 11" descr="download (1).jpg"/>
          <p:cNvPicPr>
            <a:picLocks noChangeAspect="1"/>
          </p:cNvPicPr>
          <p:nvPr/>
        </p:nvPicPr>
        <p:blipFill>
          <a:blip r:embed="rId6" cstate="print"/>
          <a:stretch>
            <a:fillRect/>
          </a:stretch>
        </p:blipFill>
        <p:spPr>
          <a:xfrm>
            <a:off x="533400" y="4687360"/>
            <a:ext cx="2309812" cy="91227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Background</a:t>
            </a:r>
            <a:endParaRPr lang="en-US" dirty="0"/>
          </a:p>
        </p:txBody>
      </p:sp>
      <p:sp>
        <p:nvSpPr>
          <p:cNvPr id="3" name="Content Placeholder 2"/>
          <p:cNvSpPr>
            <a:spLocks noGrp="1"/>
          </p:cNvSpPr>
          <p:nvPr>
            <p:ph sz="quarter" idx="1"/>
          </p:nvPr>
        </p:nvSpPr>
        <p:spPr/>
        <p:txBody>
          <a:bodyPr/>
          <a:lstStyle/>
          <a:p>
            <a:r>
              <a:rPr lang="en-US" dirty="0"/>
              <a:t>B</a:t>
            </a:r>
            <a:r>
              <a:rPr lang="en-US" dirty="0" smtClean="0"/>
              <a:t>ased on research done by Jill </a:t>
            </a:r>
            <a:r>
              <a:rPr lang="en-US" dirty="0" err="1" smtClean="0"/>
              <a:t>Ellern</a:t>
            </a:r>
            <a:r>
              <a:rPr lang="en-US" dirty="0" smtClean="0"/>
              <a:t> and Karen Mason of Western Carolina University, </a:t>
            </a:r>
            <a:r>
              <a:rPr lang="en-US" dirty="0"/>
              <a:t>“</a:t>
            </a:r>
            <a:r>
              <a:rPr lang="en-US" dirty="0">
                <a:hlinkClick r:id="rId2"/>
              </a:rPr>
              <a:t>Library Services to Inmates in the Rural County Jails in Western North Carolina</a:t>
            </a:r>
            <a:r>
              <a:rPr lang="en-US" dirty="0"/>
              <a:t>” North Carolina Libraries v 71, </a:t>
            </a:r>
            <a:r>
              <a:rPr lang="en-US" dirty="0" smtClean="0"/>
              <a:t>no. </a:t>
            </a:r>
            <a:r>
              <a:rPr lang="en-US" dirty="0"/>
              <a:t>1, </a:t>
            </a:r>
            <a:r>
              <a:rPr lang="en-US" dirty="0" smtClean="0"/>
              <a:t>2013</a:t>
            </a:r>
          </a:p>
          <a:p>
            <a:r>
              <a:rPr lang="en-US" dirty="0" err="1" smtClean="0"/>
              <a:t>Ellern</a:t>
            </a:r>
            <a:r>
              <a:rPr lang="en-US" dirty="0" smtClean="0"/>
              <a:t> approached FRL to see if there was potential for collaborating on service to the jails in the three counties that FRL serves (Jackson, Macon, &amp; Swain). </a:t>
            </a:r>
          </a:p>
          <a:p>
            <a:r>
              <a:rPr lang="en-US" dirty="0" smtClean="0"/>
              <a:t>In early 2013 we began managing the existing collections and placing new print materials in the Jackson County Detention Center and the Macon County Detention Center. </a:t>
            </a:r>
            <a:endParaRPr lang="en-US" dirty="0"/>
          </a:p>
        </p:txBody>
      </p:sp>
    </p:spTree>
    <p:extLst>
      <p:ext uri="{BB962C8B-B14F-4D97-AF65-F5344CB8AC3E}">
        <p14:creationId xmlns="" xmlns:p14="http://schemas.microsoft.com/office/powerpoint/2010/main" val="2902030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t>
            </a:r>
            <a:endParaRPr lang="en-US" dirty="0"/>
          </a:p>
        </p:txBody>
      </p:sp>
      <p:pic>
        <p:nvPicPr>
          <p:cNvPr id="4" name="Content Placeholder 3" descr="2000px-Map_of_North_Carolina_highlighting_Jackson_County.svg.png"/>
          <p:cNvPicPr>
            <a:picLocks noGrp="1" noChangeAspect="1"/>
          </p:cNvPicPr>
          <p:nvPr>
            <p:ph sz="quarter" idx="1"/>
          </p:nvPr>
        </p:nvPicPr>
        <p:blipFill>
          <a:blip r:embed="rId2" cstate="print"/>
          <a:stretch>
            <a:fillRect/>
          </a:stretch>
        </p:blipFill>
        <p:spPr>
          <a:xfrm>
            <a:off x="457200" y="2128253"/>
            <a:ext cx="8229600" cy="3119018"/>
          </a:xfrm>
        </p:spPr>
      </p:pic>
      <p:cxnSp>
        <p:nvCxnSpPr>
          <p:cNvPr id="6" name="Straight Arrow Connector 5"/>
          <p:cNvCxnSpPr/>
          <p:nvPr/>
        </p:nvCxnSpPr>
        <p:spPr>
          <a:xfrm flipH="1" flipV="1">
            <a:off x="1676400" y="3810000"/>
            <a:ext cx="304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33600" y="4572000"/>
            <a:ext cx="1676400" cy="381000"/>
          </a:xfrm>
          <a:prstGeom prst="rect">
            <a:avLst/>
          </a:prstGeom>
          <a:noFill/>
        </p:spPr>
        <p:txBody>
          <a:bodyPr wrap="square" rtlCol="0">
            <a:spAutoFit/>
          </a:bodyPr>
          <a:lstStyle/>
          <a:p>
            <a:r>
              <a:rPr lang="en-US" dirty="0" smtClean="0"/>
              <a:t>Jackson County</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Tale of Two Jails</a:t>
            </a:r>
            <a:endParaRPr lang="en-US" dirty="0"/>
          </a:p>
        </p:txBody>
      </p:sp>
      <p:sp>
        <p:nvSpPr>
          <p:cNvPr id="3" name="Content Placeholder 2"/>
          <p:cNvSpPr>
            <a:spLocks noGrp="1"/>
          </p:cNvSpPr>
          <p:nvPr>
            <p:ph sz="quarter" idx="1"/>
          </p:nvPr>
        </p:nvSpPr>
        <p:spPr/>
        <p:txBody>
          <a:bodyPr/>
          <a:lstStyle/>
          <a:p>
            <a:pPr marL="0" indent="0">
              <a:buNone/>
            </a:pPr>
            <a:r>
              <a:rPr lang="en-US" dirty="0" smtClean="0"/>
              <a:t>Macon County: 75 inmates, all male</a:t>
            </a:r>
          </a:p>
          <a:p>
            <a:pPr marL="0" indent="0">
              <a:buNone/>
            </a:pPr>
            <a:r>
              <a:rPr lang="en-US" dirty="0" smtClean="0"/>
              <a:t>Admin: Jail Administrator</a:t>
            </a:r>
          </a:p>
          <a:p>
            <a:r>
              <a:rPr lang="en-US" sz="2000" dirty="0">
                <a:latin typeface="Microsoft Sans Serif" panose="020B0604020202020204" pitchFamily="34" charset="0"/>
                <a:cs typeface="Microsoft Sans Serif" panose="020B0604020202020204" pitchFamily="34" charset="0"/>
              </a:rPr>
              <a:t>Philosophical</a:t>
            </a:r>
          </a:p>
          <a:p>
            <a:pPr lvl="1"/>
            <a:r>
              <a:rPr lang="en-US" dirty="0" smtClean="0">
                <a:latin typeface="Microsoft Sans Serif" panose="020B0604020202020204" pitchFamily="34" charset="0"/>
                <a:cs typeface="Microsoft Sans Serif" panose="020B0604020202020204" pitchFamily="34" charset="0"/>
              </a:rPr>
              <a:t>Stewardship--</a:t>
            </a:r>
            <a:r>
              <a:rPr lang="en-US" dirty="0"/>
              <a:t>“Happy inmates make better inmates”</a:t>
            </a:r>
            <a:endParaRPr lang="en-US" dirty="0">
              <a:latin typeface="Microsoft Sans Serif" panose="020B0604020202020204" pitchFamily="34" charset="0"/>
              <a:cs typeface="Microsoft Sans Serif" panose="020B0604020202020204" pitchFamily="34" charset="0"/>
            </a:endParaRPr>
          </a:p>
          <a:p>
            <a:r>
              <a:rPr lang="en-US" sz="2000" dirty="0" smtClean="0">
                <a:latin typeface="Microsoft Sans Serif" panose="020B0604020202020204" pitchFamily="34" charset="0"/>
                <a:cs typeface="Microsoft Sans Serif" panose="020B0604020202020204" pitchFamily="34" charset="0"/>
              </a:rPr>
              <a:t>Library services</a:t>
            </a:r>
            <a:endParaRPr lang="en-US" sz="2000" dirty="0">
              <a:latin typeface="Microsoft Sans Serif" panose="020B0604020202020204" pitchFamily="34" charset="0"/>
              <a:cs typeface="Microsoft Sans Serif" panose="020B0604020202020204" pitchFamily="34" charset="0"/>
            </a:endParaRPr>
          </a:p>
          <a:p>
            <a:pPr lvl="1"/>
            <a:r>
              <a:rPr lang="en-US" dirty="0">
                <a:latin typeface="Microsoft Sans Serif" panose="020B0604020202020204" pitchFamily="34" charset="0"/>
                <a:cs typeface="Microsoft Sans Serif" panose="020B0604020202020204" pitchFamily="34" charset="0"/>
              </a:rPr>
              <a:t>All jailors together</a:t>
            </a:r>
          </a:p>
          <a:p>
            <a:endParaRPr lang="en-US" dirty="0"/>
          </a:p>
        </p:txBody>
      </p:sp>
      <p:sp>
        <p:nvSpPr>
          <p:cNvPr id="4" name="Content Placeholder 3"/>
          <p:cNvSpPr>
            <a:spLocks noGrp="1"/>
          </p:cNvSpPr>
          <p:nvPr>
            <p:ph sz="quarter" idx="2"/>
          </p:nvPr>
        </p:nvSpPr>
        <p:spPr/>
        <p:txBody>
          <a:bodyPr/>
          <a:lstStyle/>
          <a:p>
            <a:pPr marL="0" indent="0">
              <a:buNone/>
            </a:pPr>
            <a:r>
              <a:rPr lang="en-US" dirty="0" smtClean="0"/>
              <a:t>Jackson County: 72 inmates, male and female</a:t>
            </a:r>
          </a:p>
          <a:p>
            <a:pPr marL="0" indent="0">
              <a:buNone/>
            </a:pPr>
            <a:r>
              <a:rPr lang="en-US" dirty="0" smtClean="0"/>
              <a:t>Admin: Sherriff Dept.</a:t>
            </a:r>
          </a:p>
          <a:p>
            <a:r>
              <a:rPr lang="en-US" sz="2000" dirty="0">
                <a:latin typeface="Microsoft Sans Serif" panose="020B0604020202020204" pitchFamily="34" charset="0"/>
                <a:cs typeface="Microsoft Sans Serif" panose="020B0604020202020204" pitchFamily="34" charset="0"/>
              </a:rPr>
              <a:t>Philosophical</a:t>
            </a:r>
          </a:p>
          <a:p>
            <a:pPr lvl="1"/>
            <a:r>
              <a:rPr lang="en-US" dirty="0">
                <a:latin typeface="Microsoft Sans Serif" panose="020B0604020202020204" pitchFamily="34" charset="0"/>
                <a:cs typeface="Microsoft Sans Serif" panose="020B0604020202020204" pitchFamily="34" charset="0"/>
              </a:rPr>
              <a:t>Safety and Security</a:t>
            </a:r>
          </a:p>
          <a:p>
            <a:r>
              <a:rPr lang="en-US" sz="2000" dirty="0" smtClean="0">
                <a:latin typeface="Microsoft Sans Serif" panose="020B0604020202020204" pitchFamily="34" charset="0"/>
                <a:cs typeface="Microsoft Sans Serif" panose="020B0604020202020204" pitchFamily="34" charset="0"/>
              </a:rPr>
              <a:t>Library services</a:t>
            </a:r>
            <a:endParaRPr lang="en-US" sz="2000" dirty="0">
              <a:latin typeface="Microsoft Sans Serif" panose="020B0604020202020204" pitchFamily="34" charset="0"/>
              <a:cs typeface="Microsoft Sans Serif" panose="020B0604020202020204" pitchFamily="34" charset="0"/>
            </a:endParaRPr>
          </a:p>
          <a:p>
            <a:pPr lvl="1"/>
            <a:r>
              <a:rPr lang="en-US" dirty="0" smtClean="0">
                <a:latin typeface="Microsoft Sans Serif" panose="020B0604020202020204" pitchFamily="34" charset="0"/>
                <a:cs typeface="Microsoft Sans Serif" panose="020B0604020202020204" pitchFamily="34" charset="0"/>
              </a:rPr>
              <a:t>P/T nurse</a:t>
            </a:r>
            <a:endParaRPr lang="en-US" dirty="0">
              <a:latin typeface="Microsoft Sans Serif" panose="020B0604020202020204" pitchFamily="34" charset="0"/>
              <a:cs typeface="Microsoft Sans Serif" panose="020B0604020202020204" pitchFamily="34" charset="0"/>
            </a:endParaRP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Initial state of the book collections</a:t>
            </a:r>
            <a:endParaRPr lang="en-US" dirty="0"/>
          </a:p>
        </p:txBody>
      </p:sp>
      <p:pic>
        <p:nvPicPr>
          <p:cNvPr id="5" name="Content Placeholder 4"/>
          <p:cNvPicPr>
            <a:picLocks noGrp="1" noChangeAspect="1"/>
          </p:cNvPicPr>
          <p:nvPr>
            <p:ph sz="quarter" idx="1"/>
          </p:nvPr>
        </p:nvPicPr>
        <p:blipFill>
          <a:blip r:embed="rId2" cstate="print"/>
          <a:stretch>
            <a:fillRect/>
          </a:stretch>
        </p:blipFill>
        <p:spPr>
          <a:xfrm>
            <a:off x="4831539" y="1224310"/>
            <a:ext cx="3791004" cy="5056701"/>
          </a:xfrm>
          <a:prstGeom prst="rect">
            <a:avLst/>
          </a:prstGeom>
        </p:spPr>
      </p:pic>
      <p:sp>
        <p:nvSpPr>
          <p:cNvPr id="6" name="TextBox 5"/>
          <p:cNvSpPr txBox="1"/>
          <p:nvPr/>
        </p:nvSpPr>
        <p:spPr>
          <a:xfrm>
            <a:off x="5193543" y="6324600"/>
            <a:ext cx="3429000" cy="369332"/>
          </a:xfrm>
          <a:prstGeom prst="rect">
            <a:avLst/>
          </a:prstGeom>
          <a:noFill/>
        </p:spPr>
        <p:txBody>
          <a:bodyPr wrap="square" rtlCol="0">
            <a:spAutoFit/>
          </a:bodyPr>
          <a:lstStyle/>
          <a:p>
            <a:r>
              <a:rPr lang="en-US" dirty="0" smtClean="0"/>
              <a:t>Jackson County Detention Center</a:t>
            </a:r>
            <a:endParaRPr lang="en-US" dirty="0"/>
          </a:p>
        </p:txBody>
      </p:sp>
      <p:sp>
        <p:nvSpPr>
          <p:cNvPr id="7" name="TextBox 6"/>
          <p:cNvSpPr txBox="1"/>
          <p:nvPr/>
        </p:nvSpPr>
        <p:spPr>
          <a:xfrm>
            <a:off x="685800" y="6324600"/>
            <a:ext cx="3321743" cy="369332"/>
          </a:xfrm>
          <a:prstGeom prst="rect">
            <a:avLst/>
          </a:prstGeom>
          <a:noFill/>
        </p:spPr>
        <p:txBody>
          <a:bodyPr wrap="none" rtlCol="0">
            <a:spAutoFit/>
          </a:bodyPr>
          <a:lstStyle/>
          <a:p>
            <a:r>
              <a:rPr lang="en-US" dirty="0" smtClean="0"/>
              <a:t>Macon County Detention Center</a:t>
            </a:r>
            <a:endParaRPr lang="en-US" dirty="0"/>
          </a:p>
        </p:txBody>
      </p:sp>
      <p:pic>
        <p:nvPicPr>
          <p:cNvPr id="9" name="Picture 8"/>
          <p:cNvPicPr>
            <a:picLocks noChangeAspect="1"/>
          </p:cNvPicPr>
          <p:nvPr/>
        </p:nvPicPr>
        <p:blipFill>
          <a:blip r:embed="rId3" cstate="print"/>
          <a:stretch>
            <a:fillRect/>
          </a:stretch>
        </p:blipFill>
        <p:spPr>
          <a:xfrm>
            <a:off x="440602" y="1253734"/>
            <a:ext cx="4204490" cy="2362200"/>
          </a:xfrm>
          <a:prstGeom prst="rect">
            <a:avLst/>
          </a:prstGeom>
        </p:spPr>
      </p:pic>
      <p:pic>
        <p:nvPicPr>
          <p:cNvPr id="10" name="Picture 9"/>
          <p:cNvPicPr>
            <a:picLocks noChangeAspect="1"/>
          </p:cNvPicPr>
          <p:nvPr/>
        </p:nvPicPr>
        <p:blipFill>
          <a:blip r:embed="rId4" cstate="print"/>
          <a:stretch>
            <a:fillRect/>
          </a:stretch>
        </p:blipFill>
        <p:spPr>
          <a:xfrm>
            <a:off x="609600" y="3726668"/>
            <a:ext cx="3957783" cy="2229587"/>
          </a:xfrm>
          <a:prstGeom prst="rect">
            <a:avLst/>
          </a:prstGeom>
        </p:spPr>
      </p:pic>
    </p:spTree>
    <p:extLst>
      <p:ext uri="{BB962C8B-B14F-4D97-AF65-F5344CB8AC3E}">
        <p14:creationId xmlns="" xmlns:p14="http://schemas.microsoft.com/office/powerpoint/2010/main" val="3103866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Collection Development and Procedures </a:t>
            </a:r>
            <a:endParaRPr lang="en-US" dirty="0"/>
          </a:p>
        </p:txBody>
      </p:sp>
      <p:sp>
        <p:nvSpPr>
          <p:cNvPr id="3" name="Content Placeholder 2"/>
          <p:cNvSpPr>
            <a:spLocks noGrp="1"/>
          </p:cNvSpPr>
          <p:nvPr>
            <p:ph sz="quarter" idx="1"/>
          </p:nvPr>
        </p:nvSpPr>
        <p:spPr/>
        <p:txBody>
          <a:bodyPr/>
          <a:lstStyle/>
          <a:p>
            <a:r>
              <a:rPr lang="en-US" dirty="0" smtClean="0"/>
              <a:t>Macon: inmates could browse book carts and select materials as they liked. </a:t>
            </a:r>
          </a:p>
          <a:p>
            <a:r>
              <a:rPr lang="en-US" dirty="0" smtClean="0"/>
              <a:t>Pod-style living quarters had communal bookshelves for sharing of materials</a:t>
            </a:r>
          </a:p>
          <a:p>
            <a:r>
              <a:rPr lang="en-US" dirty="0" smtClean="0"/>
              <a:t>Bi-weekly distribution of books by correctional officers</a:t>
            </a:r>
            <a:endParaRPr lang="en-US" dirty="0"/>
          </a:p>
        </p:txBody>
      </p:sp>
      <p:sp>
        <p:nvSpPr>
          <p:cNvPr id="4" name="Content Placeholder 3"/>
          <p:cNvSpPr>
            <a:spLocks noGrp="1"/>
          </p:cNvSpPr>
          <p:nvPr>
            <p:ph sz="quarter" idx="2"/>
          </p:nvPr>
        </p:nvSpPr>
        <p:spPr/>
        <p:txBody>
          <a:bodyPr/>
          <a:lstStyle/>
          <a:p>
            <a:r>
              <a:rPr lang="en-US" dirty="0" smtClean="0"/>
              <a:t>Jackson: Inmates browsed a printed list of titles available and chose three</a:t>
            </a:r>
          </a:p>
          <a:p>
            <a:r>
              <a:rPr lang="en-US" dirty="0" smtClean="0"/>
              <a:t>Selected books were hand delivered to inmates</a:t>
            </a:r>
          </a:p>
          <a:p>
            <a:r>
              <a:rPr lang="en-US" dirty="0" smtClean="0"/>
              <a:t>Huge volume of materials but no organization</a:t>
            </a:r>
          </a:p>
          <a:p>
            <a:r>
              <a:rPr lang="en-US" dirty="0" smtClean="0"/>
              <a:t>Access to materials relied on the availability of the part time nurse</a:t>
            </a:r>
            <a:endParaRPr lang="en-US" dirty="0"/>
          </a:p>
        </p:txBody>
      </p:sp>
    </p:spTree>
    <p:extLst>
      <p:ext uri="{BB962C8B-B14F-4D97-AF65-F5344CB8AC3E}">
        <p14:creationId xmlns="" xmlns:p14="http://schemas.microsoft.com/office/powerpoint/2010/main" val="2050657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Collection Contents</a:t>
            </a:r>
            <a:endParaRPr lang="en-US" dirty="0"/>
          </a:p>
        </p:txBody>
      </p:sp>
      <p:sp>
        <p:nvSpPr>
          <p:cNvPr id="3" name="Content Placeholder 2"/>
          <p:cNvSpPr>
            <a:spLocks noGrp="1"/>
          </p:cNvSpPr>
          <p:nvPr>
            <p:ph sz="quarter" idx="1"/>
          </p:nvPr>
        </p:nvSpPr>
        <p:spPr/>
        <p:txBody>
          <a:bodyPr>
            <a:normAutofit fontScale="92500"/>
          </a:bodyPr>
          <a:lstStyle/>
          <a:p>
            <a:r>
              <a:rPr lang="en-US" dirty="0" smtClean="0"/>
              <a:t>Nearly all material obtained by donation: , friends/family of inmates or DC staff</a:t>
            </a:r>
          </a:p>
          <a:p>
            <a:r>
              <a:rPr lang="en-US" dirty="0" smtClean="0"/>
              <a:t>Majority paperback fiction titles</a:t>
            </a:r>
          </a:p>
          <a:p>
            <a:r>
              <a:rPr lang="en-US" dirty="0" smtClean="0"/>
              <a:t>Older, less popular authors as well as duplicates of popular works </a:t>
            </a:r>
          </a:p>
          <a:p>
            <a:r>
              <a:rPr lang="en-US" dirty="0" smtClean="0"/>
              <a:t>Very little non-fiction, mostly Religious self help </a:t>
            </a:r>
          </a:p>
          <a:p>
            <a:r>
              <a:rPr lang="en-US" dirty="0" smtClean="0"/>
              <a:t>Romance, Western, YA</a:t>
            </a:r>
            <a:endParaRPr lang="en-US" dirty="0"/>
          </a:p>
        </p:txBody>
      </p:sp>
      <p:pic>
        <p:nvPicPr>
          <p:cNvPr id="7" name="Content Placeholder 6"/>
          <p:cNvPicPr>
            <a:picLocks noGrp="1" noChangeAspect="1"/>
          </p:cNvPicPr>
          <p:nvPr>
            <p:ph sz="quarter" idx="2"/>
          </p:nvPr>
        </p:nvPicPr>
        <p:blipFill>
          <a:blip r:embed="rId2" cstate="print">
            <a:extLst>
              <a:ext uri="{28A0092B-C50C-407E-A947-70E740481C1C}">
                <a14:useLocalDpi xmlns="" xmlns:a14="http://schemas.microsoft.com/office/drawing/2010/main" val="0"/>
              </a:ext>
            </a:extLst>
          </a:blip>
          <a:stretch>
            <a:fillRect/>
          </a:stretch>
        </p:blipFill>
        <p:spPr>
          <a:xfrm>
            <a:off x="4572000" y="1905000"/>
            <a:ext cx="4041775" cy="3031331"/>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1572</TotalTime>
  <Words>1383</Words>
  <Application>Microsoft Office PowerPoint</Application>
  <PresentationFormat>On-screen Show (4:3)</PresentationFormat>
  <Paragraphs>189</Paragraphs>
  <Slides>28</Slides>
  <Notes>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Origin</vt:lpstr>
      <vt:lpstr>Jail Library Projects: A Public Library Partnership Opportunity</vt:lpstr>
      <vt:lpstr>Objectives </vt:lpstr>
      <vt:lpstr>A Thank you before we begin</vt:lpstr>
      <vt:lpstr>Background</vt:lpstr>
      <vt:lpstr>Where? </vt:lpstr>
      <vt:lpstr>A Tale of Two Jails</vt:lpstr>
      <vt:lpstr>Initial state of the book collections</vt:lpstr>
      <vt:lpstr>Collection Development and Procedures </vt:lpstr>
      <vt:lpstr>Initial Collection Contents</vt:lpstr>
      <vt:lpstr>Locational Strategies</vt:lpstr>
      <vt:lpstr>Managing Collections in LibraryThing</vt:lpstr>
      <vt:lpstr>Challenges </vt:lpstr>
      <vt:lpstr>Engaging the Community</vt:lpstr>
      <vt:lpstr>2015 Status Update</vt:lpstr>
      <vt:lpstr>D.C. Public Library: An Onsite Service Model</vt:lpstr>
      <vt:lpstr>Collection Development and Procedures</vt:lpstr>
      <vt:lpstr>Slide 17</vt:lpstr>
      <vt:lpstr>Summer Reading Program 2015</vt:lpstr>
      <vt:lpstr>Loudoun County Public Library</vt:lpstr>
      <vt:lpstr>LCPL Outreach Services cont’d…</vt:lpstr>
      <vt:lpstr>3 Service Models:</vt:lpstr>
      <vt:lpstr>Service Models cont’d..</vt:lpstr>
      <vt:lpstr>Why do this at your library?</vt:lpstr>
      <vt:lpstr>Tips for Success</vt:lpstr>
      <vt:lpstr>U.S. Jail Statistics</vt:lpstr>
      <vt:lpstr>Other Jail/Prison Public Library  Partnerships</vt:lpstr>
      <vt:lpstr>Slide 27</vt:lpstr>
      <vt:lpstr>Slide 28</vt:lpstr>
    </vt:vector>
  </TitlesOfParts>
  <Company>Loudoun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Jail Library Projects: A Public Library Partnership Opportunity</dc:title>
  <dc:creator>Admin</dc:creator>
  <cp:lastModifiedBy>Admin</cp:lastModifiedBy>
  <cp:revision>65</cp:revision>
  <cp:lastPrinted>2015-10-20T19:56:43Z</cp:lastPrinted>
  <dcterms:created xsi:type="dcterms:W3CDTF">2015-10-20T18:43:31Z</dcterms:created>
  <dcterms:modified xsi:type="dcterms:W3CDTF">2015-10-23T13:56:07Z</dcterms:modified>
</cp:coreProperties>
</file>