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6" r:id="rId4"/>
    <p:sldId id="258" r:id="rId5"/>
    <p:sldId id="279" r:id="rId6"/>
    <p:sldId id="280" r:id="rId7"/>
    <p:sldId id="281" r:id="rId8"/>
    <p:sldId id="282" r:id="rId9"/>
    <p:sldId id="270" r:id="rId10"/>
    <p:sldId id="284" r:id="rId11"/>
    <p:sldId id="285" r:id="rId12"/>
    <p:sldId id="286" r:id="rId13"/>
    <p:sldId id="288" r:id="rId14"/>
    <p:sldId id="274" r:id="rId15"/>
  </p:sldIdLst>
  <p:sldSz cx="9144000" cy="5143500" type="screen16x9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252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084" autoAdjust="0"/>
  </p:normalViewPr>
  <p:slideViewPr>
    <p:cSldViewPr>
      <p:cViewPr varScale="1">
        <p:scale>
          <a:sx n="72" d="100"/>
          <a:sy n="72" d="100"/>
        </p:scale>
        <p:origin x="-2128" y="-10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9461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9461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7BFC2005-FD81-4952-AC1D-0FEFEB2B329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9988"/>
            <a:ext cx="5614987" cy="3157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502924"/>
            <a:ext cx="5642610" cy="3684210"/>
          </a:xfrm>
          <a:prstGeom prst="rect">
            <a:avLst/>
          </a:prstGeom>
        </p:spPr>
        <p:txBody>
          <a:bodyPr vert="horz" lIns="93763" tIns="46881" rIns="93763" bIns="468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87265"/>
            <a:ext cx="3056414" cy="469460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87265"/>
            <a:ext cx="3056414" cy="469460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7E08DAC4-E6B9-4759-915D-124DD230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2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50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Dotum" panose="020B0600000101010101" pitchFamily="34" charset="-127"/>
                <a:ea typeface="Dotum" panose="020B0600000101010101" pitchFamily="34" charset="-127"/>
              </a:rPr>
              <a:t>PRACTICE,</a:t>
            </a:r>
            <a:r>
              <a:rPr lang="en-US" sz="1200" baseline="0" dirty="0">
                <a:latin typeface="Dotum" panose="020B0600000101010101" pitchFamily="34" charset="-127"/>
                <a:ea typeface="Dotum" panose="020B0600000101010101" pitchFamily="34" charset="-127"/>
              </a:rPr>
              <a:t> PRACTICE, PRACTICE answering ”typical” interview questions (see last slide for resources)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aseline="0" dirty="0">
                <a:latin typeface="Dotum" panose="020B0600000101010101" pitchFamily="34" charset="-127"/>
                <a:ea typeface="Dotum" panose="020B0600000101010101" pitchFamily="34" charset="-127"/>
              </a:rPr>
              <a:t>Give one more answer than </a:t>
            </a:r>
            <a:r>
              <a:rPr lang="en-US" sz="1200" baseline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required; if they ask for 2 examples, give them 3</a:t>
            </a:r>
            <a:endParaRPr lang="en-US" sz="1200" baseline="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aseline="0" dirty="0">
                <a:latin typeface="Dotum" panose="020B0600000101010101" pitchFamily="34" charset="-127"/>
                <a:ea typeface="Dotum" panose="020B0600000101010101" pitchFamily="34" charset="-127"/>
              </a:rPr>
              <a:t>Think of questions to ask the interviewer(s); do your research so you can ask questions that couldn’t be found on the website (see last slide for resources)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aseline="0" dirty="0">
                <a:latin typeface="Dotum" panose="020B0600000101010101" pitchFamily="34" charset="-127"/>
                <a:ea typeface="Dotum" panose="020B0600000101010101" pitchFamily="34" charset="-127"/>
              </a:rPr>
              <a:t>They aren’t just looking at your qualifications – they are looking to see how good of a fit you will be with the existing staff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aseline="0" dirty="0">
                <a:latin typeface="Dotum" panose="020B0600000101010101" pitchFamily="34" charset="-127"/>
                <a:ea typeface="Dotum" panose="020B0600000101010101" pitchFamily="34" charset="-127"/>
              </a:rPr>
              <a:t>Remember that you are evaluating them as well</a:t>
            </a:r>
            <a:r>
              <a:rPr lang="en-US" sz="1200" baseline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!</a:t>
            </a:r>
            <a:r>
              <a:rPr lang="en-US" dirty="0">
                <a:latin typeface="Calibri"/>
              </a:rPr>
              <a:t/>
            </a:r>
            <a:br>
              <a:rPr lang="en-US" dirty="0">
                <a:latin typeface="Calibri"/>
              </a:rPr>
            </a:br>
            <a:endParaRPr lang="en-US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55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Dotum" panose="020B0600000101010101" pitchFamily="34" charset="-127"/>
                <a:ea typeface="Dotum" panose="020B0600000101010101" pitchFamily="34" charset="-127"/>
              </a:rPr>
              <a:t>Your enthusiasm should</a:t>
            </a:r>
            <a:r>
              <a:rPr lang="en-US" sz="1200" baseline="0" dirty="0">
                <a:latin typeface="Dotum" panose="020B0600000101010101" pitchFamily="34" charset="-127"/>
                <a:ea typeface="Dotum" panose="020B0600000101010101" pitchFamily="34" charset="-127"/>
              </a:rPr>
              <a:t> be evident in your voice.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baseline="0" dirty="0"/>
              <a:t>Always thank them and ask for time to discuss with friends and </a:t>
            </a:r>
            <a:r>
              <a:rPr lang="en-US" baseline="0" dirty="0" smtClean="0"/>
              <a:t>family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+mn-lt"/>
              </a:rPr>
              <a:t>Don’t be afraid to ask for</a:t>
            </a:r>
            <a:r>
              <a:rPr lang="en-US" baseline="0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time to reflect on an offer</a:t>
            </a:r>
            <a:r>
              <a:rPr lang="en-US" baseline="0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before responding.</a:t>
            </a:r>
            <a:r>
              <a:rPr lang="en-US" dirty="0">
                <a:latin typeface="Calibri"/>
              </a:rPr>
              <a:t/>
            </a:r>
            <a:br>
              <a:rPr lang="en-US" dirty="0">
                <a:latin typeface="Calibri"/>
              </a:rPr>
            </a:br>
            <a:endParaRPr lang="en-US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63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latin typeface="Dotum"/>
                <a:ea typeface="Dotum"/>
              </a:rPr>
              <a:t>Research </a:t>
            </a:r>
            <a:r>
              <a:rPr lang="en-US" dirty="0" smtClean="0">
                <a:latin typeface="Dotum"/>
                <a:ea typeface="Dotum"/>
              </a:rPr>
              <a:t>salaries (</a:t>
            </a:r>
            <a:r>
              <a:rPr lang="en-US" dirty="0" err="1" smtClean="0">
                <a:latin typeface="Dotum"/>
                <a:ea typeface="Dotum"/>
              </a:rPr>
              <a:t>glassdoor</a:t>
            </a:r>
            <a:r>
              <a:rPr lang="en-US" dirty="0" smtClean="0">
                <a:latin typeface="Dotum"/>
                <a:ea typeface="Dotum"/>
              </a:rPr>
              <a:t>, public information for governments)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</a:rPr>
              <a:t>Be </a:t>
            </a:r>
            <a:r>
              <a:rPr lang="en-US" dirty="0">
                <a:latin typeface="Calibri"/>
              </a:rPr>
              <a:t>prepared with three numbers (amazing, very comfortable, and minimum)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</a:rPr>
              <a:t>Let them give a number first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</a:rPr>
              <a:t>Be prepared for alternative offers.</a:t>
            </a:r>
            <a:br>
              <a:rPr lang="en-US" dirty="0">
                <a:latin typeface="Calibri"/>
              </a:rPr>
            </a:br>
            <a:endParaRPr lang="en-US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3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74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24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60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5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 is generally obvious to employers when someone is using the</a:t>
            </a:r>
            <a:r>
              <a:rPr lang="en-US" baseline="0" dirty="0"/>
              <a:t> same materials for every application.  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>Employers are looking for reasons to put you on the "no" pile. </a:t>
            </a:r>
            <a:r>
              <a:rPr 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Don't give them reasons to exclude you</a:t>
            </a: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> (e.g., minimum salary requirements).</a:t>
            </a:r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>If you are trying to transition from one area to another (such as from a public library to an academic library), make sure you </a:t>
            </a:r>
            <a:r>
              <a:rPr 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explain why </a:t>
            </a: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>you are switching focuses in your cover letter.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1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 your cover letter to relay</a:t>
            </a:r>
            <a:r>
              <a:rPr lang="en-US" baseline="0" dirty="0"/>
              <a:t> experiences and/or projects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Customize to the position and the </a:t>
            </a:r>
            <a:r>
              <a:rPr lang="en-US" baseline="0" dirty="0" smtClean="0"/>
              <a:t>library</a:t>
            </a:r>
            <a:endParaRPr lang="en-US" baseline="0" dirty="0"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Leverage your experience – use the text to translate non library skills to library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26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It gives</a:t>
            </a:r>
            <a:r>
              <a:rPr lang="en-US" baseline="0" dirty="0" smtClean="0"/>
              <a:t> context for your experience. </a:t>
            </a:r>
            <a:r>
              <a:rPr lang="en-US" dirty="0" smtClean="0">
                <a:latin typeface="Dotum" panose="020B0600000101010101" pitchFamily="34" charset="-127"/>
                <a:ea typeface="Dotum" panose="020B0600000101010101" pitchFamily="34" charset="-127"/>
              </a:rPr>
              <a:t>Instead of “Experienced teaching instruction sessions," which could mean you taught any</a:t>
            </a:r>
            <a:r>
              <a:rPr lang="en-US" baseline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 number of sessions from 1-100+, </a:t>
            </a:r>
            <a:r>
              <a:rPr lang="en-US" dirty="0" smtClean="0">
                <a:latin typeface="Dotum" panose="020B0600000101010101" pitchFamily="34" charset="-127"/>
                <a:ea typeface="Dotum" panose="020B0600000101010101" pitchFamily="34" charset="-127"/>
              </a:rPr>
              <a:t>say "Taught 45 instruction sessions during Fall 2014 semester focusing on first year students.”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latin typeface="Dotum" panose="020B0600000101010101" pitchFamily="34" charset="-127"/>
                <a:ea typeface="Dotum" panose="020B0600000101010101" pitchFamily="34" charset="-127"/>
              </a:rPr>
              <a:t>Avoid buzz words that can be</a:t>
            </a:r>
            <a:r>
              <a:rPr lang="en-US" baseline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 too vague or meaningless</a:t>
            </a:r>
            <a:endParaRPr lang="en-US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54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Prospective</a:t>
            </a:r>
            <a:r>
              <a:rPr lang="en-US" baseline="0" dirty="0" smtClean="0"/>
              <a:t> employers WILL search for your name on the Internet – and Facebook and twitter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Create a </a:t>
            </a:r>
            <a:r>
              <a:rPr lang="en-US" baseline="0" dirty="0" err="1" smtClean="0"/>
              <a:t>Linkedin</a:t>
            </a:r>
            <a:r>
              <a:rPr lang="en-US" baseline="0" dirty="0" smtClean="0"/>
              <a:t> profile and/or an online portfolio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500" b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Link to projects you've already done (can do this in </a:t>
            </a:r>
            <a:r>
              <a:rPr lang="en-US" sz="3500" b="0" dirty="0" err="1" smtClean="0">
                <a:latin typeface="Dotum" panose="020B0600000101010101" pitchFamily="34" charset="-127"/>
                <a:ea typeface="Dotum" panose="020B0600000101010101" pitchFamily="34" charset="-127"/>
              </a:rPr>
              <a:t>Linkedin</a:t>
            </a:r>
            <a:r>
              <a:rPr lang="en-US" sz="3500" b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).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500" b="0" dirty="0" smtClean="0">
                <a:latin typeface="Dotum" panose="020B0600000101010101" pitchFamily="34" charset="-127"/>
                <a:ea typeface="Dotum" panose="020B0600000101010101" pitchFamily="34" charset="-127"/>
              </a:rPr>
              <a:t>Make sure that your online presence is consistent with your resume and cover letter. </a:t>
            </a:r>
            <a:r>
              <a:rPr lang="en-US" sz="3500" dirty="0" smtClean="0">
                <a:latin typeface="Dotum" panose="020B0600000101010101" pitchFamily="34" charset="-127"/>
                <a:ea typeface="Dotum" panose="020B0600000101010101" pitchFamily="34" charset="-127"/>
              </a:rPr>
              <a:t>Google yourself so there aren't any surprises.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19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>
                <a:latin typeface="Dotum" panose="020B0600000101010101" pitchFamily="34" charset="-127"/>
                <a:ea typeface="Dotum" panose="020B0600000101010101" pitchFamily="34" charset="-127"/>
              </a:rPr>
              <a:t>Research their mission and see what they’re passionate about.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Reference the institution’s mission in your cover letter and stress how you will help them achieve those goals.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Know the environment (research university vs. liberal arts college, large public library system vs. small public library, etc.).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Find out if the library has new or special projects.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5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DAC4-E6B9-4759-915D-124DD2302E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1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596903"/>
            <a:ext cx="7772400" cy="68589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138786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4FB3-6AB2-44FD-A8BF-86C9262087F3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E712-1A7E-4D6F-AB1C-E3229B7C5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29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1720" y="205979"/>
            <a:ext cx="663508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51720" y="1200151"/>
            <a:ext cx="6635080" cy="3394472"/>
          </a:xfrm>
        </p:spPr>
        <p:txBody>
          <a:bodyPr/>
          <a:lstStyle/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4FB3-6AB2-44FD-A8BF-86C9262087F3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E712-1A7E-4D6F-AB1C-E3229B7C5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3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753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91631"/>
            <a:ext cx="8229600" cy="31029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4FB3-6AB2-44FD-A8BF-86C9262087F3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E712-1A7E-4D6F-AB1C-E3229B7C5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1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4FB3-6AB2-44FD-A8BF-86C9262087F3}" type="datetimeFigureOut">
              <a:rPr lang="en-US" noProof="0" smtClean="0"/>
              <a:t>10/15/15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2E712-1A7E-4D6F-AB1C-E3229B7C5A9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1118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hyperlink" Target="https://mrlibrarydude.wordpress.com/nailing-the-library-interview/questions-to-ask/" TargetMode="External"/><Relationship Id="rId12" Type="http://schemas.openxmlformats.org/officeDocument/2006/relationships/hyperlink" Target="http://lifehacker.com/5968989/how-to-recover-from-a-bad-job-interview" TargetMode="External"/><Relationship Id="rId13" Type="http://schemas.openxmlformats.org/officeDocument/2006/relationships/hyperlink" Target="http://www.wisebread.com/12-words-you-need-to-delete-from-your-resume-right-now" TargetMode="External"/><Relationship Id="rId14" Type="http://schemas.openxmlformats.org/officeDocument/2006/relationships/hyperlink" Target="http://opencoverletters.com/" TargetMode="External"/><Relationship Id="rId15" Type="http://schemas.openxmlformats.org/officeDocument/2006/relationships/hyperlink" Target="http://hiringlibrarians.com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vla.org/career-resources" TargetMode="External"/><Relationship Id="rId4" Type="http://schemas.openxmlformats.org/officeDocument/2006/relationships/hyperlink" Target="http://lifehacker.com/5916590/get-hired" TargetMode="External"/><Relationship Id="rId5" Type="http://schemas.openxmlformats.org/officeDocument/2006/relationships/hyperlink" Target="http://money.usnews.com/money/blogs/outside-voices-careers/2014/04/15/3-ways-to-avoid-resume-buzzword-banality" TargetMode="External"/><Relationship Id="rId6" Type="http://schemas.openxmlformats.org/officeDocument/2006/relationships/hyperlink" Target="https://www.themuse.com/advice/how-to-quantify-your-resume-bullets-when-you-dont-work-with-numbers" TargetMode="External"/><Relationship Id="rId7" Type="http://schemas.openxmlformats.org/officeDocument/2006/relationships/hyperlink" Target="http://lifehacker.com/5880545/how-to-write-a-cover-letter-that-employers-will-actually-read" TargetMode="External"/><Relationship Id="rId8" Type="http://schemas.openxmlformats.org/officeDocument/2006/relationships/hyperlink" Target="http://mashable.com/2013/01/06/tips-job-interviews/%23xecrmKMgzkq3" TargetMode="External"/><Relationship Id="rId9" Type="http://schemas.openxmlformats.org/officeDocument/2006/relationships/hyperlink" Target="http://lifehacker.com/print-this-checklist-to-better-prepare-for-your-next-jo-1462506055" TargetMode="External"/><Relationship Id="rId10" Type="http://schemas.openxmlformats.org/officeDocument/2006/relationships/hyperlink" Target="https://mrlibrarydude.wordpress.com/nailing-the-library-interview/library-interview-questions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vla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562251"/>
            <a:ext cx="8229600" cy="6858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Getting that Library Job: </a:t>
            </a:r>
            <a:r>
              <a:rPr lang="en-US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Insights From </a:t>
            </a:r>
            <a:r>
              <a:rPr lang="en-US" b="1" dirty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Both Sides of the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52950"/>
            <a:ext cx="6400800" cy="444996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VLA Annual, 23 October 2015</a:t>
            </a:r>
            <a:endParaRPr lang="en-US" sz="28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1934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#6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Be prepared for a panel interview, by phone or in-person.</a:t>
            </a:r>
            <a:endParaRPr lang="en-US" sz="40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816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#7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If you get an offer,</a:t>
            </a:r>
            <a:b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be calm and collected.</a:t>
            </a:r>
            <a:endParaRPr lang="en-US" sz="40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901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#8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>
                <a:latin typeface="Dotum" panose="020B0600000101010101" pitchFamily="34" charset="-127"/>
                <a:ea typeface="Dotum" panose="020B0600000101010101" pitchFamily="34" charset="-127"/>
              </a:rPr>
              <a:t>Always negotiate </a:t>
            </a: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your</a:t>
            </a:r>
            <a:b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starting </a:t>
            </a:r>
            <a:r>
              <a:rPr lang="en-US" sz="4000" dirty="0">
                <a:latin typeface="Dotum" panose="020B0600000101010101" pitchFamily="34" charset="-127"/>
                <a:ea typeface="Dotum" panose="020B0600000101010101" pitchFamily="34" charset="-127"/>
              </a:rPr>
              <a:t>salary.</a:t>
            </a:r>
          </a:p>
        </p:txBody>
      </p:sp>
    </p:spTree>
    <p:extLst>
      <p:ext uri="{BB962C8B-B14F-4D97-AF65-F5344CB8AC3E}">
        <p14:creationId xmlns:p14="http://schemas.microsoft.com/office/powerpoint/2010/main" val="154204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8150"/>
            <a:ext cx="8229600" cy="75239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Resources</a:t>
            </a:r>
            <a:endParaRPr lang="en-US" sz="32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3950"/>
            <a:ext cx="8534400" cy="3124200"/>
          </a:xfrm>
        </p:spPr>
        <p:txBody>
          <a:bodyPr>
            <a:noAutofit/>
          </a:bodyPr>
          <a:lstStyle/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3"/>
              </a:rPr>
              <a:t>VLA Career Resources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  <a:hlinkClick r:id="rId4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4"/>
              </a:rPr>
              <a:t>Get Hired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5"/>
              </a:rPr>
              <a:t>3 Ways to Avoid Résumé Buzzword Banality</a:t>
            </a:r>
            <a:endParaRPr lang="en-US" sz="1800" dirty="0">
              <a:latin typeface="Dotum" panose="020B0600000101010101" pitchFamily="34" charset="-127"/>
              <a:ea typeface="Dotum" panose="020B0600000101010101" pitchFamily="34" charset="-127"/>
              <a:hlinkClick r:id="rId6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6"/>
              </a:rPr>
              <a:t>How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6"/>
              </a:rPr>
              <a:t>to Quantify Your Resume Bullets (When You Don't Work With Numbers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6"/>
              </a:rPr>
              <a:t>)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7"/>
              </a:rPr>
              <a:t>How to Write a Cover Letter That Employers Will Actually Read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8"/>
              </a:rPr>
              <a:t>How to Tell Your Story in Job 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8"/>
              </a:rPr>
              <a:t>Interviews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9"/>
              </a:rPr>
              <a:t>Preparation Checklist for Your Next Interview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0"/>
              </a:rPr>
              <a:t>Questions Asked at Interviews (specific to libraries)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1"/>
              </a:rPr>
              <a:t>Questions to Ask the Interviewer (specific to libraries)</a:t>
            </a:r>
            <a:endParaRPr lang="en-US" sz="1800" dirty="0">
              <a:latin typeface="Dotum" panose="020B0600000101010101" pitchFamily="34" charset="-127"/>
              <a:ea typeface="Dotum" panose="020B0600000101010101" pitchFamily="34" charset="-127"/>
              <a:hlinkClick r:id="rId12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2"/>
              </a:rPr>
              <a:t>How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12"/>
              </a:rPr>
              <a:t>to Recover from a Bad Job Interview</a:t>
            </a:r>
            <a:endParaRPr lang="en-US" sz="18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3"/>
              </a:rPr>
              <a:t>12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13"/>
              </a:rPr>
              <a:t>Words You Need to Delete From Your Resume Right 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3"/>
              </a:rPr>
              <a:t>Now</a:t>
            </a: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14"/>
              </a:rPr>
              <a:t>http://opencoverletters.com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4"/>
              </a:rPr>
              <a:t>/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  <a:hlinkClick r:id="rId15"/>
              </a:rPr>
              <a:t>http://hiringlibrarians.com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  <a:hlinkClick r:id="rId15"/>
              </a:rPr>
              <a:t>/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</a:p>
          <a:p>
            <a:pPr marL="227013" indent="-227013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6931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1559"/>
            <a:ext cx="8229600" cy="181919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Questions?</a:t>
            </a:r>
            <a:r>
              <a:rPr lang="en-US" sz="2000" b="1" dirty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/>
            </a:r>
            <a:br>
              <a:rPr lang="en-US" sz="2000" b="1" dirty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/>
            </a:r>
            <a:br>
              <a:rPr lang="en-US" sz="2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32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Upcoming Job Workshops</a:t>
            </a:r>
            <a:endParaRPr lang="en-US" sz="32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90750"/>
            <a:ext cx="8382000" cy="2590800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April 16th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at the Alexandria Public 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Library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April </a:t>
            </a:r>
            <a:r>
              <a:rPr 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30th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at the Smithfield Branch of Blackwater Regional 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Library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May </a:t>
            </a:r>
            <a:r>
              <a:rPr 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21st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at VCU 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Library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June </a:t>
            </a:r>
            <a:r>
              <a:rPr 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4th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at Bridgewater </a:t>
            </a:r>
            <a:r>
              <a:rPr lang="en-US" sz="1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College Library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i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Registration information will </a:t>
            </a:r>
            <a:r>
              <a:rPr lang="en-US" sz="1800" i="1" dirty="0">
                <a:latin typeface="Dotum" panose="020B0600000101010101" pitchFamily="34" charset="-127"/>
                <a:ea typeface="Dotum" panose="020B0600000101010101" pitchFamily="34" charset="-127"/>
              </a:rPr>
              <a:t>be available at </a:t>
            </a:r>
            <a:r>
              <a:rPr lang="en-US" sz="1800" i="1" dirty="0">
                <a:latin typeface="Dotum" panose="020B0600000101010101" pitchFamily="34" charset="-127"/>
                <a:ea typeface="Dotum" panose="020B0600000101010101" pitchFamily="34" charset="-127"/>
                <a:hlinkClick r:id="rId3"/>
              </a:rPr>
              <a:t>http://www.vla.org</a:t>
            </a:r>
            <a:r>
              <a:rPr lang="en-US" sz="1800" i="1" dirty="0" smtClean="0">
                <a:latin typeface="Dotum" panose="020B0600000101010101" pitchFamily="34" charset="-127"/>
                <a:ea typeface="Dotum" panose="020B0600000101010101" pitchFamily="34" charset="-127"/>
                <a:hlinkClick r:id="rId3"/>
              </a:rPr>
              <a:t>/</a:t>
            </a:r>
            <a:r>
              <a:rPr lang="en-US" sz="1800" i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  </a:t>
            </a:r>
            <a:endParaRPr lang="en-US" sz="1800" i="1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5101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Presenters</a:t>
            </a:r>
            <a:endParaRPr lang="en-US" sz="40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123951"/>
            <a:ext cx="6635080" cy="365759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Katie Hoskins</a:t>
            </a: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/>
            </a:r>
            <a:b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Public Services &amp; Instructional Technology Librarian</a:t>
            </a:r>
            <a:b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Northern Virginia Community College</a:t>
            </a:r>
            <a:r>
              <a:rPr lang="en-US" sz="2000" dirty="0">
                <a:latin typeface="Dotum" panose="020B0600000101010101" pitchFamily="34" charset="-127"/>
                <a:ea typeface="Dotum" panose="020B0600000101010101" pitchFamily="34" charset="-127"/>
              </a:rPr>
              <a:t/>
            </a:r>
            <a:br>
              <a:rPr lang="en-US" sz="2000" dirty="0">
                <a:latin typeface="Dotum" panose="020B0600000101010101" pitchFamily="34" charset="-127"/>
                <a:ea typeface="Dotum" panose="020B0600000101010101" pitchFamily="34" charset="-127"/>
              </a:rPr>
            </a:br>
            <a:endParaRPr lang="en-US" sz="20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Clint S. Rudy</a:t>
            </a:r>
            <a:br>
              <a:rPr lang="en-US" b="1" dirty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Director of Libraries</a:t>
            </a:r>
            <a:br>
              <a:rPr lang="en-US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Suffolk Public Library</a:t>
            </a:r>
            <a:r>
              <a:rPr lang="en-US" sz="2200" dirty="0">
                <a:latin typeface="Dotum" panose="020B0600000101010101" pitchFamily="34" charset="-127"/>
                <a:ea typeface="Dotum" panose="020B0600000101010101" pitchFamily="34" charset="-127"/>
              </a:rPr>
              <a:t/>
            </a:r>
            <a:br>
              <a:rPr lang="en-US" sz="2200" dirty="0">
                <a:latin typeface="Dotum" panose="020B0600000101010101" pitchFamily="34" charset="-127"/>
                <a:ea typeface="Dotum" panose="020B0600000101010101" pitchFamily="34" charset="-127"/>
              </a:rPr>
            </a:br>
            <a:endParaRPr lang="en-US" sz="22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Cori </a:t>
            </a:r>
            <a:r>
              <a:rPr lang="en-US" b="1" dirty="0" err="1">
                <a:latin typeface="Dotum" panose="020B0600000101010101" pitchFamily="34" charset="-127"/>
                <a:ea typeface="Dotum" panose="020B0600000101010101" pitchFamily="34" charset="-127"/>
              </a:rPr>
              <a:t>Strickler</a:t>
            </a: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/>
            </a:r>
            <a:b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Information Literacy Librarian</a:t>
            </a:r>
            <a:br>
              <a:rPr lang="en-US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Bridgewater College</a:t>
            </a:r>
          </a:p>
          <a:p>
            <a:endParaRPr lang="en-US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821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Two Minute Activity</a:t>
            </a:r>
            <a:endParaRPr lang="en-US" sz="40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924" y="1956547"/>
            <a:ext cx="6702876" cy="27432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Pretend the </a:t>
            </a:r>
            <a:r>
              <a:rPr lang="en-US" sz="4000" dirty="0">
                <a:latin typeface="Dotum" panose="020B0600000101010101" pitchFamily="34" charset="-127"/>
                <a:ea typeface="Dotum" panose="020B0600000101010101" pitchFamily="34" charset="-127"/>
              </a:rPr>
              <a:t>colleague next to you </a:t>
            </a: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is a prospective employer. Share your 30 second “elevator speech” with them.</a:t>
            </a:r>
            <a:endParaRPr lang="en-US" sz="31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7250" lvl="2" indent="-225425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endParaRPr lang="en-US" sz="31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rot="790218">
            <a:off x="11033644" y="1997989"/>
            <a:ext cx="4954757" cy="360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0925" flipH="1">
            <a:off x="145697" y="2264667"/>
            <a:ext cx="1540129" cy="184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51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428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#1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724150"/>
            <a:ext cx="8382000" cy="129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400" dirty="0">
                <a:latin typeface="Dotum" panose="020B0600000101010101" pitchFamily="34" charset="-127"/>
                <a:ea typeface="Dotum" panose="020B0600000101010101" pitchFamily="34" charset="-127"/>
              </a:rPr>
              <a:t>Customize every application.</a:t>
            </a:r>
          </a:p>
        </p:txBody>
      </p:sp>
    </p:spTree>
    <p:extLst>
      <p:ext uri="{BB962C8B-B14F-4D97-AF65-F5344CB8AC3E}">
        <p14:creationId xmlns:p14="http://schemas.microsoft.com/office/powerpoint/2010/main" val="3918041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#2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Use </a:t>
            </a:r>
            <a:r>
              <a:rPr lang="en-US" sz="4000" dirty="0">
                <a:latin typeface="Dotum" panose="020B0600000101010101" pitchFamily="34" charset="-127"/>
                <a:ea typeface="Dotum" panose="020B0600000101010101" pitchFamily="34" charset="-127"/>
              </a:rPr>
              <a:t>the job posting text to help you frame your experience and translate the skills.</a:t>
            </a:r>
          </a:p>
        </p:txBody>
      </p:sp>
    </p:spTree>
    <p:extLst>
      <p:ext uri="{BB962C8B-B14F-4D97-AF65-F5344CB8AC3E}">
        <p14:creationId xmlns:p14="http://schemas.microsoft.com/office/powerpoint/2010/main" val="31778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#3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Quantify and use relevant examples when possible.</a:t>
            </a:r>
            <a:endParaRPr lang="en-US" sz="40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6903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#4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Proactively manage your</a:t>
            </a:r>
            <a:b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online presence.</a:t>
            </a:r>
            <a:endParaRPr lang="en-US" sz="40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3307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04775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Tip #5</a:t>
            </a:r>
            <a:endParaRPr lang="en-US" sz="54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6" y="2266950"/>
            <a:ext cx="8382000" cy="1295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Do your research on</a:t>
            </a:r>
            <a:r>
              <a:rPr lang="en-US" sz="4000" dirty="0"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a</a:t>
            </a:r>
            <a:b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</a:b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prospective place of employment.</a:t>
            </a:r>
            <a:endParaRPr lang="en-US" sz="4000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93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EB2529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Two Minute Activity</a:t>
            </a:r>
            <a:endParaRPr lang="en-US" sz="4000" b="1" dirty="0">
              <a:solidFill>
                <a:srgbClr val="EB2529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924" y="1956546"/>
            <a:ext cx="6702876" cy="2825003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Pretend the </a:t>
            </a:r>
            <a:r>
              <a:rPr lang="en-US" sz="4000" dirty="0">
                <a:latin typeface="Dotum" panose="020B0600000101010101" pitchFamily="34" charset="-127"/>
                <a:ea typeface="Dotum" panose="020B0600000101010101" pitchFamily="34" charset="-127"/>
              </a:rPr>
              <a:t>colleague next to you </a:t>
            </a:r>
            <a:r>
              <a:rPr lang="en-US" sz="4000" dirty="0" smtClean="0">
                <a:latin typeface="Dotum" panose="020B0600000101010101" pitchFamily="34" charset="-127"/>
                <a:ea typeface="Dotum" panose="020B0600000101010101" pitchFamily="34" charset="-127"/>
              </a:rPr>
              <a:t>is interviewing you. In one minute or less, tell them your dream position and respond to the question of </a:t>
            </a:r>
            <a:r>
              <a:rPr lang="en-US" sz="40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“What interests you in this specific position?”</a:t>
            </a:r>
            <a:endParaRPr lang="en-US" sz="31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rot="790218">
            <a:off x="11033644" y="1997989"/>
            <a:ext cx="4954757" cy="360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0925" flipH="1">
            <a:off x="145697" y="2264667"/>
            <a:ext cx="1540129" cy="184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41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swise.com #22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229</Template>
  <TotalTime>1892</TotalTime>
  <Words>738</Words>
  <Application>Microsoft Macintosh PowerPoint</Application>
  <PresentationFormat>On-screen Show (16:9)</PresentationFormat>
  <Paragraphs>91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Templateswise.com #229</vt:lpstr>
      <vt:lpstr>Getting that Library Job: Insights From Both Sides of the Table</vt:lpstr>
      <vt:lpstr>Presenters</vt:lpstr>
      <vt:lpstr>Two Minute Activity</vt:lpstr>
      <vt:lpstr>Tip #1</vt:lpstr>
      <vt:lpstr>Tip #2</vt:lpstr>
      <vt:lpstr>Tip #3</vt:lpstr>
      <vt:lpstr>Tip #4</vt:lpstr>
      <vt:lpstr>Tip #5</vt:lpstr>
      <vt:lpstr>Two Minute Activity</vt:lpstr>
      <vt:lpstr>Tip #6</vt:lpstr>
      <vt:lpstr>Tip #7</vt:lpstr>
      <vt:lpstr>Tip #8</vt:lpstr>
      <vt:lpstr>Resources</vt:lpstr>
      <vt:lpstr>Questions?  Upcoming Job Workshops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Hoskins, Katie</dc:creator>
  <cp:lastModifiedBy>Katie Hoskins</cp:lastModifiedBy>
  <cp:revision>47</cp:revision>
  <dcterms:created xsi:type="dcterms:W3CDTF">2015-09-10T16:37:45Z</dcterms:created>
  <dcterms:modified xsi:type="dcterms:W3CDTF">2015-10-15T21:10:16Z</dcterms:modified>
</cp:coreProperties>
</file>