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5" r:id="rId2"/>
    <p:sldId id="273" r:id="rId3"/>
    <p:sldId id="274" r:id="rId4"/>
    <p:sldId id="278" r:id="rId5"/>
    <p:sldId id="258" r:id="rId6"/>
    <p:sldId id="272" r:id="rId7"/>
    <p:sldId id="256" r:id="rId8"/>
    <p:sldId id="257"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9" r:id="rId23"/>
    <p:sldId id="280"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ED9B0"/>
    <a:srgbClr val="FFCC99"/>
    <a:srgbClr val="D7E5F5"/>
    <a:srgbClr val="EAF1FA"/>
    <a:srgbClr val="235189"/>
    <a:srgbClr val="FF5050"/>
    <a:srgbClr val="760000"/>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6856" autoAdjust="0"/>
  </p:normalViewPr>
  <p:slideViewPr>
    <p:cSldViewPr>
      <p:cViewPr varScale="1">
        <p:scale>
          <a:sx n="64" d="100"/>
          <a:sy n="64" d="100"/>
        </p:scale>
        <p:origin x="-69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023F54-4DEA-40E3-AC7F-31E622B9D53C}" type="datetimeFigureOut">
              <a:rPr lang="en-US" smtClean="0"/>
              <a:t>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DF0032-5BD8-4603-92F9-AB42FB8F404E}" type="slidenum">
              <a:rPr lang="en-US" smtClean="0"/>
              <a:t>‹#›</a:t>
            </a:fld>
            <a:endParaRPr lang="en-US"/>
          </a:p>
        </p:txBody>
      </p:sp>
    </p:spTree>
    <p:extLst>
      <p:ext uri="{BB962C8B-B14F-4D97-AF65-F5344CB8AC3E}">
        <p14:creationId xmlns:p14="http://schemas.microsoft.com/office/powerpoint/2010/main" val="158372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read Christian fiction? (show of hands) </a:t>
            </a:r>
            <a:r>
              <a:rPr lang="en-US" i="1" dirty="0" smtClean="0"/>
              <a:t>Lonnie:  </a:t>
            </a:r>
            <a:r>
              <a:rPr lang="en-US" i="0" dirty="0" smtClean="0"/>
              <a:t>I’ve been reading Christian fiction for years.</a:t>
            </a:r>
            <a:r>
              <a:rPr lang="en-US" i="0" baseline="0" dirty="0" smtClean="0"/>
              <a:t>  Before I became a public librarian that is mainly what I read.  </a:t>
            </a:r>
            <a:r>
              <a:rPr lang="en-US" i="1" baseline="0" dirty="0" smtClean="0"/>
              <a:t>Alex: </a:t>
            </a:r>
            <a:r>
              <a:rPr lang="en-US" dirty="0" smtClean="0"/>
              <a:t>As </a:t>
            </a:r>
            <a:r>
              <a:rPr lang="en-US" dirty="0" smtClean="0"/>
              <a:t>I said a minute ago, I was not a reader of this until we began our work on this project. In fact, I was unclear on what Christian fiction is. Can anyone define it? (ask audience)</a:t>
            </a:r>
            <a:r>
              <a:rPr lang="en-US" baseline="0" dirty="0" smtClean="0"/>
              <a:t> T</a:t>
            </a:r>
            <a:r>
              <a:rPr lang="en-US" dirty="0" smtClean="0"/>
              <a:t>he main factor is that the content of the novel must portray Christian values and/or a Christian worldview. This can be as blatant as the reader being reminded that we are living in a fallen world through character dialogue, or subtly woven into the story by general biblical teachings being referenced. Regardless, the Christian doctrine will be a building block in the story.</a:t>
            </a:r>
          </a:p>
          <a:p>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a:t>
            </a:fld>
            <a:endParaRPr lang="en-US"/>
          </a:p>
        </p:txBody>
      </p:sp>
    </p:spTree>
    <p:extLst>
      <p:ext uri="{BB962C8B-B14F-4D97-AF65-F5344CB8AC3E}">
        <p14:creationId xmlns:p14="http://schemas.microsoft.com/office/powerpoint/2010/main" val="170279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Becky Wade. Author of inspirational Christian contemporary romance novels, and has won the INSPY. </a:t>
            </a:r>
            <a:r>
              <a:rPr lang="en-US" i="1" dirty="0" smtClean="0"/>
              <a:t>My Stubborn Heart </a:t>
            </a:r>
            <a:r>
              <a:rPr lang="en-US" dirty="0" smtClean="0"/>
              <a:t>is the story of Kate and Matt, and how God’s plan, a house renovation, and a supporting cast of eccentric senior citizens dovetail in this uplifting and redemptive contemporary romance.</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10</a:t>
            </a:fld>
            <a:endParaRPr lang="en-US"/>
          </a:p>
        </p:txBody>
      </p:sp>
    </p:spTree>
    <p:extLst>
      <p:ext uri="{BB962C8B-B14F-4D97-AF65-F5344CB8AC3E}">
        <p14:creationId xmlns:p14="http://schemas.microsoft.com/office/powerpoint/2010/main" val="283432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Susan May Warren. A former missionary, she moved from writing a ministry newsletter to contemporary romance. Known for her Christiansen Family series, of which </a:t>
            </a:r>
            <a:r>
              <a:rPr lang="en-US" i="1" dirty="0" smtClean="0"/>
              <a:t>The Wonder of You </a:t>
            </a:r>
            <a:r>
              <a:rPr lang="en-US" dirty="0" smtClean="0"/>
              <a:t>is number 5. A brief romance and misunderstanding drive Amelia Christiansen home to Deep Haven, and away from hotel heir Roark St. John. Both question God for the crossroads in their lives, and if his plan includes each other in their futures.</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11</a:t>
            </a:fld>
            <a:endParaRPr lang="en-US"/>
          </a:p>
        </p:txBody>
      </p:sp>
    </p:spTree>
    <p:extLst>
      <p:ext uri="{BB962C8B-B14F-4D97-AF65-F5344CB8AC3E}">
        <p14:creationId xmlns:p14="http://schemas.microsoft.com/office/powerpoint/2010/main" val="354810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Irene Hannon. Self-professed to keep faith content on the subtle side, RITA-Award winner Hannon is a writer of romance and suspense novels. </a:t>
            </a:r>
            <a:r>
              <a:rPr lang="en-US" i="1" dirty="0" smtClean="0"/>
              <a:t>Vanished</a:t>
            </a:r>
            <a:r>
              <a:rPr lang="en-US" dirty="0" smtClean="0"/>
              <a:t> is the first in the Private Justice series, and is a fast-paced thriller that brings reporter Moira Harrison and PI Cal Burke together to catch a killer. As the faith element is incredibly minimal, this is an excellent choice for a general suspense reader.</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12</a:t>
            </a:fld>
            <a:endParaRPr lang="en-US"/>
          </a:p>
        </p:txBody>
      </p:sp>
    </p:spTree>
    <p:extLst>
      <p:ext uri="{BB962C8B-B14F-4D97-AF65-F5344CB8AC3E}">
        <p14:creationId xmlns:p14="http://schemas.microsoft.com/office/powerpoint/2010/main" val="392808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 Heitzmann. In 2013, won both the Christy and the INSPY award for </a:t>
            </a:r>
            <a:r>
              <a:rPr lang="en-US" i="1" dirty="0" smtClean="0"/>
              <a:t>The Breath of Dawn</a:t>
            </a:r>
            <a:r>
              <a:rPr lang="en-US" dirty="0" smtClean="0"/>
              <a:t>. A romantic suspense novel, this story is book 3 in The Breath of Wings series. An excellently plotted story of Quinn Riley and Morgan Spencer, both running from their past, and the demons haunting both of them, real and imagined. The suspense factor is cranked up in the second half of the book. The faith level is a little higher than Hannon, but still mild enough to be recommended to readers of regular romantic suspense.</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13</a:t>
            </a:fld>
            <a:endParaRPr lang="en-US"/>
          </a:p>
        </p:txBody>
      </p:sp>
    </p:spTree>
    <p:extLst>
      <p:ext uri="{BB962C8B-B14F-4D97-AF65-F5344CB8AC3E}">
        <p14:creationId xmlns:p14="http://schemas.microsoft.com/office/powerpoint/2010/main" val="7418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 Austin:  Eight of her historical novels have won Christy Awards for excellence in Christian Fiction. // </a:t>
            </a:r>
            <a:r>
              <a:rPr lang="en-US" i="1" dirty="0" smtClean="0"/>
              <a:t>Wonderland Creek </a:t>
            </a:r>
            <a:r>
              <a:rPr lang="en-US" dirty="0" smtClean="0"/>
              <a:t>set in 1930’s, main character inadvertently becomes a packhorse librarian in rural Kentucky when she delivers donated books to a small “town” and is stranded there.</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14</a:t>
            </a:fld>
            <a:endParaRPr lang="en-US"/>
          </a:p>
        </p:txBody>
      </p:sp>
    </p:spTree>
    <p:extLst>
      <p:ext uri="{BB962C8B-B14F-4D97-AF65-F5344CB8AC3E}">
        <p14:creationId xmlns:p14="http://schemas.microsoft.com/office/powerpoint/2010/main" val="544252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Tracy Groot:  This year’s historical fiction Christy Award winner is </a:t>
            </a:r>
            <a:r>
              <a:rPr lang="en-US" i="1" dirty="0" smtClean="0"/>
              <a:t>The Sentinels of Andersonville</a:t>
            </a:r>
            <a:r>
              <a:rPr lang="en-US" dirty="0" smtClean="0"/>
              <a:t>, a novel about the Andersonville Prison during the Civil War: Near the end of the Civil War, inhumane conditions at Andersonville Prison caused the deaths of 13,000 Union soldiers in only fourteen months. Three young Confederates and an entire town come face-to-face with the prison’s atrocities and learn the cost of compassion, when withheld and when given.</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15</a:t>
            </a:fld>
            <a:endParaRPr lang="en-US"/>
          </a:p>
        </p:txBody>
      </p:sp>
    </p:spTree>
    <p:extLst>
      <p:ext uri="{BB962C8B-B14F-4D97-AF65-F5344CB8AC3E}">
        <p14:creationId xmlns:p14="http://schemas.microsoft.com/office/powerpoint/2010/main" val="331972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Elizabeth Camden:  From Elizabeth Camden’s email to me: </a:t>
            </a:r>
            <a:r>
              <a:rPr lang="en-US" sz="900" dirty="0" smtClean="0"/>
              <a:t>“I'm </a:t>
            </a:r>
            <a:r>
              <a:rPr lang="en-US" sz="900" dirty="0" smtClean="0"/>
              <a:t>thrilled to be mentioned at the Virginia Library Association....some of the happiest years of my life were at </a:t>
            </a:r>
            <a:r>
              <a:rPr lang="en-US" sz="900" dirty="0" smtClean="0"/>
              <a:t>UVA. </a:t>
            </a:r>
            <a:r>
              <a:rPr lang="en-US" sz="900" dirty="0" smtClean="0"/>
              <a:t>(masters in history); now a college research librarian in my day job</a:t>
            </a:r>
            <a:r>
              <a:rPr lang="en-US" sz="900" dirty="0" smtClean="0"/>
              <a:t>.” </a:t>
            </a:r>
            <a:r>
              <a:rPr lang="en-US" sz="900" dirty="0" smtClean="0"/>
              <a:t>// </a:t>
            </a:r>
            <a:r>
              <a:rPr lang="en-US" sz="900" i="1" dirty="0" smtClean="0"/>
              <a:t>Against the Tide</a:t>
            </a:r>
            <a:r>
              <a:rPr lang="en-US" sz="900" dirty="0" smtClean="0"/>
              <a:t>: orphaned Greek immigrant, Boston, 1890’s, opium trade.</a:t>
            </a:r>
            <a:endParaRPr lang="en-US" sz="900" dirty="0"/>
          </a:p>
        </p:txBody>
      </p:sp>
      <p:sp>
        <p:nvSpPr>
          <p:cNvPr id="4" name="Slide Number Placeholder 3"/>
          <p:cNvSpPr>
            <a:spLocks noGrp="1"/>
          </p:cNvSpPr>
          <p:nvPr>
            <p:ph type="sldNum" sz="quarter" idx="10"/>
          </p:nvPr>
        </p:nvSpPr>
        <p:spPr/>
        <p:txBody>
          <a:bodyPr/>
          <a:lstStyle/>
          <a:p>
            <a:fld id="{D4DF0032-5BD8-4603-92F9-AB42FB8F404E}" type="slidenum">
              <a:rPr lang="en-US" smtClean="0"/>
              <a:t>16</a:t>
            </a:fld>
            <a:endParaRPr lang="en-US"/>
          </a:p>
        </p:txBody>
      </p:sp>
    </p:spTree>
    <p:extLst>
      <p:ext uri="{BB962C8B-B14F-4D97-AF65-F5344CB8AC3E}">
        <p14:creationId xmlns:p14="http://schemas.microsoft.com/office/powerpoint/2010/main" val="2480568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Klassen:  Three-time winner of Christy Award for historical romance. // </a:t>
            </a:r>
            <a:r>
              <a:rPr lang="en-US" i="1" dirty="0" smtClean="0"/>
              <a:t>The Maid of </a:t>
            </a:r>
            <a:r>
              <a:rPr lang="en-US" i="1" dirty="0" err="1" smtClean="0"/>
              <a:t>Fairbourne</a:t>
            </a:r>
            <a:r>
              <a:rPr lang="en-US" i="1" dirty="0" smtClean="0"/>
              <a:t> Hall </a:t>
            </a:r>
            <a:r>
              <a:rPr lang="en-US" dirty="0" smtClean="0"/>
              <a:t>– Margaret flees her stepfather and her upper-class family by hiding as a housemaid in the country home of a suitor she once rejected.</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17</a:t>
            </a:fld>
            <a:endParaRPr lang="en-US"/>
          </a:p>
        </p:txBody>
      </p:sp>
    </p:spTree>
    <p:extLst>
      <p:ext uri="{BB962C8B-B14F-4D97-AF65-F5344CB8AC3E}">
        <p14:creationId xmlns:p14="http://schemas.microsoft.com/office/powerpoint/2010/main" val="6442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Beverly Lewis:  Beverly Lewis born in Lancaster County, PA, sets her books there.  First book, </a:t>
            </a:r>
            <a:r>
              <a:rPr lang="en-US" i="1" dirty="0" smtClean="0"/>
              <a:t>The Shunning</a:t>
            </a:r>
            <a:r>
              <a:rPr lang="en-US" dirty="0" smtClean="0"/>
              <a:t>, was loosely based on her grandmother. // </a:t>
            </a:r>
            <a:r>
              <a:rPr lang="en-US" i="1" dirty="0" smtClean="0"/>
              <a:t>The Love Letters </a:t>
            </a:r>
            <a:r>
              <a:rPr lang="en-US" dirty="0" smtClean="0"/>
              <a:t>– young Old Order Amish woman seeking her way; cares for her sister’s baby girl;  neighbors interact with a homeless man with dementia/Alzheimer’s.  Only clue to his identity are the love letters he kept.</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18</a:t>
            </a:fld>
            <a:endParaRPr lang="en-US"/>
          </a:p>
        </p:txBody>
      </p:sp>
    </p:spTree>
    <p:extLst>
      <p:ext uri="{BB962C8B-B14F-4D97-AF65-F5344CB8AC3E}">
        <p14:creationId xmlns:p14="http://schemas.microsoft.com/office/powerpoint/2010/main" val="3474996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Wanda </a:t>
            </a:r>
            <a:r>
              <a:rPr lang="en-US" dirty="0" err="1" smtClean="0"/>
              <a:t>Brunstetter</a:t>
            </a:r>
            <a:r>
              <a:rPr lang="en-US" dirty="0" smtClean="0"/>
              <a:t>:  Wanda </a:t>
            </a:r>
            <a:r>
              <a:rPr lang="en-US" dirty="0" err="1" smtClean="0"/>
              <a:t>Brunstetter</a:t>
            </a:r>
            <a:r>
              <a:rPr lang="en-US" dirty="0" smtClean="0"/>
              <a:t> is considered one of the founders of Amish fiction.  Her husband’s PA Dutch heritage triggered her interest in the Amish. // </a:t>
            </a:r>
            <a:r>
              <a:rPr lang="en-US" i="1" dirty="0" smtClean="0"/>
              <a:t>The Half-Stitched Amish Quilting Club </a:t>
            </a:r>
            <a:r>
              <a:rPr lang="en-US" dirty="0" smtClean="0"/>
              <a:t>– Amish widow tries to support herself by teaching quilting to a group of “</a:t>
            </a:r>
            <a:r>
              <a:rPr lang="en-US" dirty="0" err="1" smtClean="0"/>
              <a:t>Englishers</a:t>
            </a:r>
            <a:r>
              <a:rPr lang="en-US" dirty="0" smtClean="0"/>
              <a:t>.”</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19</a:t>
            </a:fld>
            <a:endParaRPr lang="en-US"/>
          </a:p>
        </p:txBody>
      </p:sp>
    </p:spTree>
    <p:extLst>
      <p:ext uri="{BB962C8B-B14F-4D97-AF65-F5344CB8AC3E}">
        <p14:creationId xmlns:p14="http://schemas.microsoft.com/office/powerpoint/2010/main" val="321218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continued our</a:t>
            </a:r>
            <a:r>
              <a:rPr lang="en-US" i="1" baseline="0" dirty="0" smtClean="0"/>
              <a:t> introduction while showing slides from our library systems. Henrico’s slides were added at the last minute, so they are not included here.) </a:t>
            </a:r>
            <a:r>
              <a:rPr lang="en-US" baseline="0" dirty="0" smtClean="0"/>
              <a:t>Being a novice reader, I assumed that the books I selected to read were going to be thin stories that tied proverb to scripture together, and that the character development would be pretty weak. I instead was pleasantly surprised at the meatiness of both the stories and the characters, and that I found the religious tone ran the gamut from mild to heavy. At this point, I was also surprised at the deftness that certain authors were able to make this feel effortless, resulting in a natural telling of the story. </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2</a:t>
            </a:fld>
            <a:endParaRPr lang="en-US"/>
          </a:p>
        </p:txBody>
      </p:sp>
    </p:spTree>
    <p:extLst>
      <p:ext uri="{BB962C8B-B14F-4D97-AF65-F5344CB8AC3E}">
        <p14:creationId xmlns:p14="http://schemas.microsoft.com/office/powerpoint/2010/main" val="3263121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Terri </a:t>
            </a:r>
            <a:r>
              <a:rPr lang="en-US" dirty="0" err="1" smtClean="0"/>
              <a:t>Blackstock</a:t>
            </a:r>
            <a:r>
              <a:rPr lang="en-US" dirty="0" smtClean="0"/>
              <a:t>. A recipient of the RT Book Reviews Career Achievement Award, </a:t>
            </a:r>
            <a:r>
              <a:rPr lang="en-US" dirty="0" err="1" smtClean="0"/>
              <a:t>Blackstock</a:t>
            </a:r>
            <a:r>
              <a:rPr lang="en-US" dirty="0" smtClean="0"/>
              <a:t> worked for years as a regular romance writer. A spiritual awakening guided her toward writing suspense, and she is a bestselling author in this genre. </a:t>
            </a:r>
            <a:r>
              <a:rPr lang="en-US" i="1" dirty="0" smtClean="0"/>
              <a:t>Twisted Innocence </a:t>
            </a:r>
            <a:r>
              <a:rPr lang="en-US" dirty="0" smtClean="0"/>
              <a:t>is 3rd and final book in the Moonlighters series,  telling the story of how Holly Cramer’s poor choices in her past have led her to finally clean up her act, only to find it catching up to her and her new baby. Can her daughter’s father, a man she barely knows, be relied upon to help to untangle them both from their mistakes before they turn deadly?  Redemption is a theme that drives all of the characters, tying in to the author’s strong faith.</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20</a:t>
            </a:fld>
            <a:endParaRPr lang="en-US"/>
          </a:p>
        </p:txBody>
      </p:sp>
    </p:spTree>
    <p:extLst>
      <p:ext uri="{BB962C8B-B14F-4D97-AF65-F5344CB8AC3E}">
        <p14:creationId xmlns:p14="http://schemas.microsoft.com/office/powerpoint/2010/main" val="2673449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Steven James. A multiple Christy Award winner, he also writes inspirational nonfiction. </a:t>
            </a:r>
            <a:r>
              <a:rPr lang="en-US" i="1" dirty="0" smtClean="0"/>
              <a:t>Placebo</a:t>
            </a:r>
            <a:r>
              <a:rPr lang="en-US" dirty="0" smtClean="0"/>
              <a:t>, the first in the </a:t>
            </a:r>
            <a:r>
              <a:rPr lang="en-US" dirty="0" err="1" smtClean="0"/>
              <a:t>Jevin</a:t>
            </a:r>
            <a:r>
              <a:rPr lang="en-US" dirty="0" smtClean="0"/>
              <a:t> Banks Experience series, is a taut suspense novel where questions of faith are raised when other issues of government experiments, top secret projects, and a potential assassination all intersect for magician </a:t>
            </a:r>
            <a:r>
              <a:rPr lang="en-US" dirty="0" err="1" smtClean="0"/>
              <a:t>Jevin</a:t>
            </a:r>
            <a:r>
              <a:rPr lang="en-US" dirty="0" smtClean="0"/>
              <a:t> Banks and his team. Working with a heavy personal past, Banks finds a way to redeem himself. The violence was a bit more pronounced in this novel, but descriptions are still tame in comparison to secular novels.</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21</a:t>
            </a:fld>
            <a:endParaRPr lang="en-US"/>
          </a:p>
        </p:txBody>
      </p:sp>
    </p:spTree>
    <p:extLst>
      <p:ext uri="{BB962C8B-B14F-4D97-AF65-F5344CB8AC3E}">
        <p14:creationId xmlns:p14="http://schemas.microsoft.com/office/powerpoint/2010/main" val="2404323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members of audience to pick one author and read a book. </a:t>
            </a:r>
            <a:r>
              <a:rPr lang="en-US" dirty="0" smtClean="0"/>
              <a:t>We worked from awards lists to pull these titles, and in no way scratched the surface.</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22</a:t>
            </a:fld>
            <a:endParaRPr lang="en-US"/>
          </a:p>
        </p:txBody>
      </p:sp>
    </p:spTree>
    <p:extLst>
      <p:ext uri="{BB962C8B-B14F-4D97-AF65-F5344CB8AC3E}">
        <p14:creationId xmlns:p14="http://schemas.microsoft.com/office/powerpoint/2010/main" val="169987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last two slides show the contents of a two-sided bookmark that we gave out to attendees.</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23</a:t>
            </a:fld>
            <a:endParaRPr lang="en-US"/>
          </a:p>
        </p:txBody>
      </p:sp>
    </p:spTree>
    <p:extLst>
      <p:ext uri="{BB962C8B-B14F-4D97-AF65-F5344CB8AC3E}">
        <p14:creationId xmlns:p14="http://schemas.microsoft.com/office/powerpoint/2010/main" val="156920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our titles from various award lists, I thought that there would be little outside of romance to choose from, and that a “bonnet ripper” was the universal story of choice. Not so! The genres now contained under this umbrella are varied, and most are all able to be found in Christian fiction. Many fiction writers create characters, environments, and even worlds that they themselves may have no actual experience with. The Christian fiction writer is usually a Christian, and though he or she may also create an experience on the paper that is not real, the Christian values represented throughout the story are non-negotiable. </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3</a:t>
            </a:fld>
            <a:endParaRPr lang="en-US"/>
          </a:p>
        </p:txBody>
      </p:sp>
    </p:spTree>
    <p:extLst>
      <p:ext uri="{BB962C8B-B14F-4D97-AF65-F5344CB8AC3E}">
        <p14:creationId xmlns:p14="http://schemas.microsoft.com/office/powerpoint/2010/main" val="139647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flip side of this, there are </a:t>
            </a:r>
            <a:r>
              <a:rPr lang="en-US" dirty="0" smtClean="0"/>
              <a:t>many authors that are Christians, but are not considered to be Christian fiction writers. The themes contained within in the books may be consistent with their faith, but they are not pigeonholed.  Examples would be Nicholas Sparks, a Catholic, Richard Paul Evans, a Mormon, Jan </a:t>
            </a:r>
            <a:r>
              <a:rPr lang="en-US" dirty="0" err="1" smtClean="0"/>
              <a:t>Karon</a:t>
            </a:r>
            <a:r>
              <a:rPr lang="en-US" dirty="0" smtClean="0"/>
              <a:t>, an Episcopalian, and Marilynne Robinson, a Presbyterian</a:t>
            </a:r>
            <a:r>
              <a:rPr lang="en-US" dirty="0" smtClean="0"/>
              <a:t>. If you find that you have readers that may like authors such as these, or the themes that they deal with in their writings, this becomes a gateway into the world of Christian fiction. So, let’s start taking a look at some of the authors and their works in the world of Christian fiction.</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4</a:t>
            </a:fld>
            <a:endParaRPr lang="en-US"/>
          </a:p>
        </p:txBody>
      </p:sp>
    </p:spTree>
    <p:extLst>
      <p:ext uri="{BB962C8B-B14F-4D97-AF65-F5344CB8AC3E}">
        <p14:creationId xmlns:p14="http://schemas.microsoft.com/office/powerpoint/2010/main" val="176295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Karen Kingsbury:  “Queen of Christian Fiction”; mostly writes series, a few stand-alones. // </a:t>
            </a:r>
            <a:r>
              <a:rPr lang="en-US" i="1" dirty="0" smtClean="0"/>
              <a:t>Fifteen Minutes </a:t>
            </a:r>
            <a:r>
              <a:rPr lang="en-US" dirty="0" smtClean="0"/>
              <a:t>-- TV show “Fifteen Minutes” is fictionalized “American Idol”; main character, Zack Dylan – will he compromise his Christian beliefs in order to be the winner?</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5</a:t>
            </a:fld>
            <a:endParaRPr lang="en-US"/>
          </a:p>
        </p:txBody>
      </p:sp>
    </p:spTree>
    <p:extLst>
      <p:ext uri="{BB962C8B-B14F-4D97-AF65-F5344CB8AC3E}">
        <p14:creationId xmlns:p14="http://schemas.microsoft.com/office/powerpoint/2010/main" val="54765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Janette </a:t>
            </a:r>
            <a:r>
              <a:rPr lang="en-US" dirty="0" err="1" smtClean="0"/>
              <a:t>Oke</a:t>
            </a:r>
            <a:r>
              <a:rPr lang="en-US" dirty="0" smtClean="0"/>
              <a:t>:  If K.K. is “queen”, Janette </a:t>
            </a:r>
            <a:r>
              <a:rPr lang="en-US" dirty="0" err="1" smtClean="0"/>
              <a:t>Oke</a:t>
            </a:r>
            <a:r>
              <a:rPr lang="en-US" dirty="0" smtClean="0"/>
              <a:t> is the grand dame; Inventor of Christian “prairie romance” that celebrates old-fashioned pioneer virtues; predecessor was Grace Livingston Hill.</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6</a:t>
            </a:fld>
            <a:endParaRPr lang="en-US"/>
          </a:p>
        </p:txBody>
      </p:sp>
    </p:spTree>
    <p:extLst>
      <p:ext uri="{BB962C8B-B14F-4D97-AF65-F5344CB8AC3E}">
        <p14:creationId xmlns:p14="http://schemas.microsoft.com/office/powerpoint/2010/main" val="397592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Francine Rivers: In 1997, after winning her third RITA award for Inspirational Fiction, Francine was inducted into the Romance Writers’ of America Hall of Fame. // </a:t>
            </a:r>
            <a:r>
              <a:rPr lang="en-US" i="1" dirty="0" smtClean="0"/>
              <a:t>Bridge to Haven </a:t>
            </a:r>
            <a:r>
              <a:rPr lang="en-US" dirty="0" smtClean="0"/>
              <a:t>-- Having been abandoned as a newborn and found and raised by Pastor Ezekiel Freeman in the small California town of Haven, </a:t>
            </a:r>
            <a:r>
              <a:rPr lang="en-US" dirty="0" err="1" smtClean="0"/>
              <a:t>Abra</a:t>
            </a:r>
            <a:r>
              <a:rPr lang="en-US" dirty="0" smtClean="0"/>
              <a:t> Matthews feels like she doesn't belong and at the age of seventeen runs off to Hollywood, becoming starlet Lena Scott. 1950’s</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7</a:t>
            </a:fld>
            <a:endParaRPr lang="en-US"/>
          </a:p>
        </p:txBody>
      </p:sp>
    </p:spTree>
    <p:extLst>
      <p:ext uri="{BB962C8B-B14F-4D97-AF65-F5344CB8AC3E}">
        <p14:creationId xmlns:p14="http://schemas.microsoft.com/office/powerpoint/2010/main" val="289958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 </a:t>
            </a:r>
            <a:r>
              <a:rPr lang="en-US" dirty="0" err="1" smtClean="0"/>
              <a:t>Fabry</a:t>
            </a:r>
            <a:r>
              <a:rPr lang="en-US" dirty="0" smtClean="0"/>
              <a:t>:  Three time Christy Award winner for contemporary novels. // </a:t>
            </a:r>
            <a:r>
              <a:rPr lang="en-US" i="1" dirty="0" smtClean="0"/>
              <a:t>Not in the Heart </a:t>
            </a:r>
            <a:r>
              <a:rPr lang="en-US" dirty="0" smtClean="0"/>
              <a:t>tells of a down-and-out journalist, Truman Wiley, who abandoned his family.  His son is dying and needs a heart transplant.  Truman is asked to write a biography of the death-row inmate who has always maintained his innocence but is willing to donate his heart to Truman’s son after his execution.</a:t>
            </a:r>
            <a:endParaRPr lang="en-US" dirty="0"/>
          </a:p>
        </p:txBody>
      </p:sp>
      <p:sp>
        <p:nvSpPr>
          <p:cNvPr id="4" name="Slide Number Placeholder 3"/>
          <p:cNvSpPr>
            <a:spLocks noGrp="1"/>
          </p:cNvSpPr>
          <p:nvPr>
            <p:ph type="sldNum" sz="quarter" idx="10"/>
          </p:nvPr>
        </p:nvSpPr>
        <p:spPr/>
        <p:txBody>
          <a:bodyPr/>
          <a:lstStyle/>
          <a:p>
            <a:fld id="{D4DF0032-5BD8-4603-92F9-AB42FB8F404E}" type="slidenum">
              <a:rPr lang="en-US" smtClean="0"/>
              <a:t>8</a:t>
            </a:fld>
            <a:endParaRPr lang="en-US"/>
          </a:p>
        </p:txBody>
      </p:sp>
    </p:spTree>
    <p:extLst>
      <p:ext uri="{BB962C8B-B14F-4D97-AF65-F5344CB8AC3E}">
        <p14:creationId xmlns:p14="http://schemas.microsoft.com/office/powerpoint/2010/main" val="86484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Lisa Wingate:  Booklist described her: “Lisa Wingate is, quite simply, a master storyteller.”  // </a:t>
            </a:r>
            <a:r>
              <a:rPr lang="en-US" i="1" dirty="0" smtClean="0"/>
              <a:t>The Story Keeper</a:t>
            </a:r>
            <a:r>
              <a:rPr lang="en-US" i="0" dirty="0" smtClean="0"/>
              <a:t>, won best contemporary novel from both the Carol and Christy Awards. Main character is an editor, Jen Gibbs, returns to her roots in the Blue Ridge Mountains of NC to find the writer of a 20-yr-old manuscript found in the “slush pile” of NYC publisher. </a:t>
            </a:r>
            <a:endParaRPr lang="en-US" i="0" dirty="0"/>
          </a:p>
        </p:txBody>
      </p:sp>
      <p:sp>
        <p:nvSpPr>
          <p:cNvPr id="4" name="Slide Number Placeholder 3"/>
          <p:cNvSpPr>
            <a:spLocks noGrp="1"/>
          </p:cNvSpPr>
          <p:nvPr>
            <p:ph type="sldNum" sz="quarter" idx="10"/>
          </p:nvPr>
        </p:nvSpPr>
        <p:spPr/>
        <p:txBody>
          <a:bodyPr/>
          <a:lstStyle/>
          <a:p>
            <a:fld id="{D4DF0032-5BD8-4603-92F9-AB42FB8F404E}" type="slidenum">
              <a:rPr lang="en-US" smtClean="0"/>
              <a:t>9</a:t>
            </a:fld>
            <a:endParaRPr lang="en-US"/>
          </a:p>
        </p:txBody>
      </p:sp>
    </p:spTree>
    <p:extLst>
      <p:ext uri="{BB962C8B-B14F-4D97-AF65-F5344CB8AC3E}">
        <p14:creationId xmlns:p14="http://schemas.microsoft.com/office/powerpoint/2010/main" val="324483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388FEE-7E92-4949-AC13-BC5C87E52F1A}"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229725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88FEE-7E92-4949-AC13-BC5C87E52F1A}"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2508309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88FEE-7E92-4949-AC13-BC5C87E52F1A}"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306460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88FEE-7E92-4949-AC13-BC5C87E52F1A}"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48729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388FEE-7E92-4949-AC13-BC5C87E52F1A}"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271178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388FEE-7E92-4949-AC13-BC5C87E52F1A}" type="datetimeFigureOut">
              <a:rPr lang="en-US" smtClean="0"/>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273158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388FEE-7E92-4949-AC13-BC5C87E52F1A}" type="datetimeFigureOut">
              <a:rPr lang="en-US" smtClean="0"/>
              <a:t>11/6/2015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153776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388FEE-7E92-4949-AC13-BC5C87E52F1A}" type="datetimeFigureOut">
              <a:rPr lang="en-US" smtClean="0"/>
              <a:t>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228221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88FEE-7E92-4949-AC13-BC5C87E52F1A}" type="datetimeFigureOut">
              <a:rPr lang="en-US" smtClean="0"/>
              <a:t>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388677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88FEE-7E92-4949-AC13-BC5C87E52F1A}" type="datetimeFigureOut">
              <a:rPr lang="en-US" smtClean="0"/>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285722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88FEE-7E92-4949-AC13-BC5C87E52F1A}" type="datetimeFigureOut">
              <a:rPr lang="en-US" smtClean="0"/>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73ADE-5683-431E-83AB-8F927799CC89}" type="slidenum">
              <a:rPr lang="en-US" smtClean="0"/>
              <a:t>‹#›</a:t>
            </a:fld>
            <a:endParaRPr lang="en-US"/>
          </a:p>
        </p:txBody>
      </p:sp>
    </p:spTree>
    <p:extLst>
      <p:ext uri="{BB962C8B-B14F-4D97-AF65-F5344CB8AC3E}">
        <p14:creationId xmlns:p14="http://schemas.microsoft.com/office/powerpoint/2010/main" val="140882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88FEE-7E92-4949-AC13-BC5C87E52F1A}" type="datetimeFigureOut">
              <a:rPr lang="en-US" smtClean="0"/>
              <a:t>11/6/2015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73ADE-5683-431E-83AB-8F927799CC89}" type="slidenum">
              <a:rPr lang="en-US" smtClean="0"/>
              <a:t>‹#›</a:t>
            </a:fld>
            <a:endParaRPr lang="en-US"/>
          </a:p>
        </p:txBody>
      </p:sp>
    </p:spTree>
    <p:extLst>
      <p:ext uri="{BB962C8B-B14F-4D97-AF65-F5344CB8AC3E}">
        <p14:creationId xmlns:p14="http://schemas.microsoft.com/office/powerpoint/2010/main" val="2335879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www.christyawards.com/" TargetMode="External"/><Relationship Id="rId3" Type="http://schemas.openxmlformats.org/officeDocument/2006/relationships/hyperlink" Target="http://www.christianfiction.blogspot.com/" TargetMode="External"/><Relationship Id="rId7" Type="http://schemas.openxmlformats.org/officeDocument/2006/relationships/hyperlink" Target="http://www.acfw.com/carol" TargetMode="External"/><Relationship Id="rId2" Type="http://schemas.openxmlformats.org/officeDocument/2006/relationships/hyperlink" Target="http://www.acfw.com/index.php" TargetMode="External"/><Relationship Id="rId1" Type="http://schemas.openxmlformats.org/officeDocument/2006/relationships/slideLayout" Target="../slideLayouts/slideLayout7.xml"/><Relationship Id="rId6" Type="http://schemas.openxmlformats.org/officeDocument/2006/relationships/hyperlink" Target="http://www.familyfiction.com/" TargetMode="External"/><Relationship Id="rId11" Type="http://schemas.openxmlformats.org/officeDocument/2006/relationships/hyperlink" Target="https://www.rwa.org/p/cm/ld/fid=535" TargetMode="External"/><Relationship Id="rId5" Type="http://schemas.openxmlformats.org/officeDocument/2006/relationships/hyperlink" Target="http://www.bookreporter.com/faithfulreader" TargetMode="External"/><Relationship Id="rId10" Type="http://schemas.openxmlformats.org/officeDocument/2006/relationships/hyperlink" Target="http://www.inspys.com/" TargetMode="External"/><Relationship Id="rId4" Type="http://schemas.openxmlformats.org/officeDocument/2006/relationships/hyperlink" Target="http://www.christianfictiononlinemagazine.com/" TargetMode="External"/><Relationship Id="rId9" Type="http://schemas.openxmlformats.org/officeDocument/2006/relationships/hyperlink" Target="http://www.christianbookexpo.com/Christianbookawa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01975"/>
            <a:ext cx="7772400" cy="1470025"/>
          </a:xfrm>
        </p:spPr>
        <p:txBody>
          <a:bodyPr/>
          <a:lstStyle/>
          <a:p>
            <a:r>
              <a:rPr lang="en-US" dirty="0" smtClean="0"/>
              <a:t>Get Inspired: A Reader’s Advisory Guide to Christian Fiction</a:t>
            </a:r>
            <a:endParaRPr lang="en-US" dirty="0"/>
          </a:p>
        </p:txBody>
      </p:sp>
      <p:pic>
        <p:nvPicPr>
          <p:cNvPr id="1026" name="Picture 2" descr="C:\Users\Lonnie\AppData\Local\Microsoft\Windows\Temporary Internet Files\Content.IE5\0LVUW8W8\peace-dove-figth-for-peac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295400" y="4953000"/>
            <a:ext cx="6400800" cy="1752600"/>
          </a:xfrm>
        </p:spPr>
        <p:txBody>
          <a:bodyPr>
            <a:normAutofit fontScale="77500" lnSpcReduction="20000"/>
          </a:bodyPr>
          <a:lstStyle/>
          <a:p>
            <a:r>
              <a:rPr lang="en-US" dirty="0" smtClean="0">
                <a:solidFill>
                  <a:schemeClr val="tx1"/>
                </a:solidFill>
              </a:rPr>
              <a:t>Presented by:</a:t>
            </a:r>
          </a:p>
          <a:p>
            <a:r>
              <a:rPr lang="en-US" dirty="0" smtClean="0">
                <a:solidFill>
                  <a:schemeClr val="tx1"/>
                </a:solidFill>
              </a:rPr>
              <a:t>Lonnie Elliott-Chesterfield County Public Library</a:t>
            </a:r>
          </a:p>
          <a:p>
            <a:r>
              <a:rPr lang="en-US" dirty="0" smtClean="0">
                <a:solidFill>
                  <a:schemeClr val="tx1"/>
                </a:solidFill>
              </a:rPr>
              <a:t>Alexandra Hamby-Henrico County Public Library</a:t>
            </a:r>
            <a:endParaRPr lang="en-US" dirty="0">
              <a:solidFill>
                <a:schemeClr val="tx1"/>
              </a:solidFill>
            </a:endParaRPr>
          </a:p>
        </p:txBody>
      </p:sp>
    </p:spTree>
    <p:extLst>
      <p:ext uri="{BB962C8B-B14F-4D97-AF65-F5344CB8AC3E}">
        <p14:creationId xmlns:p14="http://schemas.microsoft.com/office/powerpoint/2010/main" val="668103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074" name="Picture 2" descr="C:\Users\elliottl\AppData\Local\Microsoft\Windows\Temporary Internet Files\Content.Outlook\MLG60WTH\B-3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93343"/>
            <a:ext cx="6477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4" y="1007546"/>
            <a:ext cx="2643116" cy="409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34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2953">
            <a:off x="4545913" y="375571"/>
            <a:ext cx="4066826" cy="610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elliottl\AppData\Local\Microsoft\Windows\Temporary Internet Files\Content.Outlook\5ZZJSOWJ\Susan May Warre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85" t="-2836" r="10785" b="2836"/>
          <a:stretch/>
        </p:blipFill>
        <p:spPr bwMode="auto">
          <a:xfrm>
            <a:off x="-1275618" y="1066800"/>
            <a:ext cx="5390418" cy="36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42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C5BCD"/>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2" y="342900"/>
            <a:ext cx="3966718" cy="613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elliottl\AppData\Local\Microsoft\Windows\Temporary Internet Files\Content.Outlook\MLG60WTH\Irene Hannon 2 hi-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04800"/>
            <a:ext cx="4885087"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9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CA7C"/>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7257">
            <a:off x="4860478" y="492399"/>
            <a:ext cx="3823436" cy="591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93" y="1828800"/>
            <a:ext cx="3880296"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00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D9B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2421">
            <a:off x="1257099" y="383644"/>
            <a:ext cx="3924300" cy="606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0" y="6243935"/>
            <a:ext cx="3581400" cy="461665"/>
          </a:xfrm>
          <a:prstGeom prst="rect">
            <a:avLst/>
          </a:prstGeom>
          <a:noFill/>
        </p:spPr>
        <p:txBody>
          <a:bodyPr wrap="square" rtlCol="0">
            <a:spAutoFit/>
          </a:bodyPr>
          <a:lstStyle/>
          <a:p>
            <a:r>
              <a:rPr lang="en-US" sz="2400" dirty="0" smtClean="0"/>
              <a:t>No author photo provided.</a:t>
            </a:r>
            <a:endParaRPr lang="en-US" sz="2400" dirty="0"/>
          </a:p>
        </p:txBody>
      </p:sp>
    </p:spTree>
    <p:extLst>
      <p:ext uri="{BB962C8B-B14F-4D97-AF65-F5344CB8AC3E}">
        <p14:creationId xmlns:p14="http://schemas.microsoft.com/office/powerpoint/2010/main" val="228735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35189"/>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82714">
            <a:off x="304800" y="1637558"/>
            <a:ext cx="5545906"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0750">
            <a:off x="5737887" y="149145"/>
            <a:ext cx="3171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596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A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4704">
            <a:off x="442257" y="376055"/>
            <a:ext cx="3968393" cy="613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elliottl\AppData\Local\Microsoft\Windows\Temporary Internet Files\Content.Outlook\MLG60WTH\ECamd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485">
            <a:off x="5029200" y="1227582"/>
            <a:ext cx="3505200" cy="498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2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C9C7"/>
        </a:solidFill>
        <a:effectLst/>
      </p:bgPr>
    </p:bg>
    <p:spTree>
      <p:nvGrpSpPr>
        <p:cNvPr id="1" name=""/>
        <p:cNvGrpSpPr/>
        <p:nvPr/>
      </p:nvGrpSpPr>
      <p:grpSpPr>
        <a:xfrm>
          <a:off x="0" y="0"/>
          <a:ext cx="0" cy="0"/>
          <a:chOff x="0" y="0"/>
          <a:chExt cx="0" cy="0"/>
        </a:xfrm>
      </p:grpSpPr>
      <p:pic>
        <p:nvPicPr>
          <p:cNvPr id="4098" name="Picture 2" descr="C:\Users\elliottl\AppData\Local\Microsoft\Windows\Temporary Internet Files\Content.Outlook\MLG60WTH\Julie 2015 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6043"/>
            <a:ext cx="4157313" cy="62597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75434" y="6508297"/>
            <a:ext cx="2760044" cy="369332"/>
          </a:xfrm>
          <a:prstGeom prst="rect">
            <a:avLst/>
          </a:prstGeom>
          <a:noFill/>
        </p:spPr>
        <p:txBody>
          <a:bodyPr wrap="square" rtlCol="0">
            <a:spAutoFit/>
          </a:bodyPr>
          <a:lstStyle/>
          <a:p>
            <a:r>
              <a:rPr lang="en-US" dirty="0"/>
              <a:t>Photo credit: Farrow Media</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1412">
            <a:off x="482105" y="428402"/>
            <a:ext cx="3886200" cy="600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353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9066"/>
            <a:ext cx="3809999" cy="449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0099" y="5795580"/>
            <a:ext cx="3124200" cy="646331"/>
          </a:xfrm>
          <a:prstGeom prst="rect">
            <a:avLst/>
          </a:prstGeom>
          <a:noFill/>
        </p:spPr>
        <p:txBody>
          <a:bodyPr wrap="square" rtlCol="0">
            <a:spAutoFit/>
          </a:bodyPr>
          <a:lstStyle/>
          <a:p>
            <a:pPr algn="ctr"/>
            <a:r>
              <a:rPr lang="en-US" dirty="0">
                <a:solidFill>
                  <a:srgbClr val="FF33CC"/>
                </a:solidFill>
              </a:rPr>
              <a:t>Photo Credit: Photo courtesy of Gene Photography</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5689">
            <a:off x="4783711" y="469142"/>
            <a:ext cx="3885082" cy="600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56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elliottl\AppData\Local\Microsoft\Windows\Temporary Internet Files\Content.Outlook\MLG60WTH\Wanda_updated photo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1752600"/>
            <a:ext cx="70866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3640">
            <a:off x="346944" y="548289"/>
            <a:ext cx="381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69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1470025"/>
          </a:xfrm>
        </p:spPr>
        <p:txBody>
          <a:bodyPr>
            <a:noAutofit/>
          </a:bodyPr>
          <a:lstStyle/>
          <a:p>
            <a:r>
              <a:rPr lang="en-US" sz="5400" dirty="0" smtClean="0"/>
              <a:t>Chesterfield County </a:t>
            </a:r>
            <a:br>
              <a:rPr lang="en-US" sz="5400" dirty="0" smtClean="0"/>
            </a:br>
            <a:r>
              <a:rPr lang="en-US" sz="5400" dirty="0" smtClean="0"/>
              <a:t>Public Library</a:t>
            </a:r>
            <a:endParaRPr lang="en-US" sz="5400" dirty="0"/>
          </a:p>
        </p:txBody>
      </p:sp>
      <p:sp>
        <p:nvSpPr>
          <p:cNvPr id="3" name="Subtitle 2"/>
          <p:cNvSpPr>
            <a:spLocks noGrp="1"/>
          </p:cNvSpPr>
          <p:nvPr>
            <p:ph type="subTitle" idx="1"/>
          </p:nvPr>
        </p:nvSpPr>
        <p:spPr>
          <a:xfrm>
            <a:off x="4343400" y="1946514"/>
            <a:ext cx="4572000" cy="4495800"/>
          </a:xfrm>
        </p:spPr>
        <p:txBody>
          <a:bodyPr>
            <a:normAutofit fontScale="92500" lnSpcReduction="20000"/>
          </a:bodyPr>
          <a:lstStyle/>
          <a:p>
            <a:pPr marL="457200" indent="-457200" algn="l">
              <a:buFont typeface="Arial" pitchFamily="34" charset="0"/>
              <a:buChar char="•"/>
            </a:pPr>
            <a:r>
              <a:rPr lang="en-US" dirty="0" smtClean="0"/>
              <a:t>Just south of Richmond, VA</a:t>
            </a:r>
          </a:p>
          <a:p>
            <a:pPr marL="457200" indent="-457200" algn="l">
              <a:buFont typeface="Arial" pitchFamily="34" charset="0"/>
              <a:buChar char="•"/>
            </a:pPr>
            <a:r>
              <a:rPr lang="en-US" dirty="0" smtClean="0"/>
              <a:t>315,000 residents</a:t>
            </a:r>
          </a:p>
          <a:p>
            <a:pPr marL="457200" indent="-457200" algn="l">
              <a:buFont typeface="Arial" pitchFamily="34" charset="0"/>
              <a:buChar char="•"/>
            </a:pPr>
            <a:r>
              <a:rPr lang="en-US" dirty="0" smtClean="0"/>
              <a:t>250,000 cardholders</a:t>
            </a:r>
          </a:p>
          <a:p>
            <a:pPr marL="457200" indent="-457200" algn="l">
              <a:buFont typeface="Arial" pitchFamily="34" charset="0"/>
              <a:buChar char="•"/>
            </a:pPr>
            <a:r>
              <a:rPr lang="en-US" dirty="0" smtClean="0"/>
              <a:t>10 branches</a:t>
            </a:r>
          </a:p>
          <a:p>
            <a:pPr marL="457200" indent="-457200" algn="l">
              <a:buFont typeface="Arial" pitchFamily="34" charset="0"/>
              <a:buChar char="•"/>
            </a:pPr>
            <a:r>
              <a:rPr lang="en-US" dirty="0" smtClean="0"/>
              <a:t>850,000 items</a:t>
            </a:r>
          </a:p>
          <a:p>
            <a:pPr marL="457200" indent="-457200" algn="l">
              <a:buFont typeface="Arial" pitchFamily="34" charset="0"/>
              <a:buChar char="•"/>
            </a:pPr>
            <a:r>
              <a:rPr lang="en-US" dirty="0" smtClean="0"/>
              <a:t>1500 informational and educational programs</a:t>
            </a:r>
          </a:p>
          <a:p>
            <a:pPr marL="457200" indent="-457200" algn="l">
              <a:buFont typeface="Arial" pitchFamily="34" charset="0"/>
              <a:buChar char="•"/>
            </a:pPr>
            <a:r>
              <a:rPr lang="en-US" dirty="0" smtClean="0"/>
              <a:t>50 degreed information professionals</a:t>
            </a:r>
          </a:p>
        </p:txBody>
      </p:sp>
      <p:pic>
        <p:nvPicPr>
          <p:cNvPr id="1027" name="Picture 3" descr="V:\Publicity\publications and images\Photos - new organization\Free license images\1280px-Map_of_Virginia_highlighting_Chesterfield_County_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89" y="1946514"/>
            <a:ext cx="3419067" cy="14824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Publicity\Kate's Programs\vertical branding elem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23" y="1"/>
            <a:ext cx="492723"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Publicity\Old files\IMLS\Graphic Assets for Chesterfield County Public Library\Dia 2012 boo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575" y="3733800"/>
            <a:ext cx="3132895" cy="267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22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1352">
            <a:off x="4863957" y="548194"/>
            <a:ext cx="3785486" cy="58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11" y="337081"/>
            <a:ext cx="40671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3167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146" y="0"/>
            <a:ext cx="73338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6594">
            <a:off x="176212" y="499111"/>
            <a:ext cx="24669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903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381000" y="381000"/>
            <a:ext cx="8382000" cy="6432530"/>
          </a:xfrm>
          <a:prstGeom prst="rect">
            <a:avLst/>
          </a:prstGeom>
          <a:noFill/>
        </p:spPr>
        <p:txBody>
          <a:bodyPr wrap="square" rtlCol="0">
            <a:spAutoFit/>
          </a:bodyPr>
          <a:lstStyle/>
          <a:p>
            <a:pPr algn="ctr"/>
            <a:r>
              <a:rPr lang="en-US" sz="2000" dirty="0" smtClean="0"/>
              <a:t>Brief Bibliography </a:t>
            </a:r>
          </a:p>
          <a:p>
            <a:endParaRPr lang="en-US" dirty="0" smtClean="0"/>
          </a:p>
          <a:p>
            <a:r>
              <a:rPr lang="en-US" dirty="0" smtClean="0"/>
              <a:t>Austin, Lynn.  Wonderland Creek.</a:t>
            </a:r>
          </a:p>
          <a:p>
            <a:r>
              <a:rPr lang="en-US" dirty="0" err="1" smtClean="0"/>
              <a:t>Blackstock</a:t>
            </a:r>
            <a:r>
              <a:rPr lang="en-US" dirty="0" smtClean="0"/>
              <a:t>, Terri.  Twisted Innocence.</a:t>
            </a:r>
          </a:p>
          <a:p>
            <a:r>
              <a:rPr lang="en-US" dirty="0" err="1" smtClean="0"/>
              <a:t>Brunstetter</a:t>
            </a:r>
            <a:r>
              <a:rPr lang="en-US" dirty="0" smtClean="0"/>
              <a:t>, Wanda.  The Half-stitched Amish Quilting </a:t>
            </a:r>
            <a:r>
              <a:rPr lang="en-US" dirty="0"/>
              <a:t>C</a:t>
            </a:r>
            <a:r>
              <a:rPr lang="en-US" dirty="0" smtClean="0"/>
              <a:t>lub.</a:t>
            </a:r>
          </a:p>
          <a:p>
            <a:r>
              <a:rPr lang="en-US" dirty="0" smtClean="0"/>
              <a:t>Camden, Elizabeth.  Against the Tide.</a:t>
            </a:r>
          </a:p>
          <a:p>
            <a:r>
              <a:rPr lang="en-US" dirty="0" err="1" smtClean="0"/>
              <a:t>Fabry</a:t>
            </a:r>
            <a:r>
              <a:rPr lang="en-US" dirty="0" smtClean="0"/>
              <a:t>, Chris.  Not in the Heart.</a:t>
            </a:r>
          </a:p>
          <a:p>
            <a:r>
              <a:rPr lang="en-US" dirty="0" smtClean="0"/>
              <a:t>Groot, Tracy.  The Sentinels of Andersonville.</a:t>
            </a:r>
          </a:p>
          <a:p>
            <a:r>
              <a:rPr lang="en-US" dirty="0" smtClean="0"/>
              <a:t>Hannon, Irene.  Vanished.</a:t>
            </a:r>
          </a:p>
          <a:p>
            <a:r>
              <a:rPr lang="en-US" dirty="0" smtClean="0"/>
              <a:t>Heitzmann, Kristen.  The Breath of Dawn.</a:t>
            </a:r>
          </a:p>
          <a:p>
            <a:r>
              <a:rPr lang="en-US" dirty="0" smtClean="0"/>
              <a:t>James, Steven.  Placebo.</a:t>
            </a:r>
          </a:p>
          <a:p>
            <a:r>
              <a:rPr lang="en-US" dirty="0" smtClean="0"/>
              <a:t>Kingsbury, Karen.  Fifteen Minutes.</a:t>
            </a:r>
          </a:p>
          <a:p>
            <a:r>
              <a:rPr lang="en-US" dirty="0" smtClean="0"/>
              <a:t>Klassen, Julie.  The Maid of </a:t>
            </a:r>
            <a:r>
              <a:rPr lang="en-US" dirty="0" err="1" smtClean="0"/>
              <a:t>Fairbourne</a:t>
            </a:r>
            <a:r>
              <a:rPr lang="en-US" dirty="0" smtClean="0"/>
              <a:t> Hall. </a:t>
            </a:r>
          </a:p>
          <a:p>
            <a:r>
              <a:rPr lang="en-US" dirty="0" smtClean="0"/>
              <a:t>Lewis, Beverly.  The Love </a:t>
            </a:r>
            <a:r>
              <a:rPr lang="en-US" dirty="0"/>
              <a:t>L</a:t>
            </a:r>
            <a:r>
              <a:rPr lang="en-US" dirty="0" smtClean="0"/>
              <a:t>etters.</a:t>
            </a:r>
          </a:p>
          <a:p>
            <a:r>
              <a:rPr lang="en-US" dirty="0" err="1" smtClean="0"/>
              <a:t>Oke</a:t>
            </a:r>
            <a:r>
              <a:rPr lang="en-US" dirty="0" smtClean="0"/>
              <a:t>, Janette.  Love Comes </a:t>
            </a:r>
            <a:r>
              <a:rPr lang="en-US" dirty="0"/>
              <a:t>S</a:t>
            </a:r>
            <a:r>
              <a:rPr lang="en-US" dirty="0" smtClean="0"/>
              <a:t>oftly.</a:t>
            </a:r>
          </a:p>
          <a:p>
            <a:r>
              <a:rPr lang="en-US" dirty="0" smtClean="0"/>
              <a:t>Rivers, Francine.  Bridge to Haven.</a:t>
            </a:r>
          </a:p>
          <a:p>
            <a:r>
              <a:rPr lang="en-US" dirty="0" smtClean="0"/>
              <a:t>Wade, Becky.  My Stubborn </a:t>
            </a:r>
            <a:r>
              <a:rPr lang="en-US" dirty="0"/>
              <a:t>H</a:t>
            </a:r>
            <a:r>
              <a:rPr lang="en-US" dirty="0" smtClean="0"/>
              <a:t>eart.</a:t>
            </a:r>
          </a:p>
          <a:p>
            <a:r>
              <a:rPr lang="en-US" dirty="0" smtClean="0"/>
              <a:t>Warren, Susan May.  The Wonder of You.</a:t>
            </a:r>
          </a:p>
          <a:p>
            <a:r>
              <a:rPr lang="en-US" dirty="0" smtClean="0"/>
              <a:t>Wingate, Lisa.  The Story </a:t>
            </a:r>
            <a:r>
              <a:rPr lang="en-US" dirty="0"/>
              <a:t>K</a:t>
            </a:r>
            <a:r>
              <a:rPr lang="en-US" dirty="0" smtClean="0"/>
              <a:t>eeper.</a:t>
            </a:r>
          </a:p>
          <a:p>
            <a:endParaRPr lang="en-US" dirty="0"/>
          </a:p>
          <a:p>
            <a:pPr algn="ctr"/>
            <a:r>
              <a:rPr lang="en-US" sz="2000" dirty="0" smtClean="0"/>
              <a:t>All author photos provided by the author or publisher.</a:t>
            </a:r>
          </a:p>
          <a:p>
            <a:endParaRPr lang="en-US" sz="1600" dirty="0" smtClean="0"/>
          </a:p>
          <a:p>
            <a:r>
              <a:rPr lang="en-US" sz="1600" dirty="0" smtClean="0"/>
              <a:t> </a:t>
            </a:r>
            <a:endParaRPr lang="en-US" sz="1600" dirty="0"/>
          </a:p>
        </p:txBody>
      </p:sp>
    </p:spTree>
    <p:extLst>
      <p:ext uri="{BB962C8B-B14F-4D97-AF65-F5344CB8AC3E}">
        <p14:creationId xmlns:p14="http://schemas.microsoft.com/office/powerpoint/2010/main" val="487162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458200" cy="7848302"/>
          </a:xfrm>
          <a:prstGeom prst="rect">
            <a:avLst/>
          </a:prstGeom>
          <a:noFill/>
        </p:spPr>
        <p:txBody>
          <a:bodyPr wrap="square" numCol="2" rtlCol="0">
            <a:spAutoFit/>
          </a:bodyPr>
          <a:lstStyle/>
          <a:p>
            <a:pPr algn="ctr"/>
            <a:r>
              <a:rPr lang="en-US" b="1" dirty="0" smtClean="0"/>
              <a:t>CHRISTIAN FICTION AUTHORS</a:t>
            </a:r>
          </a:p>
          <a:p>
            <a:endParaRPr lang="en-US" dirty="0" smtClean="0"/>
          </a:p>
          <a:p>
            <a:r>
              <a:rPr lang="en-US" b="1" i="1" dirty="0" smtClean="0"/>
              <a:t>Books to Movies</a:t>
            </a:r>
          </a:p>
          <a:p>
            <a:r>
              <a:rPr lang="en-US" dirty="0" smtClean="0"/>
              <a:t>Karen Kingsbury</a:t>
            </a:r>
          </a:p>
          <a:p>
            <a:r>
              <a:rPr lang="en-US" dirty="0" smtClean="0"/>
              <a:t>Janette </a:t>
            </a:r>
            <a:r>
              <a:rPr lang="en-US" dirty="0" err="1" smtClean="0"/>
              <a:t>Oke</a:t>
            </a:r>
            <a:endParaRPr lang="en-US" dirty="0" smtClean="0"/>
          </a:p>
          <a:p>
            <a:r>
              <a:rPr lang="en-US" dirty="0" smtClean="0"/>
              <a:t>Francine Rivers</a:t>
            </a:r>
          </a:p>
          <a:p>
            <a:endParaRPr lang="en-US" dirty="0" smtClean="0"/>
          </a:p>
          <a:p>
            <a:r>
              <a:rPr lang="en-US" b="1" i="1" dirty="0" smtClean="0"/>
              <a:t>Contemporary Fiction</a:t>
            </a:r>
          </a:p>
          <a:p>
            <a:r>
              <a:rPr lang="en-US" dirty="0" smtClean="0"/>
              <a:t>Chris </a:t>
            </a:r>
            <a:r>
              <a:rPr lang="en-US" dirty="0" err="1" smtClean="0"/>
              <a:t>Fabry</a:t>
            </a:r>
            <a:endParaRPr lang="en-US" dirty="0" smtClean="0"/>
          </a:p>
          <a:p>
            <a:r>
              <a:rPr lang="en-US" dirty="0" smtClean="0"/>
              <a:t>Lisa Wingate</a:t>
            </a:r>
          </a:p>
          <a:p>
            <a:endParaRPr lang="en-US" dirty="0" smtClean="0"/>
          </a:p>
          <a:p>
            <a:r>
              <a:rPr lang="en-US" b="1" i="1" dirty="0" smtClean="0"/>
              <a:t>Romance</a:t>
            </a:r>
          </a:p>
          <a:p>
            <a:r>
              <a:rPr lang="en-US" dirty="0" smtClean="0"/>
              <a:t>Becky Wade</a:t>
            </a:r>
          </a:p>
          <a:p>
            <a:r>
              <a:rPr lang="en-US" dirty="0" smtClean="0"/>
              <a:t>Susan May Warren</a:t>
            </a:r>
          </a:p>
          <a:p>
            <a:endParaRPr lang="en-US" dirty="0" smtClean="0"/>
          </a:p>
          <a:p>
            <a:r>
              <a:rPr lang="en-US" dirty="0" smtClean="0"/>
              <a:t> </a:t>
            </a:r>
            <a:r>
              <a:rPr lang="nb-NO" b="1" i="1" dirty="0" smtClean="0"/>
              <a:t>Romantic Suspense</a:t>
            </a:r>
          </a:p>
          <a:p>
            <a:r>
              <a:rPr lang="nb-NO" dirty="0" smtClean="0"/>
              <a:t>Irene Hannon</a:t>
            </a:r>
          </a:p>
          <a:p>
            <a:r>
              <a:rPr lang="nb-NO" dirty="0" smtClean="0"/>
              <a:t>Kristen Heitzmann</a:t>
            </a:r>
          </a:p>
          <a:p>
            <a:endParaRPr lang="nb-NO" dirty="0" smtClean="0"/>
          </a:p>
          <a:p>
            <a:r>
              <a:rPr lang="en-US" b="1" i="1" dirty="0" smtClean="0"/>
              <a:t>Historical Fiction</a:t>
            </a:r>
          </a:p>
          <a:p>
            <a:r>
              <a:rPr lang="en-US" dirty="0" smtClean="0"/>
              <a:t>Lynn Austin</a:t>
            </a:r>
          </a:p>
          <a:p>
            <a:r>
              <a:rPr lang="en-US" dirty="0" smtClean="0"/>
              <a:t>Tracy Groot</a:t>
            </a:r>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r>
              <a:rPr lang="en-US" b="1" i="1" dirty="0" smtClean="0"/>
              <a:t>Historical </a:t>
            </a:r>
            <a:r>
              <a:rPr lang="en-US" b="1" i="1" dirty="0"/>
              <a:t>Romance</a:t>
            </a:r>
          </a:p>
          <a:p>
            <a:r>
              <a:rPr lang="en-US" dirty="0"/>
              <a:t>Elizabeth Camden</a:t>
            </a:r>
          </a:p>
          <a:p>
            <a:r>
              <a:rPr lang="en-US" dirty="0"/>
              <a:t>Julie </a:t>
            </a:r>
            <a:r>
              <a:rPr lang="en-US" dirty="0" smtClean="0"/>
              <a:t>Klassen</a:t>
            </a:r>
          </a:p>
          <a:p>
            <a:endParaRPr lang="en-US" dirty="0"/>
          </a:p>
          <a:p>
            <a:r>
              <a:rPr lang="en-US" b="1" i="1" dirty="0"/>
              <a:t>Amish Fiction</a:t>
            </a:r>
          </a:p>
          <a:p>
            <a:r>
              <a:rPr lang="en-US" dirty="0"/>
              <a:t>Beverly Lewis</a:t>
            </a:r>
          </a:p>
          <a:p>
            <a:r>
              <a:rPr lang="en-US" dirty="0"/>
              <a:t>Wanda E. </a:t>
            </a:r>
            <a:r>
              <a:rPr lang="en-US" dirty="0" err="1" smtClean="0"/>
              <a:t>Brunstetter</a:t>
            </a:r>
            <a:endParaRPr lang="en-US" dirty="0" smtClean="0"/>
          </a:p>
          <a:p>
            <a:endParaRPr lang="en-US" dirty="0"/>
          </a:p>
          <a:p>
            <a:r>
              <a:rPr lang="en-US" b="1" i="1" dirty="0"/>
              <a:t>Mystery/ Suspense/ Thrillers</a:t>
            </a:r>
          </a:p>
          <a:p>
            <a:r>
              <a:rPr lang="en-US" dirty="0"/>
              <a:t>Terri </a:t>
            </a:r>
            <a:r>
              <a:rPr lang="en-US" dirty="0" err="1"/>
              <a:t>Blackstock</a:t>
            </a:r>
            <a:endParaRPr lang="en-US" dirty="0"/>
          </a:p>
          <a:p>
            <a:r>
              <a:rPr lang="en-US" dirty="0"/>
              <a:t>Steven </a:t>
            </a:r>
            <a:r>
              <a:rPr lang="en-US" dirty="0" smtClean="0"/>
              <a:t>James</a:t>
            </a:r>
          </a:p>
          <a:p>
            <a:endParaRPr lang="en-US" dirty="0"/>
          </a:p>
          <a:p>
            <a:r>
              <a:rPr lang="en-US" b="1" i="1" dirty="0"/>
              <a:t>Speculative/ Visionary Fiction</a:t>
            </a:r>
          </a:p>
          <a:p>
            <a:r>
              <a:rPr lang="en-US" dirty="0"/>
              <a:t>James L. </a:t>
            </a:r>
            <a:r>
              <a:rPr lang="en-US" dirty="0" err="1"/>
              <a:t>Rubart</a:t>
            </a:r>
            <a:endParaRPr lang="en-US" dirty="0"/>
          </a:p>
          <a:p>
            <a:r>
              <a:rPr lang="en-US" dirty="0"/>
              <a:t>Anne Elisabeth </a:t>
            </a:r>
            <a:r>
              <a:rPr lang="en-US" dirty="0" err="1"/>
              <a:t>Stengl</a:t>
            </a:r>
            <a:endParaRPr lang="en-US" dirty="0" smtClean="0"/>
          </a:p>
          <a:p>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196653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4267200" cy="6186309"/>
          </a:xfrm>
          <a:prstGeom prst="rect">
            <a:avLst/>
          </a:prstGeom>
          <a:noFill/>
        </p:spPr>
        <p:txBody>
          <a:bodyPr wrap="square" numCol="1" rtlCol="0">
            <a:spAutoFit/>
          </a:bodyPr>
          <a:lstStyle/>
          <a:p>
            <a:pPr algn="ctr"/>
            <a:r>
              <a:rPr lang="en-US" b="1" i="1" dirty="0" smtClean="0"/>
              <a:t>Websites</a:t>
            </a:r>
          </a:p>
          <a:p>
            <a:endParaRPr lang="en-US" b="1" dirty="0" smtClean="0"/>
          </a:p>
          <a:p>
            <a:r>
              <a:rPr lang="en-US" b="1" dirty="0"/>
              <a:t>American </a:t>
            </a:r>
            <a:r>
              <a:rPr lang="en-US" b="1" dirty="0" smtClean="0"/>
              <a:t>Christian Fiction </a:t>
            </a:r>
            <a:r>
              <a:rPr lang="en-US" b="1" dirty="0"/>
              <a:t>Writers</a:t>
            </a:r>
          </a:p>
          <a:p>
            <a:r>
              <a:rPr lang="en-US" b="1" dirty="0" smtClean="0">
                <a:hlinkClick r:id="rId2"/>
              </a:rPr>
              <a:t>www.acfw.com/index.php</a:t>
            </a:r>
            <a:endParaRPr lang="en-US" b="1" dirty="0" smtClean="0"/>
          </a:p>
          <a:p>
            <a:endParaRPr lang="en-US" b="1" dirty="0"/>
          </a:p>
          <a:p>
            <a:r>
              <a:rPr lang="en-US" b="1" dirty="0"/>
              <a:t>Christian Fiction Blog</a:t>
            </a:r>
          </a:p>
          <a:p>
            <a:r>
              <a:rPr lang="en-US" b="1" dirty="0" smtClean="0">
                <a:hlinkClick r:id="rId3"/>
              </a:rPr>
              <a:t>www.christianfiction.blogspot.com</a:t>
            </a:r>
            <a:endParaRPr lang="en-US" b="1" dirty="0" smtClean="0"/>
          </a:p>
          <a:p>
            <a:endParaRPr lang="en-US" b="1" dirty="0"/>
          </a:p>
          <a:p>
            <a:r>
              <a:rPr lang="en-US" b="1" dirty="0" smtClean="0"/>
              <a:t>Christian Fiction Online Magazine</a:t>
            </a:r>
          </a:p>
          <a:p>
            <a:r>
              <a:rPr lang="en-US" b="1" dirty="0" smtClean="0">
                <a:hlinkClick r:id="rId4"/>
              </a:rPr>
              <a:t>www.christianfictiononlinemagazine.com</a:t>
            </a:r>
            <a:endParaRPr lang="en-US" b="1" dirty="0" smtClean="0"/>
          </a:p>
          <a:p>
            <a:endParaRPr lang="en-US" b="1" dirty="0"/>
          </a:p>
          <a:p>
            <a:r>
              <a:rPr lang="en-US" b="1" dirty="0" smtClean="0"/>
              <a:t>Faithful Reader</a:t>
            </a:r>
          </a:p>
          <a:p>
            <a:r>
              <a:rPr lang="en-US" b="1" dirty="0" smtClean="0">
                <a:hlinkClick r:id="rId5"/>
              </a:rPr>
              <a:t>www.bookreporter.com/faithfulreader</a:t>
            </a:r>
            <a:r>
              <a:rPr lang="en-US" b="1" dirty="0" smtClean="0"/>
              <a:t> </a:t>
            </a:r>
          </a:p>
          <a:p>
            <a:endParaRPr lang="en-US" b="1" dirty="0"/>
          </a:p>
          <a:p>
            <a:r>
              <a:rPr lang="en-US" b="1" dirty="0" err="1" smtClean="0"/>
              <a:t>FamilyFiction</a:t>
            </a:r>
            <a:endParaRPr lang="en-US" b="1" dirty="0" smtClean="0"/>
          </a:p>
          <a:p>
            <a:r>
              <a:rPr lang="en-US" b="1" dirty="0" smtClean="0">
                <a:hlinkClick r:id="rId6"/>
              </a:rPr>
              <a:t>www.familyfiction.com</a:t>
            </a:r>
            <a:r>
              <a:rPr lang="en-US" b="1" dirty="0" smtClean="0"/>
              <a:t> </a:t>
            </a:r>
          </a:p>
          <a:p>
            <a:endParaRPr lang="en-US" b="1" dirty="0"/>
          </a:p>
          <a:p>
            <a:endParaRPr lang="en-US" b="1" dirty="0" smtClean="0"/>
          </a:p>
          <a:p>
            <a:endParaRPr lang="en-US" b="1" dirty="0"/>
          </a:p>
          <a:p>
            <a:endParaRPr lang="en-US" b="1" dirty="0"/>
          </a:p>
          <a:p>
            <a:endParaRPr lang="en-US" b="1" dirty="0" smtClean="0"/>
          </a:p>
          <a:p>
            <a:endParaRPr lang="en-US" b="1" dirty="0"/>
          </a:p>
        </p:txBody>
      </p:sp>
      <p:sp>
        <p:nvSpPr>
          <p:cNvPr id="3" name="TextBox 2"/>
          <p:cNvSpPr txBox="1"/>
          <p:nvPr/>
        </p:nvSpPr>
        <p:spPr>
          <a:xfrm>
            <a:off x="4800600" y="533400"/>
            <a:ext cx="4191000" cy="4801314"/>
          </a:xfrm>
          <a:prstGeom prst="rect">
            <a:avLst/>
          </a:prstGeom>
          <a:noFill/>
        </p:spPr>
        <p:txBody>
          <a:bodyPr wrap="square" rtlCol="0">
            <a:spAutoFit/>
          </a:bodyPr>
          <a:lstStyle/>
          <a:p>
            <a:pPr algn="ctr"/>
            <a:r>
              <a:rPr lang="en-US" b="1" i="1" dirty="0" smtClean="0"/>
              <a:t>Awards</a:t>
            </a:r>
          </a:p>
          <a:p>
            <a:endParaRPr lang="en-US" b="1" dirty="0"/>
          </a:p>
          <a:p>
            <a:r>
              <a:rPr lang="en-US" b="1" dirty="0" smtClean="0"/>
              <a:t>Carol Awards</a:t>
            </a:r>
          </a:p>
          <a:p>
            <a:r>
              <a:rPr lang="en-US" b="1" dirty="0" smtClean="0">
                <a:hlinkClick r:id="rId7"/>
              </a:rPr>
              <a:t>www.acfw.com/carol</a:t>
            </a:r>
            <a:r>
              <a:rPr lang="en-US" b="1" dirty="0" smtClean="0"/>
              <a:t> </a:t>
            </a:r>
          </a:p>
          <a:p>
            <a:endParaRPr lang="en-US" b="1" dirty="0"/>
          </a:p>
          <a:p>
            <a:r>
              <a:rPr lang="en-US" b="1" dirty="0" smtClean="0"/>
              <a:t>Christy Awards</a:t>
            </a:r>
          </a:p>
          <a:p>
            <a:r>
              <a:rPr lang="en-US" b="1" dirty="0" smtClean="0">
                <a:hlinkClick r:id="rId8"/>
              </a:rPr>
              <a:t>www.christyawards.com</a:t>
            </a:r>
            <a:endParaRPr lang="en-US" b="1" dirty="0" smtClean="0"/>
          </a:p>
          <a:p>
            <a:endParaRPr lang="en-US" b="1" dirty="0"/>
          </a:p>
          <a:p>
            <a:r>
              <a:rPr lang="en-US" b="1" dirty="0"/>
              <a:t>ECPA Christian Book </a:t>
            </a:r>
            <a:r>
              <a:rPr lang="en-US" b="1" dirty="0" smtClean="0"/>
              <a:t>Awards</a:t>
            </a:r>
          </a:p>
          <a:p>
            <a:r>
              <a:rPr lang="en-US" b="1" dirty="0" smtClean="0">
                <a:hlinkClick r:id="rId9"/>
              </a:rPr>
              <a:t>www.christianbookexpo.com/Christian</a:t>
            </a:r>
          </a:p>
          <a:p>
            <a:r>
              <a:rPr lang="en-US" b="1" dirty="0" err="1" smtClean="0">
                <a:hlinkClick r:id="rId9"/>
              </a:rPr>
              <a:t>bookawards</a:t>
            </a:r>
            <a:r>
              <a:rPr lang="en-US" b="1" dirty="0" smtClean="0"/>
              <a:t> </a:t>
            </a:r>
          </a:p>
          <a:p>
            <a:endParaRPr lang="en-US" b="1" dirty="0"/>
          </a:p>
          <a:p>
            <a:r>
              <a:rPr lang="en-US" b="1" dirty="0" smtClean="0"/>
              <a:t>INSPY Awards</a:t>
            </a:r>
          </a:p>
          <a:p>
            <a:r>
              <a:rPr lang="en-US" b="1" dirty="0" smtClean="0">
                <a:hlinkClick r:id="rId10"/>
              </a:rPr>
              <a:t>www.inspys.com</a:t>
            </a:r>
            <a:r>
              <a:rPr lang="en-US" b="1" dirty="0" smtClean="0"/>
              <a:t> </a:t>
            </a:r>
          </a:p>
          <a:p>
            <a:endParaRPr lang="en-US" b="1" dirty="0"/>
          </a:p>
          <a:p>
            <a:r>
              <a:rPr lang="en-US" b="1" dirty="0"/>
              <a:t>RITA </a:t>
            </a:r>
            <a:r>
              <a:rPr lang="en-US" b="1" dirty="0" smtClean="0"/>
              <a:t>Inspirational Romance Awards</a:t>
            </a:r>
          </a:p>
          <a:p>
            <a:r>
              <a:rPr lang="en-US" b="1" dirty="0"/>
              <a:t> </a:t>
            </a:r>
            <a:r>
              <a:rPr lang="en-US" b="1" dirty="0">
                <a:hlinkClick r:id="rId11"/>
              </a:rPr>
              <a:t>https://</a:t>
            </a:r>
            <a:r>
              <a:rPr lang="en-US" b="1" dirty="0" smtClean="0">
                <a:hlinkClick r:id="rId11"/>
              </a:rPr>
              <a:t>www.rwa.org/p/cm/ld/fid=535</a:t>
            </a:r>
            <a:r>
              <a:rPr lang="en-US" b="1" dirty="0" smtClean="0"/>
              <a:t> </a:t>
            </a:r>
            <a:endParaRPr lang="en-US" b="1" dirty="0"/>
          </a:p>
        </p:txBody>
      </p:sp>
    </p:spTree>
    <p:extLst>
      <p:ext uri="{BB962C8B-B14F-4D97-AF65-F5344CB8AC3E}">
        <p14:creationId xmlns:p14="http://schemas.microsoft.com/office/powerpoint/2010/main" val="3877829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V:\Publicity\Kate's Programs\vertical branding ele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3" y="1"/>
            <a:ext cx="492723"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762000" y="152400"/>
            <a:ext cx="7772400" cy="1470025"/>
          </a:xfrm>
        </p:spPr>
        <p:txBody>
          <a:bodyPr>
            <a:normAutofit/>
          </a:bodyPr>
          <a:lstStyle/>
          <a:p>
            <a:r>
              <a:rPr lang="en-US" sz="5400" dirty="0" smtClean="0"/>
              <a:t>LIBRARY = LEARNING</a:t>
            </a:r>
            <a:endParaRPr lang="en-US" sz="5400" dirty="0"/>
          </a:p>
        </p:txBody>
      </p:sp>
      <p:sp>
        <p:nvSpPr>
          <p:cNvPr id="10" name="Subtitle 2"/>
          <p:cNvSpPr>
            <a:spLocks noGrp="1"/>
          </p:cNvSpPr>
          <p:nvPr>
            <p:ph type="subTitle" idx="1"/>
          </p:nvPr>
        </p:nvSpPr>
        <p:spPr>
          <a:xfrm>
            <a:off x="1447800" y="1752600"/>
            <a:ext cx="6705600" cy="4114800"/>
          </a:xfrm>
        </p:spPr>
        <p:txBody>
          <a:bodyPr>
            <a:normAutofit lnSpcReduction="10000"/>
          </a:bodyPr>
          <a:lstStyle/>
          <a:p>
            <a:pPr marL="457200" indent="-457200" algn="l">
              <a:buFont typeface="Arial" pitchFamily="34" charset="0"/>
              <a:buChar char="•"/>
            </a:pPr>
            <a:r>
              <a:rPr lang="en-US" dirty="0" smtClean="0"/>
              <a:t>Mission: to help people transform data and information into usable knowledge</a:t>
            </a:r>
          </a:p>
          <a:p>
            <a:pPr marL="457200" indent="-457200" algn="l">
              <a:buFont typeface="Arial" pitchFamily="34" charset="0"/>
              <a:buChar char="•"/>
            </a:pPr>
            <a:r>
              <a:rPr lang="en-US" dirty="0" smtClean="0"/>
              <a:t>70% of our customers use the library for learning</a:t>
            </a:r>
          </a:p>
          <a:p>
            <a:pPr marL="457200" indent="-457200" algn="l">
              <a:buFont typeface="Arial" pitchFamily="34" charset="0"/>
              <a:buChar char="•"/>
            </a:pPr>
            <a:r>
              <a:rPr lang="en-US" dirty="0" smtClean="0"/>
              <a:t>We support learning experiences through all mediums</a:t>
            </a:r>
          </a:p>
          <a:p>
            <a:pPr marL="457200" indent="-457200" algn="l">
              <a:buFont typeface="Arial" pitchFamily="34" charset="0"/>
              <a:buChar char="•"/>
            </a:pPr>
            <a:r>
              <a:rPr lang="en-US" dirty="0" smtClean="0"/>
              <a:t>The </a:t>
            </a:r>
            <a:r>
              <a:rPr lang="en-US" dirty="0"/>
              <a:t>library is a town </a:t>
            </a:r>
            <a:r>
              <a:rPr lang="en-US" dirty="0" smtClean="0"/>
              <a:t>square</a:t>
            </a:r>
          </a:p>
        </p:txBody>
      </p:sp>
    </p:spTree>
    <p:extLst>
      <p:ext uri="{BB962C8B-B14F-4D97-AF65-F5344CB8AC3E}">
        <p14:creationId xmlns:p14="http://schemas.microsoft.com/office/powerpoint/2010/main" val="98607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E5F5"/>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666"/>
            <a:ext cx="1981200" cy="298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1203">
            <a:off x="6138583" y="324361"/>
            <a:ext cx="2166390" cy="3070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52017">
            <a:off x="956848" y="3531721"/>
            <a:ext cx="204197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517525"/>
            <a:ext cx="2023783" cy="303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69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F87A"/>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37052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
            <a:ext cx="4410075" cy="658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80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0000"/>
        </a:solidFill>
        <a:effectLst/>
      </p:bgPr>
    </p:bg>
    <p:spTree>
      <p:nvGrpSpPr>
        <p:cNvPr id="1" name=""/>
        <p:cNvGrpSpPr/>
        <p:nvPr/>
      </p:nvGrpSpPr>
      <p:grpSpPr>
        <a:xfrm>
          <a:off x="0" y="0"/>
          <a:ext cx="0" cy="0"/>
          <a:chOff x="0" y="0"/>
          <a:chExt cx="0" cy="0"/>
        </a:xfrm>
      </p:grpSpPr>
      <p:sp>
        <p:nvSpPr>
          <p:cNvPr id="2" name="TextBox 1"/>
          <p:cNvSpPr txBox="1"/>
          <p:nvPr/>
        </p:nvSpPr>
        <p:spPr>
          <a:xfrm>
            <a:off x="533400" y="457200"/>
            <a:ext cx="3581400" cy="369332"/>
          </a:xfrm>
          <a:prstGeom prst="rect">
            <a:avLst/>
          </a:prstGeom>
          <a:noFill/>
        </p:spPr>
        <p:txBody>
          <a:bodyPr wrap="square" rtlCol="0">
            <a:spAutoFit/>
          </a:bodyPr>
          <a:lstStyle/>
          <a:p>
            <a:endParaRPr lang="en-US" dirty="0"/>
          </a:p>
        </p:txBody>
      </p:sp>
      <p:pic>
        <p:nvPicPr>
          <p:cNvPr id="3076" name="Picture 4" descr="C:\Users\elliottl\Documents\Janette Oke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1200"/>
            <a:ext cx="3200400" cy="48432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8902">
            <a:off x="4648200" y="687713"/>
            <a:ext cx="3505200" cy="545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72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1026" name="Picture 2" descr="C:\Users\elliottl\AppData\Local\Microsoft\Windows\Temporary Internet Files\Content.Outlook\MLG60WTH\Francine Author-red wr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0330">
            <a:off x="609600" y="189284"/>
            <a:ext cx="4330700" cy="6502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5836">
            <a:off x="5232834" y="601331"/>
            <a:ext cx="3653992" cy="548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611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7727">
            <a:off x="259862" y="1341830"/>
            <a:ext cx="3171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elliottl\AppData\Local\Microsoft\Windows\Temporary Internet Files\Content.Outlook\MLG60WTH\Chris Closeup P50414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4038">
            <a:off x="3692404" y="465823"/>
            <a:ext cx="5138847" cy="565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6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7756">
            <a:off x="5357048" y="613458"/>
            <a:ext cx="3443288" cy="520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elliottl\AppData\Local\Microsoft\Windows\Temporary Internet Files\Content.Outlook\MLG60WTH\WingateTSKPBXPPic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0152">
            <a:off x="361985" y="164452"/>
            <a:ext cx="4261233" cy="639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127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2195</Words>
  <Application>Microsoft Office PowerPoint</Application>
  <PresentationFormat>On-screen Show (4:3)</PresentationFormat>
  <Paragraphs>180</Paragraphs>
  <Slides>24</Slides>
  <Notes>23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Get Inspired: A Reader’s Advisory Guide to Christian Fiction</vt:lpstr>
      <vt:lpstr>Chesterfield County  Public Library</vt:lpstr>
      <vt:lpstr>LIBRARY =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Chesterfield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Elliott, Lonnie</dc:creator>
  <cp:lastModifiedBy>Elliott, Lonnie</cp:lastModifiedBy>
  <cp:revision>141</cp:revision>
  <dcterms:created xsi:type="dcterms:W3CDTF">2015-10-06T15:56:36Z</dcterms:created>
  <dcterms:modified xsi:type="dcterms:W3CDTF">2015-11-06T16:58:43Z</dcterms:modified>
</cp:coreProperties>
</file>