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handoutMasterIdLst>
    <p:handoutMasterId r:id="rId2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snapToGrid="0">
      <p:cViewPr varScale="1">
        <p:scale>
          <a:sx n="70" d="100"/>
          <a:sy n="70" d="100"/>
        </p:scale>
        <p:origin x="14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B599B9B-9270-4940-BB2C-25635256476E}" type="datetimeFigureOut">
              <a:rPr lang="en-US" smtClean="0"/>
              <a:t>10/21/2015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9E2AE02-686F-4D9F-B460-BE8D2E770FAC}" type="slidenum">
              <a:rPr lang="en-US" smtClean="0"/>
              <a:t>‹#›</a:t>
            </a:fld>
            <a:endParaRPr lang="en-US"/>
          </a:p>
        </p:txBody>
      </p:sp>
    </p:spTree>
    <p:extLst>
      <p:ext uri="{BB962C8B-B14F-4D97-AF65-F5344CB8AC3E}">
        <p14:creationId xmlns:p14="http://schemas.microsoft.com/office/powerpoint/2010/main" val="2607357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68625" y="697225"/>
            <a:ext cx="4673825"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701025" y="4415775"/>
            <a:ext cx="5608299" cy="4183374"/>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7914699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86" name="Shape 8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21505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46" name="Shape 14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365267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52" name="Shape 15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2210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58" name="Shape 15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09896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64" name="Shape 16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0467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70" name="Shape 17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88158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76" name="Shape 17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330412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82" name="Shape 18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42657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88" name="Shape 18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7615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94" name="Shape 19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63598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200" name="Shape 20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72839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98" name="Shape 9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709726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205" name="Shape 20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56546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04" name="Shape 10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49079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10" name="Shape 11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32498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16" name="Shape 11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8778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22" name="Shape 12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931671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28" name="Shape 12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81577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34" name="Shape 13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95368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1025" y="4415775"/>
            <a:ext cx="5608299" cy="4183374"/>
          </a:xfrm>
          <a:prstGeom prst="rect">
            <a:avLst/>
          </a:prstGeom>
        </p:spPr>
        <p:txBody>
          <a:bodyPr lIns="91425" tIns="91425" rIns="91425" bIns="91425" anchor="ctr" anchorCtr="0">
            <a:noAutofit/>
          </a:bodyPr>
          <a:lstStyle/>
          <a:p>
            <a:pPr>
              <a:spcBef>
                <a:spcPts val="0"/>
              </a:spcBef>
              <a:buNone/>
            </a:pPr>
            <a:endParaRPr/>
          </a:p>
        </p:txBody>
      </p:sp>
      <p:sp>
        <p:nvSpPr>
          <p:cNvPr id="140" name="Shape 14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99999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685800" y="1905000"/>
            <a:ext cx="7543800" cy="2593975"/>
          </a:xfrm>
          <a:prstGeom prst="rect">
            <a:avLst/>
          </a:prstGeom>
          <a:noFill/>
          <a:ln>
            <a:noFill/>
          </a:ln>
        </p:spPr>
        <p:txBody>
          <a:bodyPr lIns="91425" tIns="91425" rIns="91425" bIns="91425" anchor="b"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4" name="Shape 14"/>
          <p:cNvSpPr txBox="1">
            <a:spLocks noGrp="1"/>
          </p:cNvSpPr>
          <p:nvPr>
            <p:ph type="subTitle" idx="1"/>
          </p:nvPr>
        </p:nvSpPr>
        <p:spPr>
          <a:xfrm>
            <a:off x="685800" y="4572000"/>
            <a:ext cx="6461759" cy="1066799"/>
          </a:xfrm>
          <a:prstGeom prst="rect">
            <a:avLst/>
          </a:prstGeom>
          <a:noFill/>
          <a:ln>
            <a:noFill/>
          </a:ln>
        </p:spPr>
        <p:txBody>
          <a:bodyPr lIns="91425" tIns="91425" rIns="91425" bIns="91425" anchor="t" anchorCtr="0"/>
          <a:lstStyle>
            <a:lvl1pPr marL="0" marR="0" indent="0" algn="l" rtl="0">
              <a:spcBef>
                <a:spcPts val="400"/>
              </a:spcBef>
              <a:buClr>
                <a:schemeClr val="accent1"/>
              </a:buClr>
              <a:buFont typeface="Arial"/>
              <a:buNone/>
              <a:defRPr/>
            </a:lvl1pPr>
            <a:lvl2pPr marL="457200" marR="0" indent="0" algn="ctr" rtl="0">
              <a:spcBef>
                <a:spcPts val="400"/>
              </a:spcBef>
              <a:buClr>
                <a:schemeClr val="accent2"/>
              </a:buClr>
              <a:buFont typeface="Arial"/>
              <a:buNone/>
              <a:defRPr/>
            </a:lvl2pPr>
            <a:lvl3pPr marL="914400" marR="0" indent="0" algn="ctr" rtl="0">
              <a:spcBef>
                <a:spcPts val="360"/>
              </a:spcBef>
              <a:buClr>
                <a:schemeClr val="accent3"/>
              </a:buClr>
              <a:buFont typeface="Arial"/>
              <a:buNone/>
              <a:defRPr/>
            </a:lvl3pPr>
            <a:lvl4pPr marL="1371600" marR="0" indent="0" algn="ctr" rtl="0">
              <a:spcBef>
                <a:spcPts val="320"/>
              </a:spcBef>
              <a:buClr>
                <a:schemeClr val="accent4"/>
              </a:buClr>
              <a:buFont typeface="Arial"/>
              <a:buNone/>
              <a:defRPr/>
            </a:lvl4pPr>
            <a:lvl5pPr marL="1828800" marR="0" indent="0" algn="ctr" rtl="0">
              <a:spcBef>
                <a:spcPts val="280"/>
              </a:spcBef>
              <a:buClr>
                <a:schemeClr val="accent5"/>
              </a:buClr>
              <a:buFont typeface="Arial"/>
              <a:buNone/>
              <a:defRPr/>
            </a:lvl5pPr>
            <a:lvl6pPr marL="2286000" marR="0" indent="0" algn="ctr" rtl="0">
              <a:spcBef>
                <a:spcPts val="280"/>
              </a:spcBef>
              <a:buClr>
                <a:schemeClr val="accent1"/>
              </a:buClr>
              <a:buFont typeface="Arial"/>
              <a:buNone/>
              <a:defRPr/>
            </a:lvl6pPr>
            <a:lvl7pPr marL="2743200" marR="0" indent="0" algn="ctr" rtl="0">
              <a:spcBef>
                <a:spcPts val="280"/>
              </a:spcBef>
              <a:buClr>
                <a:schemeClr val="accent2"/>
              </a:buClr>
              <a:buFont typeface="Arial"/>
              <a:buNone/>
              <a:defRPr/>
            </a:lvl7pPr>
            <a:lvl8pPr marL="3200400" marR="0" indent="0" algn="ctr" rtl="0">
              <a:spcBef>
                <a:spcPts val="280"/>
              </a:spcBef>
              <a:buClr>
                <a:schemeClr val="accent3"/>
              </a:buClr>
              <a:buFont typeface="Arial"/>
              <a:buNone/>
              <a:defRPr/>
            </a:lvl8pPr>
            <a:lvl9pPr marL="3657600" marR="0" indent="0" algn="ctr" rtl="0">
              <a:spcBef>
                <a:spcPts val="280"/>
              </a:spcBef>
              <a:buClr>
                <a:schemeClr val="accent4"/>
              </a:buClr>
              <a:buFont typeface="Arial"/>
              <a:buNone/>
              <a:defRPr/>
            </a:lvl9pPr>
          </a:lstStyle>
          <a:p>
            <a:endParaRPr/>
          </a:p>
        </p:txBody>
      </p:sp>
      <p:sp>
        <p:nvSpPr>
          <p:cNvPr id="15" name="Shape 15"/>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 name="Shape 16"/>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1"/>
          </p:nvPr>
        </p:nvSpPr>
        <p:spPr>
          <a:xfrm rot="5400000">
            <a:off x="1866899" y="190500"/>
            <a:ext cx="4800600" cy="76199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72" name="Shape 7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3" name="Shape 7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4" name="Shape 7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rot="5400000">
            <a:off x="4579937" y="2324100"/>
            <a:ext cx="5851525" cy="1752600"/>
          </a:xfrm>
          <a:prstGeom prst="rect">
            <a:avLst/>
          </a:prstGeom>
          <a:noFill/>
          <a:ln>
            <a:noFill/>
          </a:ln>
        </p:spPr>
        <p:txBody>
          <a:bodyPr lIns="91425" tIns="91425" rIns="91425" bIns="91425" anchor="b"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7" name="Shape 7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78" name="Shape 7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9" name="Shape 7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21" name="Shape 21"/>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 name="Shape 22"/>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722312" y="5486400"/>
            <a:ext cx="7659687" cy="1168400"/>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body" idx="1"/>
          </p:nvPr>
        </p:nvSpPr>
        <p:spPr>
          <a:xfrm>
            <a:off x="722312" y="3852862"/>
            <a:ext cx="6135686" cy="1633538"/>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7" name="Shape 27"/>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4572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2"/>
          </p:nvPr>
        </p:nvSpPr>
        <p:spPr>
          <a:xfrm>
            <a:off x="44196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1"/>
          </p:nvPr>
        </p:nvSpPr>
        <p:spPr>
          <a:xfrm>
            <a:off x="4572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0" name="Shape 40"/>
          <p:cNvSpPr txBox="1">
            <a:spLocks noGrp="1"/>
          </p:cNvSpPr>
          <p:nvPr>
            <p:ph type="body" idx="2"/>
          </p:nvPr>
        </p:nvSpPr>
        <p:spPr>
          <a:xfrm>
            <a:off x="4572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3"/>
          </p:nvPr>
        </p:nvSpPr>
        <p:spPr>
          <a:xfrm>
            <a:off x="44196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4"/>
          </p:nvPr>
        </p:nvSpPr>
        <p:spPr>
          <a:xfrm>
            <a:off x="44196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5" name="Shape 45"/>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1"/>
        <p:cNvGrpSpPr/>
        <p:nvPr/>
      </p:nvGrpSpPr>
      <p:grpSpPr>
        <a:xfrm>
          <a:off x="0" y="0"/>
          <a:ext cx="0" cy="0"/>
          <a:chOff x="0" y="0"/>
          <a:chExt cx="0" cy="0"/>
        </a:xfrm>
      </p:grpSpPr>
      <p:sp>
        <p:nvSpPr>
          <p:cNvPr id="52" name="Shape 5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3" name="Shape 5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4" name="Shape 5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304801" y="5495544"/>
            <a:ext cx="7772400" cy="594359"/>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1"/>
          </p:nvPr>
        </p:nvSpPr>
        <p:spPr>
          <a:xfrm>
            <a:off x="304798" y="6096000"/>
            <a:ext cx="7772400" cy="609599"/>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8" name="Shape 5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0" name="Shape 6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61" name="Shape 61"/>
          <p:cNvSpPr txBox="1">
            <a:spLocks noGrp="1"/>
          </p:cNvSpPr>
          <p:nvPr>
            <p:ph type="body" idx="2"/>
          </p:nvPr>
        </p:nvSpPr>
        <p:spPr>
          <a:xfrm>
            <a:off x="304800" y="381000"/>
            <a:ext cx="7772400" cy="494283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301752" y="5495278"/>
            <a:ext cx="7772400" cy="594625"/>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a:spLocks noGrp="1"/>
          </p:cNvSpPr>
          <p:nvPr>
            <p:ph type="pic" idx="2"/>
          </p:nvPr>
        </p:nvSpPr>
        <p:spPr>
          <a:xfrm>
            <a:off x="0" y="0"/>
            <a:ext cx="8458200" cy="5486399"/>
          </a:xfrm>
          <a:prstGeom prst="bracketPair">
            <a:avLst/>
          </a:prstGeom>
          <a:noFill/>
          <a:ln w="19050" cap="flat" cmpd="sng">
            <a:solidFill>
              <a:srgbClr val="FFFFFF"/>
            </a:solidFill>
            <a:prstDash val="solid"/>
            <a:round/>
            <a:headEnd type="none" w="med" len="med"/>
            <a:tailEnd type="none" w="med" len="med"/>
          </a:ln>
        </p:spPr>
        <p:txBody>
          <a:bodyPr lIns="91425" tIns="91425" rIns="91425" bIns="91425" anchor="ctr" anchorCtr="0"/>
          <a:lstStyle>
            <a:lvl1pPr marL="0" marR="0" indent="0" algn="ctr" rtl="0">
              <a:spcBef>
                <a:spcPts val="0"/>
              </a:spcBef>
              <a:buClr>
                <a:srgbClr val="FFFFFF"/>
              </a:buClr>
              <a:buFont typeface="Calibri"/>
              <a:buNone/>
              <a:defRPr/>
            </a:lvl1pPr>
            <a:lvl2pPr marL="457200" marR="0" indent="0" algn="l" rtl="0">
              <a:spcBef>
                <a:spcPts val="0"/>
              </a:spcBef>
              <a:buClr>
                <a:schemeClr val="dk1"/>
              </a:buClr>
              <a:buFont typeface="Calibri"/>
              <a:buNone/>
              <a:defRPr/>
            </a:lvl2pPr>
            <a:lvl3pPr marL="914400" marR="0" indent="0" algn="l" rtl="0">
              <a:spcBef>
                <a:spcPts val="0"/>
              </a:spcBef>
              <a:buClr>
                <a:schemeClr val="dk1"/>
              </a:buClr>
              <a:buFont typeface="Calibri"/>
              <a:buNone/>
              <a:defRPr/>
            </a:lvl3pPr>
            <a:lvl4pPr marL="1371600" marR="0" indent="0" algn="l" rtl="0">
              <a:spcBef>
                <a:spcPts val="0"/>
              </a:spcBef>
              <a:buClr>
                <a:schemeClr val="dk1"/>
              </a:buClr>
              <a:buFont typeface="Calibri"/>
              <a:buNone/>
              <a:defRPr/>
            </a:lvl4pPr>
            <a:lvl5pPr marL="1828800" marR="0" indent="0" algn="l" rtl="0">
              <a:spcBef>
                <a:spcPts val="0"/>
              </a:spcBef>
              <a:buClr>
                <a:schemeClr val="dk1"/>
              </a:buClr>
              <a:buFont typeface="Calibri"/>
              <a:buNone/>
              <a:defRPr/>
            </a:lvl5pPr>
            <a:lvl6pPr marL="2286000" marR="0" indent="0" algn="l" rtl="0">
              <a:spcBef>
                <a:spcPts val="0"/>
              </a:spcBef>
              <a:buClr>
                <a:schemeClr val="dk1"/>
              </a:buClr>
              <a:buFont typeface="Calibri"/>
              <a:buNone/>
              <a:defRPr/>
            </a:lvl6pPr>
            <a:lvl7pPr marL="2743200" marR="0" indent="0" algn="l" rtl="0">
              <a:spcBef>
                <a:spcPts val="0"/>
              </a:spcBef>
              <a:buClr>
                <a:schemeClr val="dk1"/>
              </a:buClr>
              <a:buFont typeface="Calibri"/>
              <a:buNone/>
              <a:defRPr/>
            </a:lvl7pPr>
            <a:lvl8pPr marL="3200400" marR="0" indent="0" algn="l" rtl="0">
              <a:spcBef>
                <a:spcPts val="0"/>
              </a:spcBef>
              <a:buClr>
                <a:schemeClr val="dk1"/>
              </a:buClr>
              <a:buFont typeface="Calibri"/>
              <a:buNone/>
              <a:defRPr/>
            </a:lvl8pPr>
            <a:lvl9pPr marL="3657600" marR="0" indent="0" algn="l" rtl="0">
              <a:spcBef>
                <a:spcPts val="0"/>
              </a:spcBef>
              <a:buClr>
                <a:schemeClr val="dk1"/>
              </a:buClr>
              <a:buFont typeface="Calibri"/>
              <a:buNone/>
              <a:defRPr/>
            </a:lvl9pPr>
          </a:lstStyle>
          <a:p>
            <a:endParaRPr/>
          </a:p>
        </p:txBody>
      </p:sp>
      <p:sp>
        <p:nvSpPr>
          <p:cNvPr id="65" name="Shape 65"/>
          <p:cNvSpPr txBox="1">
            <a:spLocks noGrp="1"/>
          </p:cNvSpPr>
          <p:nvPr>
            <p:ph type="body" idx="1"/>
          </p:nvPr>
        </p:nvSpPr>
        <p:spPr>
          <a:xfrm>
            <a:off x="301752" y="6096000"/>
            <a:ext cx="7772400" cy="612648"/>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6" name="Shape 6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68" name="Shape 68"/>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ADADA"/>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marR="0" indent="-88900" algn="l" rtl="0">
              <a:spcBef>
                <a:spcPts val="440"/>
              </a:spcBef>
              <a:buClr>
                <a:schemeClr val="accent1"/>
              </a:buClr>
              <a:buFont typeface="Arial"/>
              <a:buChar char="•"/>
              <a:defRPr/>
            </a:lvl1pPr>
            <a:lvl2pPr marL="640080" marR="0" indent="-106680" algn="l" rtl="0">
              <a:spcBef>
                <a:spcPts val="400"/>
              </a:spcBef>
              <a:buClr>
                <a:schemeClr val="accent2"/>
              </a:buClr>
              <a:buFont typeface="Arial"/>
              <a:buChar char="•"/>
              <a:defRPr/>
            </a:lvl2pPr>
            <a:lvl3pPr marL="1005839" marR="0" indent="-116839" algn="l" rtl="0">
              <a:spcBef>
                <a:spcPts val="360"/>
              </a:spcBef>
              <a:buClr>
                <a:schemeClr val="accent3"/>
              </a:buClr>
              <a:buFont typeface="Arial"/>
              <a:buChar char="•"/>
              <a:defRPr/>
            </a:lvl3pPr>
            <a:lvl4pPr marL="1280160" marR="0" indent="-137160" algn="l" rtl="0">
              <a:spcBef>
                <a:spcPts val="320"/>
              </a:spcBef>
              <a:buClr>
                <a:schemeClr val="accent4"/>
              </a:buClr>
              <a:buFont typeface="Arial"/>
              <a:buChar char="•"/>
              <a:defRPr/>
            </a:lvl4pPr>
            <a:lvl5pPr marL="1554480" marR="0" indent="-144780" algn="l" rtl="0">
              <a:spcBef>
                <a:spcPts val="280"/>
              </a:spcBef>
              <a:buClr>
                <a:schemeClr val="accent5"/>
              </a:buClr>
              <a:buFont typeface="Arial"/>
              <a:buChar char="•"/>
              <a:defRPr/>
            </a:lvl5pPr>
            <a:lvl6pPr marL="1737360" marR="0" indent="-99060" algn="l" rtl="0">
              <a:spcBef>
                <a:spcPts val="280"/>
              </a:spcBef>
              <a:buClr>
                <a:schemeClr val="accent1"/>
              </a:buClr>
              <a:buFont typeface="Arial"/>
              <a:buChar char="•"/>
              <a:defRPr/>
            </a:lvl6pPr>
            <a:lvl7pPr marL="1920240" marR="0" indent="-104139" algn="l" rtl="0">
              <a:spcBef>
                <a:spcPts val="280"/>
              </a:spcBef>
              <a:buClr>
                <a:schemeClr val="accent2"/>
              </a:buClr>
              <a:buFont typeface="Arial"/>
              <a:buChar char="•"/>
              <a:defRPr/>
            </a:lvl7pPr>
            <a:lvl8pPr marL="2103120" marR="0" indent="-96520" algn="l" rtl="0">
              <a:spcBef>
                <a:spcPts val="280"/>
              </a:spcBef>
              <a:buClr>
                <a:schemeClr val="accent3"/>
              </a:buClr>
              <a:buFont typeface="Arial"/>
              <a:buChar char="•"/>
              <a:defRPr/>
            </a:lvl8pPr>
            <a:lvl9pPr marL="2286000" marR="0" indent="-101600" algn="l" rtl="0">
              <a:spcBef>
                <a:spcPts val="280"/>
              </a:spcBef>
              <a:buClr>
                <a:schemeClr val="accent4"/>
              </a:buClr>
              <a:buFont typeface="Arial"/>
              <a:buChar char="•"/>
              <a:defRPr/>
            </a:lvl9pPr>
          </a:lstStyle>
          <a:p>
            <a:endParaRPr/>
          </a:p>
        </p:txBody>
      </p:sp>
      <p:sp>
        <p:nvSpPr>
          <p:cNvPr id="7" name="Shape 7"/>
          <p:cNvSpPr/>
          <p:nvPr/>
        </p:nvSpPr>
        <p:spPr>
          <a:xfrm>
            <a:off x="8458200" y="0"/>
            <a:ext cx="685799" cy="6858000"/>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8" name="Shape 8"/>
          <p:cNvSpPr/>
          <p:nvPr/>
        </p:nvSpPr>
        <p:spPr>
          <a:xfrm>
            <a:off x="8458200" y="5486400"/>
            <a:ext cx="68579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9" name="Shape 9"/>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10" name="Shape 1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 name="Shape 11"/>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cunningham@thechicagoschool.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te.cornell.edu/teaching-ideas/designing-your-course/flipping-the-classroom.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ctrTitle"/>
          </p:nvPr>
        </p:nvSpPr>
        <p:spPr>
          <a:xfrm>
            <a:off x="685800" y="546875"/>
            <a:ext cx="7543800" cy="3952099"/>
          </a:xfrm>
          <a:prstGeom prst="rect">
            <a:avLst/>
          </a:prstGeom>
          <a:noFill/>
          <a:ln>
            <a:noFill/>
          </a:ln>
        </p:spPr>
        <p:txBody>
          <a:bodyPr lIns="91425" tIns="45700" rIns="91425" bIns="45700" anchor="b" anchorCtr="0">
            <a:noAutofit/>
          </a:bodyPr>
          <a:lstStyle/>
          <a:p>
            <a:pPr marL="0" marR="0" lvl="0" indent="0" algn="ctr" rtl="0">
              <a:spcBef>
                <a:spcPts val="0"/>
              </a:spcBef>
              <a:buClr>
                <a:schemeClr val="dk2"/>
              </a:buClr>
              <a:buSzPct val="25000"/>
              <a:buFont typeface="Cambria"/>
              <a:buNone/>
            </a:pPr>
            <a:r>
              <a:rPr lang="en-US" sz="6600" b="0" i="0" u="none" strike="noStrike" cap="none" baseline="0" dirty="0">
                <a:solidFill>
                  <a:schemeClr val="dk2"/>
                </a:solidFill>
                <a:latin typeface="Cambria"/>
                <a:ea typeface="Cambria"/>
                <a:cs typeface="Cambria"/>
                <a:sym typeface="Cambria"/>
              </a:rPr>
              <a:t>Flipping for the Framework :</a:t>
            </a:r>
            <a:br>
              <a:rPr lang="en-US" sz="6600" b="0" i="0" u="none" strike="noStrike" cap="none" baseline="0" dirty="0">
                <a:solidFill>
                  <a:schemeClr val="dk2"/>
                </a:solidFill>
                <a:latin typeface="Cambria"/>
                <a:ea typeface="Cambria"/>
                <a:cs typeface="Cambria"/>
                <a:sym typeface="Cambria"/>
              </a:rPr>
            </a:br>
            <a:r>
              <a:rPr lang="en-US" sz="6600" b="0" i="0" u="none" strike="noStrike" cap="none" baseline="0" dirty="0">
                <a:solidFill>
                  <a:schemeClr val="dk2"/>
                </a:solidFill>
                <a:latin typeface="Cambria"/>
                <a:ea typeface="Cambria"/>
                <a:cs typeface="Cambria"/>
                <a:sym typeface="Cambria"/>
              </a:rPr>
              <a:t> </a:t>
            </a:r>
            <a:r>
              <a:rPr lang="en-US" sz="2600" b="0" i="0" u="none" strike="noStrike" cap="none" baseline="0" dirty="0">
                <a:solidFill>
                  <a:schemeClr val="dk2"/>
                </a:solidFill>
                <a:latin typeface="Cambria"/>
                <a:ea typeface="Cambria"/>
                <a:cs typeface="Cambria"/>
                <a:sym typeface="Cambria"/>
              </a:rPr>
              <a:t>Adapting a Library Instruction Session to the Framework for Information Literacy using Flipped and Discovery Based Learning Tactics </a:t>
            </a:r>
            <a:r>
              <a:rPr lang="en-US" sz="2400" b="0" i="0" u="none" strike="noStrike" cap="none" baseline="0" dirty="0">
                <a:solidFill>
                  <a:schemeClr val="dk2"/>
                </a:solidFill>
                <a:latin typeface="Cambria"/>
                <a:ea typeface="Cambria"/>
                <a:cs typeface="Cambria"/>
                <a:sym typeface="Cambria"/>
              </a:rPr>
              <a:t/>
            </a:r>
            <a:br>
              <a:rPr lang="en-US" sz="2400" b="0" i="0" u="none" strike="noStrike" cap="none" baseline="0" dirty="0">
                <a:solidFill>
                  <a:schemeClr val="dk2"/>
                </a:solidFill>
                <a:latin typeface="Cambria"/>
                <a:ea typeface="Cambria"/>
                <a:cs typeface="Cambria"/>
                <a:sym typeface="Cambria"/>
              </a:rPr>
            </a:br>
            <a:endParaRPr lang="en-US" sz="2400" b="0" i="0" u="none" strike="noStrike" cap="none" baseline="0" dirty="0">
              <a:solidFill>
                <a:schemeClr val="dk2"/>
              </a:solidFill>
              <a:latin typeface="Cambria"/>
              <a:ea typeface="Cambria"/>
              <a:cs typeface="Cambria"/>
              <a:sym typeface="Cambria"/>
            </a:endParaRPr>
          </a:p>
        </p:txBody>
      </p:sp>
      <p:sp>
        <p:nvSpPr>
          <p:cNvPr id="83" name="Shape 83"/>
          <p:cNvSpPr txBox="1">
            <a:spLocks noGrp="1"/>
          </p:cNvSpPr>
          <p:nvPr>
            <p:ph type="subTitle" idx="1"/>
          </p:nvPr>
        </p:nvSpPr>
        <p:spPr>
          <a:xfrm>
            <a:off x="1226820" y="5022376"/>
            <a:ext cx="6461759" cy="1066799"/>
          </a:xfrm>
          <a:prstGeom prst="rect">
            <a:avLst/>
          </a:prstGeom>
          <a:noFill/>
          <a:ln>
            <a:noFill/>
          </a:ln>
        </p:spPr>
        <p:txBody>
          <a:bodyPr lIns="91425" tIns="45700" rIns="91425" bIns="45700" anchor="t" anchorCtr="0">
            <a:noAutofit/>
          </a:bodyPr>
          <a:lstStyle/>
          <a:p>
            <a:pPr marL="0" marR="0" lvl="0" indent="0" algn="ctr" rtl="0">
              <a:spcBef>
                <a:spcPts val="0"/>
              </a:spcBef>
              <a:buClr>
                <a:schemeClr val="accent1"/>
              </a:buClr>
              <a:buFont typeface="Arial"/>
              <a:buNone/>
            </a:pPr>
            <a:endParaRPr dirty="0"/>
          </a:p>
          <a:p>
            <a:pPr marL="0" marR="0" lvl="0" indent="0" algn="ctr" rtl="0">
              <a:spcBef>
                <a:spcPts val="400"/>
              </a:spcBef>
              <a:buClr>
                <a:schemeClr val="accent1"/>
              </a:buClr>
              <a:buSzPct val="25000"/>
              <a:buFont typeface="Arial"/>
              <a:buNone/>
            </a:pPr>
            <a:r>
              <a:rPr lang="en-US" sz="2400" b="1" i="0" u="none" strike="noStrike" cap="none" baseline="0" dirty="0">
                <a:solidFill>
                  <a:srgbClr val="888888"/>
                </a:solidFill>
                <a:latin typeface="Calibri"/>
                <a:ea typeface="Calibri"/>
                <a:cs typeface="Calibri"/>
                <a:sym typeface="Calibri"/>
              </a:rPr>
              <a:t>Avril Cunning</a:t>
            </a:r>
            <a:r>
              <a:rPr lang="en-US" sz="2400" b="1" dirty="0">
                <a:solidFill>
                  <a:srgbClr val="888888"/>
                </a:solidFill>
                <a:latin typeface="Calibri"/>
                <a:ea typeface="Calibri"/>
                <a:cs typeface="Calibri"/>
                <a:sym typeface="Calibri"/>
              </a:rPr>
              <a:t>ham </a:t>
            </a:r>
          </a:p>
          <a:p>
            <a:pPr marL="0" marR="0" lvl="0" indent="0" algn="ctr" rtl="0">
              <a:spcBef>
                <a:spcPts val="400"/>
              </a:spcBef>
              <a:buClr>
                <a:schemeClr val="accent1"/>
              </a:buClr>
              <a:buSzPct val="25000"/>
              <a:buFont typeface="Arial"/>
              <a:buNone/>
            </a:pPr>
            <a:r>
              <a:rPr lang="en-US" sz="2400" u="sng" dirty="0" smtClean="0">
                <a:solidFill>
                  <a:schemeClr val="hlink"/>
                </a:solidFill>
                <a:latin typeface="Calibri"/>
                <a:ea typeface="Calibri"/>
                <a:cs typeface="Calibri"/>
                <a:sym typeface="Calibri"/>
                <a:hlinkClick r:id="rId3"/>
              </a:rPr>
              <a:t>acunningham@thechicagoschool.edu</a:t>
            </a:r>
            <a:r>
              <a:rPr lang="en-US" sz="2400" dirty="0" smtClean="0">
                <a:solidFill>
                  <a:srgbClr val="888888"/>
                </a:solidFill>
                <a:latin typeface="Calibri"/>
                <a:ea typeface="Calibri"/>
                <a:cs typeface="Calibri"/>
                <a:sym typeface="Calibri"/>
              </a:rPr>
              <a:t> </a:t>
            </a:r>
            <a:endParaRPr lang="en-US" sz="2400" dirty="0">
              <a:solidFill>
                <a:srgbClr val="888888"/>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Comparison </a:t>
            </a:r>
            <a:r>
              <a:rPr lang="en-US" sz="4600" b="0" i="0" u="none" strike="noStrike" cap="none" baseline="0" dirty="0" smtClean="0">
                <a:solidFill>
                  <a:schemeClr val="dk2"/>
                </a:solidFill>
                <a:latin typeface="Cambria"/>
                <a:ea typeface="Cambria"/>
                <a:cs typeface="Cambria"/>
                <a:sym typeface="Cambria"/>
              </a:rPr>
              <a:t>Log Worksheet </a:t>
            </a:r>
            <a:endParaRPr lang="en-US" sz="4600" b="0" i="0" u="none" strike="noStrike" cap="none" baseline="0" dirty="0">
              <a:solidFill>
                <a:schemeClr val="dk2"/>
              </a:solidFill>
              <a:latin typeface="Cambria"/>
              <a:ea typeface="Cambria"/>
              <a:cs typeface="Cambria"/>
              <a:sym typeface="Cambria"/>
            </a:endParaRPr>
          </a:p>
        </p:txBody>
      </p:sp>
      <p:pic>
        <p:nvPicPr>
          <p:cNvPr id="143" name="Shape 143"/>
          <p:cNvPicPr preferRelativeResize="0">
            <a:picLocks noGrp="1"/>
          </p:cNvPicPr>
          <p:nvPr>
            <p:ph type="body" idx="1"/>
          </p:nvPr>
        </p:nvPicPr>
        <p:blipFill rotWithShape="1">
          <a:blip r:embed="rId3">
            <a:alphaModFix/>
          </a:blip>
          <a:srcRect t="8239" b="8239"/>
          <a:stretch/>
        </p:blipFill>
        <p:spPr>
          <a:xfrm>
            <a:off x="457200" y="1417637"/>
            <a:ext cx="7619999" cy="4983162"/>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Out of Class Tutorial </a:t>
            </a:r>
          </a:p>
        </p:txBody>
      </p:sp>
      <p:sp>
        <p:nvSpPr>
          <p:cNvPr id="149" name="Shape 149"/>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24/7/ access to information on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Pre-searching</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Searching</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Selecting sources</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Evaluating</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Citing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Students can pause-repeat to deepen comprehension</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Tutorial is self paced lecture material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Comprehension check in class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In Class</a:t>
            </a:r>
          </a:p>
        </p:txBody>
      </p:sp>
      <p:sp>
        <p:nvSpPr>
          <p:cNvPr id="155" name="Shape 15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Guided discovery (active learning) annotated bibliography assignment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Find research articles on the social impact of popular culture (selfies, </a:t>
            </a:r>
            <a:r>
              <a:rPr lang="en-US" sz="2800" b="0" i="0" u="none" strike="noStrike" cap="none" baseline="0" dirty="0" err="1">
                <a:solidFill>
                  <a:schemeClr val="dk1"/>
                </a:solidFill>
                <a:latin typeface="Calibri"/>
                <a:ea typeface="Calibri"/>
                <a:cs typeface="Calibri"/>
                <a:sym typeface="Calibri"/>
              </a:rPr>
              <a:t>emojios</a:t>
            </a:r>
            <a:r>
              <a:rPr lang="en-US" sz="2800" b="0" i="0" u="none" strike="noStrike" cap="none" baseline="0" dirty="0">
                <a:solidFill>
                  <a:schemeClr val="dk1"/>
                </a:solidFill>
                <a:latin typeface="Calibri"/>
                <a:ea typeface="Calibri"/>
                <a:cs typeface="Calibri"/>
                <a:sym typeface="Calibri"/>
              </a:rPr>
              <a:t>, food trucks, bitcoin, twerking)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Increased allotted time for student</a:t>
            </a:r>
            <a:r>
              <a:rPr lang="en-US" sz="2800" b="0" i="0" u="none" strike="noStrike" cap="none" baseline="0" dirty="0" smtClean="0">
                <a:solidFill>
                  <a:schemeClr val="dk1"/>
                </a:solidFill>
                <a:latin typeface="Calibri"/>
                <a:ea typeface="Calibri"/>
                <a:cs typeface="Calibri"/>
                <a:sym typeface="Calibri"/>
              </a:rPr>
              <a:t>/ faculty/librarian </a:t>
            </a:r>
            <a:r>
              <a:rPr lang="en-US" sz="2800" b="0" i="0" u="none" strike="noStrike" cap="none" baseline="0" dirty="0">
                <a:solidFill>
                  <a:schemeClr val="dk1"/>
                </a:solidFill>
                <a:latin typeface="Calibri"/>
                <a:ea typeface="Calibri"/>
                <a:cs typeface="Calibri"/>
                <a:sym typeface="Calibri"/>
              </a:rPr>
              <a:t>interaction</a:t>
            </a:r>
          </a:p>
          <a:p>
            <a:pPr marL="342900" marR="0" lvl="0" indent="-228600" algn="l" rtl="0">
              <a:spcBef>
                <a:spcPts val="440"/>
              </a:spcBef>
              <a:buClr>
                <a:schemeClr val="accent1"/>
              </a:buClr>
              <a:buSzPct val="100000"/>
              <a:buFont typeface="Arial"/>
              <a:buChar char="•"/>
            </a:pPr>
            <a:r>
              <a:rPr lang="en-US" sz="2800" b="0" i="0" u="none" strike="noStrike" cap="none" baseline="0" dirty="0" smtClean="0">
                <a:solidFill>
                  <a:schemeClr val="dk1"/>
                </a:solidFill>
                <a:latin typeface="Calibri"/>
                <a:ea typeface="Calibri"/>
                <a:cs typeface="Calibri"/>
                <a:sym typeface="Calibri"/>
              </a:rPr>
              <a:t>Increase </a:t>
            </a:r>
            <a:r>
              <a:rPr lang="en-US" sz="2800" b="0" i="0" u="none" strike="noStrike" cap="none" baseline="0" dirty="0">
                <a:solidFill>
                  <a:schemeClr val="dk1"/>
                </a:solidFill>
                <a:latin typeface="Calibri"/>
                <a:ea typeface="Calibri"/>
                <a:cs typeface="Calibri"/>
                <a:sym typeface="Calibri"/>
              </a:rPr>
              <a:t>student </a:t>
            </a:r>
            <a:r>
              <a:rPr lang="en-US" sz="2800" b="0" i="0" u="none" strike="noStrike" cap="none" baseline="0" dirty="0" smtClean="0">
                <a:solidFill>
                  <a:schemeClr val="dk1"/>
                </a:solidFill>
                <a:latin typeface="Calibri"/>
                <a:ea typeface="Calibri"/>
                <a:cs typeface="Calibri"/>
                <a:sym typeface="Calibri"/>
              </a:rPr>
              <a:t>engagement research </a:t>
            </a:r>
            <a:r>
              <a:rPr lang="en-US" sz="2800" b="0" i="0" u="none" strike="noStrike" cap="none" baseline="0" dirty="0">
                <a:solidFill>
                  <a:schemeClr val="dk1"/>
                </a:solidFill>
                <a:latin typeface="Calibri"/>
                <a:ea typeface="Calibri"/>
                <a:cs typeface="Calibri"/>
                <a:sym typeface="Calibri"/>
              </a:rPr>
              <a:t>process</a:t>
            </a:r>
          </a:p>
          <a:p>
            <a:pPr marL="342900" marR="0" lvl="0" indent="-228600" algn="l" rtl="0">
              <a:spcBef>
                <a:spcPts val="440"/>
              </a:spcBef>
              <a:buClr>
                <a:schemeClr val="accent1"/>
              </a:buClr>
              <a:buSzPct val="100000"/>
              <a:buFont typeface="Arial"/>
              <a:buChar char="•"/>
            </a:pPr>
            <a:r>
              <a:rPr lang="en-US" sz="2800" b="0" i="0" u="none" strike="noStrike" cap="none" baseline="0" dirty="0" smtClean="0">
                <a:solidFill>
                  <a:schemeClr val="dk1"/>
                </a:solidFill>
                <a:latin typeface="Calibri"/>
                <a:ea typeface="Calibri"/>
                <a:cs typeface="Calibri"/>
                <a:sym typeface="Calibri"/>
              </a:rPr>
              <a:t>Experience </a:t>
            </a:r>
            <a:r>
              <a:rPr lang="en-US" sz="2800" b="0" i="0" u="none" strike="noStrike" cap="none" baseline="0" dirty="0" smtClean="0">
                <a:solidFill>
                  <a:schemeClr val="dk1"/>
                </a:solidFill>
                <a:latin typeface="Calibri"/>
                <a:ea typeface="Calibri"/>
                <a:cs typeface="Calibri"/>
                <a:sym typeface="Calibri"/>
              </a:rPr>
              <a:t>‘messiness’ </a:t>
            </a:r>
            <a:r>
              <a:rPr lang="en-US" sz="2800" b="0" i="0" u="none" strike="noStrike" cap="none" baseline="0" dirty="0">
                <a:solidFill>
                  <a:schemeClr val="dk1"/>
                </a:solidFill>
                <a:latin typeface="Calibri"/>
                <a:ea typeface="Calibri"/>
                <a:cs typeface="Calibri"/>
                <a:sym typeface="Calibri"/>
              </a:rPr>
              <a:t>of real life research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Students received explanatory not corrective feedback </a:t>
            </a:r>
          </a:p>
          <a:p>
            <a:pPr marL="114300" marR="0" lvl="0" indent="0" algn="l" rtl="0">
              <a:spcBef>
                <a:spcPts val="440"/>
              </a:spcBef>
              <a:buClr>
                <a:schemeClr val="accent1"/>
              </a:buClr>
              <a:buSzPct val="25000"/>
              <a:buFont typeface="Arial"/>
              <a:buNone/>
            </a:pPr>
            <a:r>
              <a:rPr lang="en-US" sz="2200" b="0" i="0" u="none" strike="noStrike" cap="none" baseline="0" dirty="0">
                <a:solidFill>
                  <a:schemeClr val="dk1"/>
                </a:solidFill>
                <a:latin typeface="Calibri"/>
                <a:ea typeface="Calibri"/>
                <a:cs typeface="Calibri"/>
                <a:sym typeface="Calibri"/>
              </a:rPr>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Why the switch </a:t>
            </a:r>
          </a:p>
        </p:txBody>
      </p:sp>
      <p:sp>
        <p:nvSpPr>
          <p:cNvPr id="161" name="Shape 16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Blooms Taxonomy </a:t>
            </a: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Lower order skills Understanding &amp; </a:t>
            </a:r>
            <a:r>
              <a:rPr lang="en-US" sz="3600" b="0" i="0" u="none" strike="noStrike" cap="none" baseline="0" dirty="0" smtClean="0">
                <a:solidFill>
                  <a:schemeClr val="dk1"/>
                </a:solidFill>
                <a:latin typeface="Calibri"/>
                <a:ea typeface="Calibri"/>
                <a:cs typeface="Calibri"/>
                <a:sym typeface="Calibri"/>
              </a:rPr>
              <a:t>Recalling out of class</a:t>
            </a:r>
            <a:endParaRPr lang="en-US" sz="36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Higher order skills Evaluating, Analyzing, &amp; Synthesizing </a:t>
            </a:r>
            <a:r>
              <a:rPr lang="en-US" sz="3600" b="0" i="0" u="none" strike="noStrike" cap="none" baseline="0" dirty="0" smtClean="0">
                <a:solidFill>
                  <a:schemeClr val="dk1"/>
                </a:solidFill>
                <a:latin typeface="Calibri"/>
                <a:ea typeface="Calibri"/>
                <a:cs typeface="Calibri"/>
                <a:sym typeface="Calibri"/>
              </a:rPr>
              <a:t>i</a:t>
            </a:r>
            <a:r>
              <a:rPr lang="en-US" sz="3600" dirty="0" smtClean="0">
                <a:solidFill>
                  <a:schemeClr val="dk1"/>
                </a:solidFill>
                <a:latin typeface="Calibri"/>
                <a:ea typeface="Calibri"/>
                <a:cs typeface="Calibri"/>
                <a:sym typeface="Calibri"/>
              </a:rPr>
              <a:t>n-class</a:t>
            </a:r>
            <a:endParaRPr lang="en-US" sz="36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Classroom Management</a:t>
            </a:r>
          </a:p>
        </p:txBody>
      </p:sp>
      <p:sp>
        <p:nvSpPr>
          <p:cNvPr id="167" name="Shape 16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Class capped at 15 students per session</a:t>
            </a: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Writing faculty available for assistance</a:t>
            </a: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Teaching librarian available for assistance</a:t>
            </a: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Explanatory vs. Corrective feedback </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Cognitive Overload </a:t>
            </a:r>
          </a:p>
        </p:txBody>
      </p:sp>
      <p:sp>
        <p:nvSpPr>
          <p:cNvPr id="173" name="Shape 17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200" b="0" i="0" u="none" strike="noStrike" cap="none" baseline="0" dirty="0">
                <a:solidFill>
                  <a:schemeClr val="dk1"/>
                </a:solidFill>
                <a:latin typeface="Calibri"/>
                <a:ea typeface="Calibri"/>
                <a:cs typeface="Calibri"/>
                <a:sym typeface="Calibri"/>
              </a:rPr>
              <a:t>As students searched for information on the social impact of their popular culture topic, some became overwhelmed. </a:t>
            </a:r>
          </a:p>
          <a:p>
            <a:pPr marL="342900" marR="0" lvl="0" indent="-228600" algn="l" rtl="0">
              <a:spcBef>
                <a:spcPts val="440"/>
              </a:spcBef>
              <a:buClr>
                <a:schemeClr val="accent1"/>
              </a:buClr>
              <a:buSzPct val="100000"/>
              <a:buFont typeface="Arial"/>
              <a:buChar char="•"/>
            </a:pPr>
            <a:r>
              <a:rPr lang="en-US" sz="3200" b="0" i="0" u="none" strike="noStrike" cap="none" baseline="0" dirty="0">
                <a:solidFill>
                  <a:schemeClr val="dk1"/>
                </a:solidFill>
                <a:latin typeface="Calibri"/>
                <a:ea typeface="Calibri"/>
                <a:cs typeface="Calibri"/>
                <a:sym typeface="Calibri"/>
              </a:rPr>
              <a:t>Some research does indicate free exploration of a highly complex environment, such as database searching,  may generate a heavy cognitive load that is detrimental to learning (</a:t>
            </a:r>
            <a:r>
              <a:rPr lang="en-US" sz="3200" b="0" i="0" u="none" strike="noStrike" cap="none" baseline="0" dirty="0" err="1">
                <a:solidFill>
                  <a:schemeClr val="dk1"/>
                </a:solidFill>
                <a:latin typeface="Calibri"/>
                <a:ea typeface="Calibri"/>
                <a:cs typeface="Calibri"/>
                <a:sym typeface="Calibri"/>
              </a:rPr>
              <a:t>Sweller</a:t>
            </a:r>
            <a:r>
              <a:rPr lang="en-US" sz="3200" b="0" i="0" u="none" strike="noStrike" cap="none" baseline="0" dirty="0">
                <a:solidFill>
                  <a:schemeClr val="dk1"/>
                </a:solidFill>
                <a:latin typeface="Calibri"/>
                <a:ea typeface="Calibri"/>
                <a:cs typeface="Calibri"/>
                <a:sym typeface="Calibri"/>
              </a:rPr>
              <a:t> 1999; </a:t>
            </a:r>
            <a:r>
              <a:rPr lang="en-US" sz="3200" b="0" i="0" u="none" strike="noStrike" cap="none" baseline="0" dirty="0" err="1">
                <a:solidFill>
                  <a:schemeClr val="dk1"/>
                </a:solidFill>
                <a:latin typeface="Calibri"/>
                <a:ea typeface="Calibri"/>
                <a:cs typeface="Calibri"/>
                <a:sym typeface="Calibri"/>
              </a:rPr>
              <a:t>Paas</a:t>
            </a:r>
            <a:r>
              <a:rPr lang="en-US" sz="3200" b="0" i="0" u="none" strike="noStrike" cap="none" baseline="0" dirty="0">
                <a:solidFill>
                  <a:schemeClr val="dk1"/>
                </a:solidFill>
                <a:latin typeface="Calibri"/>
                <a:ea typeface="Calibri"/>
                <a:cs typeface="Calibri"/>
                <a:sym typeface="Calibri"/>
              </a:rPr>
              <a:t>, </a:t>
            </a:r>
            <a:r>
              <a:rPr lang="en-US" sz="3200" b="0" i="0" u="none" strike="noStrike" cap="none" baseline="0" dirty="0" err="1">
                <a:solidFill>
                  <a:schemeClr val="dk1"/>
                </a:solidFill>
                <a:latin typeface="Calibri"/>
                <a:ea typeface="Calibri"/>
                <a:cs typeface="Calibri"/>
                <a:sym typeface="Calibri"/>
              </a:rPr>
              <a:t>Renkl</a:t>
            </a:r>
            <a:r>
              <a:rPr lang="en-US" sz="3200" b="0" i="0" u="none" strike="noStrike" cap="none" baseline="0" dirty="0">
                <a:solidFill>
                  <a:schemeClr val="dk1"/>
                </a:solidFill>
                <a:latin typeface="Calibri"/>
                <a:ea typeface="Calibri"/>
                <a:cs typeface="Calibri"/>
                <a:sym typeface="Calibri"/>
              </a:rPr>
              <a:t> and </a:t>
            </a:r>
            <a:r>
              <a:rPr lang="en-US" sz="3200" b="0" i="0" u="none" strike="noStrike" cap="none" baseline="0" dirty="0" err="1">
                <a:solidFill>
                  <a:schemeClr val="dk1"/>
                </a:solidFill>
                <a:latin typeface="Calibri"/>
                <a:ea typeface="Calibri"/>
                <a:cs typeface="Calibri"/>
                <a:sym typeface="Calibri"/>
              </a:rPr>
              <a:t>Sweller</a:t>
            </a:r>
            <a:r>
              <a:rPr lang="en-US" sz="3200" b="0" i="0" u="none" strike="noStrike" cap="none" baseline="0" dirty="0">
                <a:solidFill>
                  <a:schemeClr val="dk1"/>
                </a:solidFill>
                <a:latin typeface="Calibri"/>
                <a:ea typeface="Calibri"/>
                <a:cs typeface="Calibri"/>
                <a:sym typeface="Calibri"/>
              </a:rPr>
              <a:t> 2003) </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Suggestion #1 </a:t>
            </a:r>
          </a:p>
        </p:txBody>
      </p:sp>
      <p:sp>
        <p:nvSpPr>
          <p:cNvPr id="179" name="Shape 179"/>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1) Allow students in class to repeat, review, and ask questions about the out of class videos and lecture.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Suggestion #2 </a:t>
            </a:r>
          </a:p>
        </p:txBody>
      </p:sp>
      <p:sp>
        <p:nvSpPr>
          <p:cNvPr id="185" name="Shape 18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2)Have both the teaching faculty of the course and the teaching librarian available for one on one questions  during the class session. Take the  time to explain aspects of information searching or the research process to each student and refer them to the writing faculty if it is appropriate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Suggestion #3</a:t>
            </a:r>
          </a:p>
        </p:txBody>
      </p:sp>
      <p:sp>
        <p:nvSpPr>
          <p:cNvPr id="191" name="Shape 19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3) Create a think-pair-share activity where students are paired up with one other person in the class to work through research questions together. Have students report back to the group on how they solved research problems together</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3 Suggestions for Cognitive Overload </a:t>
            </a:r>
          </a:p>
        </p:txBody>
      </p:sp>
      <p:sp>
        <p:nvSpPr>
          <p:cNvPr id="197" name="Shape 19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 </a:t>
            </a:r>
            <a:r>
              <a:rPr lang="en-US" sz="4000" b="0" i="0" u="none" strike="noStrike" cap="none" baseline="0" dirty="0">
                <a:solidFill>
                  <a:schemeClr val="dk1"/>
                </a:solidFill>
                <a:latin typeface="Calibri"/>
                <a:ea typeface="Calibri"/>
                <a:cs typeface="Calibri"/>
                <a:sym typeface="Calibri"/>
              </a:rPr>
              <a:t>All three examples take advantage of the in person research help available and leverage existing resources to help students work through the research process </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Icebreaker </a:t>
            </a:r>
          </a:p>
        </p:txBody>
      </p:sp>
      <p:sp>
        <p:nvSpPr>
          <p:cNvPr id="95" name="Shape 9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Who has flipped instruction?</a:t>
            </a:r>
          </a:p>
          <a:p>
            <a:pPr marL="342900" marR="0" lvl="0" indent="-228600" algn="l" rtl="0">
              <a:spcBef>
                <a:spcPts val="440"/>
              </a:spcBef>
              <a:buClr>
                <a:schemeClr val="accent1"/>
              </a:buClr>
              <a:buSzPct val="100000"/>
              <a:buFont typeface="Arial"/>
              <a:buChar char="•"/>
            </a:pPr>
            <a:r>
              <a:rPr lang="en-US" sz="3600" b="0" i="0" u="none" strike="noStrike" cap="none" baseline="0" dirty="0" smtClean="0">
                <a:solidFill>
                  <a:schemeClr val="dk1"/>
                </a:solidFill>
                <a:latin typeface="Calibri"/>
                <a:ea typeface="Calibri"/>
                <a:cs typeface="Calibri"/>
                <a:sym typeface="Calibri"/>
              </a:rPr>
              <a:t>Who </a:t>
            </a:r>
            <a:r>
              <a:rPr lang="en-US" sz="3600" b="0" i="0" u="none" strike="noStrike" cap="none" baseline="0" dirty="0">
                <a:solidFill>
                  <a:schemeClr val="dk1"/>
                </a:solidFill>
                <a:latin typeface="Calibri"/>
                <a:ea typeface="Calibri"/>
                <a:cs typeface="Calibri"/>
                <a:sym typeface="Calibri"/>
              </a:rPr>
              <a:t>loves this idea?</a:t>
            </a:r>
          </a:p>
          <a:p>
            <a:pPr marL="342900" marR="0" lvl="0" indent="-228600" algn="l" rtl="0">
              <a:spcBef>
                <a:spcPts val="440"/>
              </a:spcBef>
              <a:buClr>
                <a:schemeClr val="accent1"/>
              </a:buClr>
              <a:buSzPct val="100000"/>
              <a:buFont typeface="Arial"/>
              <a:buChar char="•"/>
            </a:pPr>
            <a:r>
              <a:rPr lang="en-US" sz="3600" b="0" i="0" u="none" strike="noStrike" cap="none" baseline="0" dirty="0">
                <a:solidFill>
                  <a:schemeClr val="dk1"/>
                </a:solidFill>
                <a:latin typeface="Calibri"/>
                <a:ea typeface="Calibri"/>
                <a:cs typeface="Calibri"/>
                <a:sym typeface="Calibri"/>
              </a:rPr>
              <a:t>Who is still undecided?</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pic>
        <p:nvPicPr>
          <p:cNvPr id="202" name="Shape 202"/>
          <p:cNvPicPr preferRelativeResize="0"/>
          <p:nvPr/>
        </p:nvPicPr>
        <p:blipFill rotWithShape="1">
          <a:blip r:embed="rId3">
            <a:alphaModFix/>
          </a:blip>
          <a:srcRect/>
          <a:stretch/>
        </p:blipFill>
        <p:spPr>
          <a:xfrm>
            <a:off x="1241945" y="573204"/>
            <a:ext cx="5899245" cy="5547815"/>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Learning Outcomes </a:t>
            </a:r>
          </a:p>
        </p:txBody>
      </p:sp>
      <p:sp>
        <p:nvSpPr>
          <p:cNvPr id="101" name="Shape 10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By the end of the session, attendees will:</a:t>
            </a:r>
          </a:p>
          <a:p>
            <a:pPr marL="114300" marR="0" lvl="0" indent="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dirty="0">
                <a:solidFill>
                  <a:schemeClr val="dk1"/>
                </a:solidFill>
                <a:latin typeface="Calibri"/>
                <a:ea typeface="Calibri"/>
                <a:cs typeface="Calibri"/>
                <a:sym typeface="Calibri"/>
              </a:rPr>
              <a:t>L</a:t>
            </a:r>
            <a:r>
              <a:rPr lang="en-US" sz="2200" b="0" i="0" u="none" strike="noStrike" cap="none" baseline="0" dirty="0" smtClean="0">
                <a:solidFill>
                  <a:schemeClr val="dk1"/>
                </a:solidFill>
                <a:latin typeface="Calibri"/>
                <a:ea typeface="Calibri"/>
                <a:cs typeface="Calibri"/>
                <a:sym typeface="Calibri"/>
              </a:rPr>
              <a:t>earn </a:t>
            </a:r>
            <a:r>
              <a:rPr lang="en-US" sz="2200" b="0" i="0" u="none" strike="noStrike" cap="none" baseline="0" dirty="0">
                <a:solidFill>
                  <a:schemeClr val="dk1"/>
                </a:solidFill>
                <a:latin typeface="Calibri"/>
                <a:ea typeface="Calibri"/>
                <a:cs typeface="Calibri"/>
                <a:sym typeface="Calibri"/>
              </a:rPr>
              <a:t>how the new Framework for Information Literacy differ from the older ACRL Standards of Information literacy</a:t>
            </a:r>
          </a:p>
          <a:p>
            <a:pPr marL="342900" marR="0" lvl="0" indent="-228600" algn="l" rtl="0">
              <a:spcBef>
                <a:spcPts val="440"/>
              </a:spcBef>
              <a:buClr>
                <a:schemeClr val="accent1"/>
              </a:buClr>
              <a:buSzPct val="100000"/>
              <a:buFont typeface="Arial"/>
              <a:buChar char="•"/>
            </a:pPr>
            <a:r>
              <a:rPr lang="en-US" sz="2200" dirty="0">
                <a:solidFill>
                  <a:schemeClr val="dk1"/>
                </a:solidFill>
                <a:latin typeface="Calibri"/>
                <a:ea typeface="Calibri"/>
                <a:cs typeface="Calibri"/>
                <a:sym typeface="Calibri"/>
              </a:rPr>
              <a:t>L</a:t>
            </a:r>
            <a:r>
              <a:rPr lang="en-US" sz="2200" b="0" i="0" u="none" strike="noStrike" cap="none" baseline="0" dirty="0" smtClean="0">
                <a:solidFill>
                  <a:schemeClr val="dk1"/>
                </a:solidFill>
                <a:latin typeface="Calibri"/>
                <a:ea typeface="Calibri"/>
                <a:cs typeface="Calibri"/>
                <a:sym typeface="Calibri"/>
              </a:rPr>
              <a:t>earn </a:t>
            </a:r>
            <a:r>
              <a:rPr lang="en-US" sz="2200" b="0" i="0" u="none" strike="noStrike" cap="none" baseline="0" dirty="0">
                <a:solidFill>
                  <a:schemeClr val="dk1"/>
                </a:solidFill>
                <a:latin typeface="Calibri"/>
                <a:ea typeface="Calibri"/>
                <a:cs typeface="Calibri"/>
                <a:sym typeface="Calibri"/>
              </a:rPr>
              <a:t>what a flipped classroom is and how to adapt a class so new content is learned online prior to an in-class library session and how in-class time is changed to include more personalized guidance and interaction with students.</a:t>
            </a:r>
          </a:p>
          <a:p>
            <a:pPr marL="342900" marR="0" lvl="0" indent="-228600" algn="l" rtl="0">
              <a:spcBef>
                <a:spcPts val="440"/>
              </a:spcBef>
              <a:buClr>
                <a:schemeClr val="accent1"/>
              </a:buClr>
              <a:buSzPct val="100000"/>
              <a:buFont typeface="Arial"/>
              <a:buChar char="•"/>
            </a:pPr>
            <a:r>
              <a:rPr lang="en-US" sz="2200" dirty="0">
                <a:solidFill>
                  <a:schemeClr val="dk1"/>
                </a:solidFill>
                <a:latin typeface="Calibri"/>
                <a:ea typeface="Calibri"/>
                <a:cs typeface="Calibri"/>
                <a:sym typeface="Calibri"/>
              </a:rPr>
              <a:t>L</a:t>
            </a:r>
            <a:r>
              <a:rPr lang="en-US" sz="2200" b="0" i="0" u="none" strike="noStrike" cap="none" baseline="0" dirty="0" smtClean="0">
                <a:solidFill>
                  <a:schemeClr val="dk1"/>
                </a:solidFill>
                <a:latin typeface="Calibri"/>
                <a:ea typeface="Calibri"/>
                <a:cs typeface="Calibri"/>
                <a:sym typeface="Calibri"/>
              </a:rPr>
              <a:t>earn </a:t>
            </a:r>
            <a:r>
              <a:rPr lang="en-US" sz="2200" b="0" i="0" u="none" strike="noStrike" cap="none" baseline="0" dirty="0">
                <a:solidFill>
                  <a:schemeClr val="dk1"/>
                </a:solidFill>
                <a:latin typeface="Calibri"/>
                <a:ea typeface="Calibri"/>
                <a:cs typeface="Calibri"/>
                <a:sym typeface="Calibri"/>
              </a:rPr>
              <a:t>how to create a classroom activity in a flipped classroom that incorporates ‘discovery based’ online searching which dovetails with the new Framework for Information Literacy</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Why Flip?</a:t>
            </a:r>
          </a:p>
        </p:txBody>
      </p:sp>
      <p:sp>
        <p:nvSpPr>
          <p:cNvPr id="107" name="Shape 10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lvl="0" indent="-228600">
              <a:spcBef>
                <a:spcPts val="0"/>
              </a:spcBef>
              <a:buSzPct val="100000"/>
            </a:pPr>
            <a:r>
              <a:rPr lang="en-US" sz="2400" dirty="0" smtClean="0">
                <a:solidFill>
                  <a:schemeClr val="dk1"/>
                </a:solidFill>
                <a:latin typeface="Calibri"/>
                <a:ea typeface="Calibri"/>
                <a:cs typeface="Calibri"/>
                <a:sym typeface="Calibri"/>
              </a:rPr>
              <a:t>Use of in class time for higher level </a:t>
            </a:r>
            <a:r>
              <a:rPr lang="en-US" sz="2400" dirty="0" smtClean="0">
                <a:solidFill>
                  <a:schemeClr val="dk1"/>
                </a:solidFill>
                <a:latin typeface="Calibri"/>
                <a:ea typeface="Calibri"/>
                <a:cs typeface="Calibri"/>
                <a:sym typeface="Calibri"/>
              </a:rPr>
              <a:t>cognition skills </a:t>
            </a:r>
            <a:r>
              <a:rPr lang="en-US" sz="2400" dirty="0" smtClean="0">
                <a:solidFill>
                  <a:schemeClr val="dk1"/>
                </a:solidFill>
                <a:latin typeface="Calibri"/>
                <a:ea typeface="Calibri"/>
                <a:cs typeface="Calibri"/>
                <a:sym typeface="Calibri"/>
              </a:rPr>
              <a:t>and in- </a:t>
            </a:r>
            <a:r>
              <a:rPr lang="en-US" sz="2400" dirty="0" smtClean="0">
                <a:solidFill>
                  <a:schemeClr val="dk1"/>
                </a:solidFill>
                <a:latin typeface="Calibri"/>
                <a:ea typeface="Calibri"/>
                <a:cs typeface="Calibri"/>
                <a:sym typeface="Calibri"/>
              </a:rPr>
              <a:t>person discovery experiences in an active learning environment </a:t>
            </a:r>
          </a:p>
          <a:p>
            <a:pPr marL="114300" lvl="0" indent="0">
              <a:spcBef>
                <a:spcPts val="0"/>
              </a:spcBef>
              <a:buSzPct val="100000"/>
              <a:buNone/>
            </a:pPr>
            <a:endParaRPr lang="en-US" sz="2400" dirty="0">
              <a:solidFill>
                <a:schemeClr val="dk1"/>
              </a:solidFill>
              <a:latin typeface="Calibri"/>
              <a:ea typeface="Calibri"/>
              <a:cs typeface="Calibri"/>
              <a:sym typeface="Calibri"/>
            </a:endParaRPr>
          </a:p>
          <a:p>
            <a:pPr lvl="0" indent="-228600">
              <a:buSzPct val="100000"/>
            </a:pPr>
            <a:r>
              <a:rPr lang="en-US" sz="2400" dirty="0" smtClean="0">
                <a:solidFill>
                  <a:schemeClr val="dk1"/>
                </a:solidFill>
                <a:latin typeface="Calibri"/>
                <a:ea typeface="Calibri"/>
                <a:cs typeface="Calibri"/>
                <a:sym typeface="Calibri"/>
              </a:rPr>
              <a:t>Allows students to actively participate in their own learning instead of passively receiving knowledge in a lecture format  </a:t>
            </a:r>
          </a:p>
          <a:p>
            <a:pPr lvl="0" indent="-228600">
              <a:buSzPct val="100000"/>
            </a:pPr>
            <a:endParaRPr lang="en-US" sz="2400" b="1" dirty="0">
              <a:solidFill>
                <a:schemeClr val="dk1"/>
              </a:solidFill>
              <a:latin typeface="Calibri"/>
              <a:sym typeface="Calibri"/>
            </a:endParaRPr>
          </a:p>
          <a:p>
            <a:pPr lvl="0" indent="-228600">
              <a:buSzPct val="100000"/>
            </a:pPr>
            <a:r>
              <a:rPr lang="en-US" sz="2400" dirty="0" smtClean="0">
                <a:latin typeface="Calibri" panose="020F0502020204030204" pitchFamily="34" charset="0"/>
              </a:rPr>
              <a:t>Flipping </a:t>
            </a:r>
            <a:r>
              <a:rPr lang="en-US" sz="2400" dirty="0">
                <a:latin typeface="Calibri" panose="020F0502020204030204" pitchFamily="34" charset="0"/>
              </a:rPr>
              <a:t>allows students to pause and rewind their teacher</a:t>
            </a:r>
          </a:p>
          <a:p>
            <a:pPr marL="342900" marR="0" lvl="0" indent="-88900" algn="l" rtl="0">
              <a:spcBef>
                <a:spcPts val="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How To Flip </a:t>
            </a:r>
          </a:p>
        </p:txBody>
      </p:sp>
      <p:sp>
        <p:nvSpPr>
          <p:cNvPr id="113" name="Shape 11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lvl="0" indent="-228600">
              <a:spcBef>
                <a:spcPts val="0"/>
              </a:spcBef>
              <a:buSzPct val="100000"/>
            </a:pPr>
            <a:r>
              <a:rPr lang="en-US" sz="2400" dirty="0" smtClean="0">
                <a:solidFill>
                  <a:schemeClr val="dk1"/>
                </a:solidFill>
                <a:latin typeface="Calibri"/>
                <a:ea typeface="Calibri"/>
                <a:cs typeface="Calibri"/>
                <a:sym typeface="Calibri"/>
              </a:rPr>
              <a:t>Assign students readings, online tutorials, or audio visual materials on the class topic before in person instruction. This must be a mandatory activity as it lays the groundwork for the </a:t>
            </a:r>
            <a:r>
              <a:rPr lang="en-US" sz="2400" dirty="0" smtClean="0">
                <a:solidFill>
                  <a:schemeClr val="dk1"/>
                </a:solidFill>
                <a:latin typeface="Calibri"/>
                <a:ea typeface="Calibri"/>
                <a:cs typeface="Calibri"/>
                <a:sym typeface="Calibri"/>
              </a:rPr>
              <a:t>in-person </a:t>
            </a:r>
            <a:r>
              <a:rPr lang="en-US" sz="2400" dirty="0" smtClean="0">
                <a:solidFill>
                  <a:schemeClr val="dk1"/>
                </a:solidFill>
                <a:latin typeface="Calibri"/>
                <a:ea typeface="Calibri"/>
                <a:cs typeface="Calibri"/>
                <a:sym typeface="Calibri"/>
              </a:rPr>
              <a:t>instruction </a:t>
            </a:r>
            <a:endParaRPr lang="en-US" sz="2400" dirty="0">
              <a:solidFill>
                <a:schemeClr val="dk1"/>
              </a:solidFill>
              <a:latin typeface="Calibri"/>
              <a:ea typeface="Calibri"/>
              <a:cs typeface="Calibri"/>
              <a:sym typeface="Calibri"/>
            </a:endParaRPr>
          </a:p>
          <a:p>
            <a:pPr lvl="0" indent="-228600">
              <a:buSzPct val="100000"/>
            </a:pPr>
            <a:r>
              <a:rPr lang="en-US" sz="2400" dirty="0" smtClean="0">
                <a:solidFill>
                  <a:schemeClr val="dk1"/>
                </a:solidFill>
                <a:latin typeface="Calibri"/>
                <a:ea typeface="Calibri"/>
                <a:cs typeface="Calibri"/>
                <a:sym typeface="Calibri"/>
              </a:rPr>
              <a:t>Design an in class experience that requires the student to engage in an activity </a:t>
            </a:r>
            <a:r>
              <a:rPr lang="en-US" sz="2400" dirty="0" smtClean="0">
                <a:solidFill>
                  <a:schemeClr val="dk1"/>
                </a:solidFill>
                <a:latin typeface="Calibri"/>
                <a:ea typeface="Calibri"/>
                <a:cs typeface="Calibri"/>
                <a:sym typeface="Calibri"/>
              </a:rPr>
              <a:t>either together </a:t>
            </a:r>
            <a:r>
              <a:rPr lang="en-US" sz="2400" dirty="0" smtClean="0">
                <a:solidFill>
                  <a:schemeClr val="dk1"/>
                </a:solidFill>
                <a:latin typeface="Calibri"/>
                <a:ea typeface="Calibri"/>
                <a:cs typeface="Calibri"/>
                <a:sym typeface="Calibri"/>
              </a:rPr>
              <a:t>with their classmates or alone. </a:t>
            </a:r>
            <a:endParaRPr lang="en-US" sz="2400" dirty="0">
              <a:solidFill>
                <a:schemeClr val="dk1"/>
              </a:solidFill>
              <a:latin typeface="Calibri"/>
              <a:ea typeface="Calibri"/>
              <a:cs typeface="Calibri"/>
              <a:sym typeface="Calibri"/>
            </a:endParaRPr>
          </a:p>
          <a:p>
            <a:pPr lvl="0" indent="-228600">
              <a:buSzPct val="100000"/>
            </a:pPr>
            <a:r>
              <a:rPr lang="en-US" sz="2400" dirty="0" smtClean="0">
                <a:solidFill>
                  <a:schemeClr val="dk1"/>
                </a:solidFill>
                <a:latin typeface="Calibri"/>
                <a:ea typeface="Calibri"/>
                <a:cs typeface="Calibri"/>
                <a:sym typeface="Calibri"/>
              </a:rPr>
              <a:t>The in class activity can be completing a worksheet, answering Q&amp;A’s, producing group reports. See </a:t>
            </a:r>
            <a:r>
              <a:rPr lang="en-US" sz="2400" dirty="0" smtClean="0">
                <a:solidFill>
                  <a:schemeClr val="dk1"/>
                </a:solidFill>
                <a:latin typeface="Calibri"/>
                <a:ea typeface="Calibri"/>
                <a:cs typeface="Calibri"/>
                <a:sym typeface="Calibri"/>
                <a:hlinkClick r:id="rId3"/>
              </a:rPr>
              <a:t>here </a:t>
            </a:r>
            <a:r>
              <a:rPr lang="en-US" sz="2400" dirty="0" smtClean="0">
                <a:solidFill>
                  <a:schemeClr val="dk1"/>
                </a:solidFill>
                <a:latin typeface="Calibri"/>
                <a:ea typeface="Calibri"/>
                <a:cs typeface="Calibri"/>
                <a:sym typeface="Calibri"/>
              </a:rPr>
              <a:t>for a list of typical flipped learning activities </a:t>
            </a:r>
            <a:endParaRPr lang="en-US" sz="2400" dirty="0">
              <a:solidFill>
                <a:schemeClr val="dk1"/>
              </a:solidFill>
              <a:latin typeface="Calibri"/>
              <a:ea typeface="Calibri"/>
              <a:cs typeface="Calibri"/>
              <a:sym typeface="Calibri"/>
            </a:endParaRPr>
          </a:p>
          <a:p>
            <a:pPr marL="342900" marR="0" lvl="0" indent="-88900" algn="l" rtl="0">
              <a:spcBef>
                <a:spcPts val="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Framework for IL </a:t>
            </a:r>
          </a:p>
        </p:txBody>
      </p:sp>
      <p:sp>
        <p:nvSpPr>
          <p:cNvPr id="119" name="Shape 119"/>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600" b="0" i="0" u="none" strike="noStrike" cap="none" baseline="0" dirty="0">
                <a:solidFill>
                  <a:schemeClr val="dk1"/>
                </a:solidFill>
                <a:latin typeface="Calibri"/>
                <a:ea typeface="Calibri"/>
                <a:cs typeface="Calibri"/>
                <a:sym typeface="Calibri"/>
              </a:rPr>
              <a:t>The Information Literacy Competency Standards for Higher Education, adopted by ACRL back in 2000, were a granular, behavioral based set of learning outcomes </a:t>
            </a:r>
          </a:p>
          <a:p>
            <a:pPr marL="342900" marR="0" lvl="0" indent="-228600" algn="l" rtl="0">
              <a:spcBef>
                <a:spcPts val="440"/>
              </a:spcBef>
              <a:buClr>
                <a:schemeClr val="accent1"/>
              </a:buClr>
              <a:buSzPct val="100000"/>
              <a:buFont typeface="Arial"/>
              <a:buChar char="•"/>
            </a:pPr>
            <a:r>
              <a:rPr lang="en-US" sz="2600" b="0" i="0" u="none" strike="noStrike" cap="none" baseline="0" dirty="0" smtClean="0">
                <a:solidFill>
                  <a:schemeClr val="dk1"/>
                </a:solidFill>
                <a:latin typeface="Calibri"/>
                <a:ea typeface="Calibri"/>
                <a:cs typeface="Calibri"/>
                <a:sym typeface="Calibri"/>
              </a:rPr>
              <a:t>“Richer</a:t>
            </a:r>
            <a:r>
              <a:rPr lang="en-US" sz="2600" b="0" i="0" u="none" strike="noStrike" cap="none" baseline="0" dirty="0">
                <a:solidFill>
                  <a:schemeClr val="dk1"/>
                </a:solidFill>
                <a:latin typeface="Calibri"/>
                <a:ea typeface="Calibri"/>
                <a:cs typeface="Calibri"/>
                <a:sym typeface="Calibri"/>
              </a:rPr>
              <a:t>, more complex set of core ideas” and as such includes a new definition of information literacy. </a:t>
            </a:r>
          </a:p>
          <a:p>
            <a:pPr marL="342900" marR="0" lvl="0" indent="-228600" algn="l" rtl="0">
              <a:spcBef>
                <a:spcPts val="440"/>
              </a:spcBef>
              <a:buClr>
                <a:schemeClr val="accent1"/>
              </a:buClr>
              <a:buSzPct val="100000"/>
              <a:buFont typeface="Arial"/>
              <a:buChar char="•"/>
            </a:pPr>
            <a:r>
              <a:rPr lang="en-US" sz="2600" dirty="0">
                <a:solidFill>
                  <a:schemeClr val="dk1"/>
                </a:solidFill>
                <a:latin typeface="Calibri"/>
                <a:ea typeface="Calibri"/>
                <a:cs typeface="Calibri"/>
                <a:sym typeface="Calibri"/>
              </a:rPr>
              <a:t>N</a:t>
            </a:r>
            <a:r>
              <a:rPr lang="en-US" sz="2600" b="0" i="0" u="none" strike="noStrike" cap="none" baseline="0" dirty="0" smtClean="0">
                <a:solidFill>
                  <a:schemeClr val="dk1"/>
                </a:solidFill>
                <a:latin typeface="Calibri"/>
                <a:ea typeface="Calibri"/>
                <a:cs typeface="Calibri"/>
                <a:sym typeface="Calibri"/>
              </a:rPr>
              <a:t>ow </a:t>
            </a:r>
            <a:r>
              <a:rPr lang="en-US" sz="2600" b="0" i="0" u="none" strike="noStrike" cap="none" baseline="0" dirty="0">
                <a:solidFill>
                  <a:schemeClr val="dk1"/>
                </a:solidFill>
                <a:latin typeface="Calibri"/>
                <a:ea typeface="Calibri"/>
                <a:cs typeface="Calibri"/>
                <a:sym typeface="Calibri"/>
              </a:rPr>
              <a:t>“based on a cluster of interconnected core concepts, with flexible options for implementation, rather than a set of standards or learning outcomes, or any prescriptive enumeration of skills”.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Framework (cont’d) </a:t>
            </a:r>
          </a:p>
        </p:txBody>
      </p:sp>
      <p:sp>
        <p:nvSpPr>
          <p:cNvPr id="125" name="Shape 12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600" b="0" i="0" u="none" strike="noStrike" cap="none" baseline="0" dirty="0">
                <a:solidFill>
                  <a:schemeClr val="dk1"/>
                </a:solidFill>
                <a:latin typeface="Calibri"/>
                <a:ea typeface="Calibri"/>
                <a:cs typeface="Calibri"/>
                <a:sym typeface="Calibri"/>
              </a:rPr>
              <a:t> It defines information literacy as “ a repertoire of understandings, practices, and dispositions focused on flexible engagement with the information ecosystem, underpinned by critical self-reflection</a:t>
            </a:r>
          </a:p>
          <a:p>
            <a:pPr marL="342900" marR="0" lvl="0" indent="-228600" algn="l" rtl="0">
              <a:spcBef>
                <a:spcPts val="440"/>
              </a:spcBef>
              <a:buClr>
                <a:schemeClr val="accent1"/>
              </a:buClr>
              <a:buSzPct val="100000"/>
              <a:buFont typeface="Arial"/>
              <a:buChar char="•"/>
            </a:pPr>
            <a:r>
              <a:rPr lang="en-US" sz="2600" b="0" i="0" u="none" strike="noStrike" cap="none" baseline="0" dirty="0">
                <a:solidFill>
                  <a:schemeClr val="dk1"/>
                </a:solidFill>
                <a:latin typeface="Calibri"/>
                <a:ea typeface="Calibri"/>
                <a:cs typeface="Calibri"/>
                <a:sym typeface="Calibri"/>
              </a:rPr>
              <a:t>“The repertoire involves finding, evaluating, interpreting, managing, and using information to answer questions and develop new ones; and creating new knowledge through ethical participation in communities of learning, scholarship, and practice” </a:t>
            </a:r>
          </a:p>
          <a:p>
            <a:pPr marL="342900" marR="0" lvl="0" indent="-228600" algn="l" rtl="0">
              <a:spcBef>
                <a:spcPts val="440"/>
              </a:spcBef>
              <a:buClr>
                <a:schemeClr val="accent1"/>
              </a:buClr>
              <a:buSzPct val="100000"/>
              <a:buFont typeface="Arial"/>
              <a:buChar char="•"/>
            </a:pPr>
            <a:r>
              <a:rPr lang="en-US" sz="2600" b="1" i="0" u="none" strike="noStrike" cap="none" baseline="0" dirty="0">
                <a:solidFill>
                  <a:srgbClr val="C00000"/>
                </a:solidFill>
                <a:latin typeface="Calibri"/>
                <a:ea typeface="Calibri"/>
                <a:cs typeface="Calibri"/>
                <a:sym typeface="Calibri"/>
              </a:rPr>
              <a:t>Social Constructivist lens </a:t>
            </a:r>
            <a:r>
              <a:rPr lang="en-US" sz="2600" b="0" i="0" u="none" strike="noStrike" cap="none" baseline="0" dirty="0">
                <a:solidFill>
                  <a:schemeClr val="dk1"/>
                </a:solidFill>
                <a:latin typeface="Calibri"/>
                <a:ea typeface="Calibri"/>
                <a:cs typeface="Calibri"/>
                <a:sym typeface="Calibri"/>
              </a:rPr>
              <a:t>through which we see information literacy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Research as Inquiry</a:t>
            </a:r>
          </a:p>
        </p:txBody>
      </p:sp>
      <p:sp>
        <p:nvSpPr>
          <p:cNvPr id="131" name="Shape 13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800" dirty="0">
                <a:solidFill>
                  <a:schemeClr val="dk1"/>
                </a:solidFill>
                <a:latin typeface="Calibri"/>
                <a:ea typeface="Calibri"/>
                <a:cs typeface="Calibri"/>
                <a:sym typeface="Calibri"/>
              </a:rPr>
              <a:t>R</a:t>
            </a:r>
            <a:r>
              <a:rPr lang="en-US" sz="2800" b="0" i="0" u="none" strike="noStrike" cap="none" baseline="0" dirty="0" smtClean="0">
                <a:solidFill>
                  <a:schemeClr val="dk1"/>
                </a:solidFill>
                <a:latin typeface="Calibri"/>
                <a:ea typeface="Calibri"/>
                <a:cs typeface="Calibri"/>
                <a:sym typeface="Calibri"/>
              </a:rPr>
              <a:t>efers </a:t>
            </a:r>
            <a:r>
              <a:rPr lang="en-US" sz="2800" b="0" i="0" u="none" strike="noStrike" cap="none" baseline="0" dirty="0">
                <a:solidFill>
                  <a:schemeClr val="dk1"/>
                </a:solidFill>
                <a:latin typeface="Calibri"/>
                <a:ea typeface="Calibri"/>
                <a:cs typeface="Calibri"/>
                <a:sym typeface="Calibri"/>
              </a:rPr>
              <a:t>to an understanding that research is iterative and depends upon asking increasingly complex questions whose answers develop new questions or lines of inquiry.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In order for students to physically experience this continuous research loop, I dedicated substantial class time to hands on database searching. </a:t>
            </a:r>
          </a:p>
          <a:p>
            <a:pPr marL="342900" marR="0" lvl="0" indent="-228600" algn="l" rtl="0">
              <a:spcBef>
                <a:spcPts val="440"/>
              </a:spcBef>
              <a:buClr>
                <a:schemeClr val="accent1"/>
              </a:buClr>
              <a:buSzPct val="100000"/>
              <a:buFont typeface="Arial"/>
              <a:buChar char="•"/>
            </a:pPr>
            <a:r>
              <a:rPr lang="en-US" sz="2800" b="0" i="0" u="none" strike="noStrike" cap="none" baseline="0" dirty="0">
                <a:solidFill>
                  <a:schemeClr val="dk1"/>
                </a:solidFill>
                <a:latin typeface="Calibri"/>
                <a:ea typeface="Calibri"/>
                <a:cs typeface="Calibri"/>
                <a:sym typeface="Calibri"/>
              </a:rPr>
              <a:t>During the searching activity, students evaluated a source for its quality and suitability for use </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Scholarship as Exploration</a:t>
            </a:r>
          </a:p>
        </p:txBody>
      </p:sp>
      <p:sp>
        <p:nvSpPr>
          <p:cNvPr id="137" name="Shape 13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3200" b="0" i="0" u="none" strike="noStrike" cap="none" baseline="0" dirty="0">
                <a:solidFill>
                  <a:schemeClr val="dk1"/>
                </a:solidFill>
                <a:latin typeface="Calibri"/>
                <a:ea typeface="Calibri"/>
                <a:cs typeface="Calibri"/>
                <a:sym typeface="Calibri"/>
              </a:rPr>
              <a:t>Locating information requires a combination of inquiry, discovery, and serendipity. There is no one size fits all source to find the needed information. Information discovery is nonlinear and iterative, requiring the use of a broad range of information sources and flexibility to pursuit alternate avenues as new understanding is developed” </a:t>
            </a:r>
          </a:p>
        </p:txBody>
      </p:sp>
    </p:spTree>
  </p:cSld>
  <p:clrMapOvr>
    <a:masterClrMapping/>
  </p:clrMapOvr>
  <p:transition spd="slow">
    <p:cut/>
  </p:transition>
</p:sld>
</file>

<file path=ppt/theme/theme1.xml><?xml version="1.0" encoding="utf-8"?>
<a:theme xmlns:a="http://schemas.openxmlformats.org/drawingml/2006/main" name="Adjacency">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905</Words>
  <Application>Microsoft Office PowerPoint</Application>
  <PresentationFormat>On-screen Show (4:3)</PresentationFormat>
  <Paragraphs>77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Adjacency</vt:lpstr>
      <vt:lpstr>Flipping for the Framework :  Adapting a Library Instruction Session to the Framework for Information Literacy using Flipped and Discovery Based Learning Tactics  </vt:lpstr>
      <vt:lpstr>Icebreaker </vt:lpstr>
      <vt:lpstr>Learning Outcomes </vt:lpstr>
      <vt:lpstr>Why Flip?</vt:lpstr>
      <vt:lpstr>How To Flip </vt:lpstr>
      <vt:lpstr>Framework for IL </vt:lpstr>
      <vt:lpstr>Framework (cont’d) </vt:lpstr>
      <vt:lpstr>Research as Inquiry</vt:lpstr>
      <vt:lpstr>Scholarship as Exploration</vt:lpstr>
      <vt:lpstr>Comparison Log Worksheet </vt:lpstr>
      <vt:lpstr>Out of Class Tutorial </vt:lpstr>
      <vt:lpstr>In Class</vt:lpstr>
      <vt:lpstr>Why the switch </vt:lpstr>
      <vt:lpstr>Classroom Management</vt:lpstr>
      <vt:lpstr>Cognitive Overload </vt:lpstr>
      <vt:lpstr>Suggestion #1 </vt:lpstr>
      <vt:lpstr>Suggestion #2 </vt:lpstr>
      <vt:lpstr>Suggestion #3</vt:lpstr>
      <vt:lpstr>3 Suggestions for Cognitive Overload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Flipping for the Framework :  Adapting a Library Instruction Session to the Framework for Information Literacy using Flipped and Discovery Based Learning Tactics</dc:title>
  <dc:creator>Avril Cunningham</dc:creator>
  <cp:lastModifiedBy>PPAdmin</cp:lastModifiedBy>
  <cp:revision>6</cp:revision>
  <cp:lastPrinted>2015-08-12T21:09:23Z</cp:lastPrinted>
  <dcterms:modified xsi:type="dcterms:W3CDTF">2015-10-21T16:07:13Z</dcterms:modified>
</cp:coreProperties>
</file>