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1171"/>
    <a:srgbClr val="2D0A42"/>
    <a:srgbClr val="003300"/>
    <a:srgbClr val="3F7FBF"/>
    <a:srgbClr val="0099FF"/>
    <a:srgbClr val="47FF0D"/>
    <a:srgbClr val="66FF33"/>
    <a:srgbClr val="5CB4CC"/>
    <a:srgbClr val="D8BD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6F74E291-DB44-471A-BEBD-4A2AEC90D2EE}">
  <a:tblStyle styleId="{6F74E291-DB44-471A-BEBD-4A2AEC90D2EE}" styleName="Table_0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BBE049BA-C855-4774-AB84-111CE4A4B671}" styleName="Table_1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68F0A6B8-F041-4F84-AD72-638838BB0308}" styleName="Table_2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03D79ADB-BC84-4F44-983A-0FA3B9824BA4}" styleName="Table_3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1D95366F-08D2-4648-9F13-707C9C3EC310}" styleName="Table_4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5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453662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36" name="Shape 2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9" name="Shape 2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9" name="Shape 2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311708" y="992766"/>
            <a:ext cx="8520599" cy="27368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5200"/>
            </a:lvl1pPr>
            <a:lvl2pPr algn="ctr">
              <a:spcBef>
                <a:spcPts val="0"/>
              </a:spcBef>
              <a:buSzPct val="100000"/>
              <a:defRPr sz="5200"/>
            </a:lvl2pPr>
            <a:lvl3pPr algn="ctr">
              <a:spcBef>
                <a:spcPts val="0"/>
              </a:spcBef>
              <a:buSzPct val="100000"/>
              <a:defRPr sz="5200"/>
            </a:lvl3pPr>
            <a:lvl4pPr algn="ctr">
              <a:spcBef>
                <a:spcPts val="0"/>
              </a:spcBef>
              <a:buSzPct val="100000"/>
              <a:defRPr sz="5200"/>
            </a:lvl4pPr>
            <a:lvl5pPr algn="ctr">
              <a:spcBef>
                <a:spcPts val="0"/>
              </a:spcBef>
              <a:buSzPct val="100000"/>
              <a:defRPr sz="5200"/>
            </a:lvl5pPr>
            <a:lvl6pPr algn="ctr">
              <a:spcBef>
                <a:spcPts val="0"/>
              </a:spcBef>
              <a:buSzPct val="100000"/>
              <a:defRPr sz="5200"/>
            </a:lvl6pPr>
            <a:lvl7pPr algn="ctr">
              <a:spcBef>
                <a:spcPts val="0"/>
              </a:spcBef>
              <a:buSzPct val="100000"/>
              <a:defRPr sz="5200"/>
            </a:lvl7pPr>
            <a:lvl8pPr algn="ctr">
              <a:spcBef>
                <a:spcPts val="0"/>
              </a:spcBef>
              <a:buSzPct val="100000"/>
              <a:defRPr sz="5200"/>
            </a:lvl8pPr>
            <a:lvl9pPr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599" cy="10568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311700" y="1474833"/>
            <a:ext cx="8520599" cy="26180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12000"/>
            </a:lvl1pPr>
            <a:lvl2pPr algn="ctr">
              <a:spcBef>
                <a:spcPts val="0"/>
              </a:spcBef>
              <a:buSzPct val="100000"/>
              <a:defRPr sz="12000"/>
            </a:lvl2pPr>
            <a:lvl3pPr algn="ctr">
              <a:spcBef>
                <a:spcPts val="0"/>
              </a:spcBef>
              <a:buSzPct val="100000"/>
              <a:defRPr sz="12000"/>
            </a:lvl3pPr>
            <a:lvl4pPr algn="ctr">
              <a:spcBef>
                <a:spcPts val="0"/>
              </a:spcBef>
              <a:buSzPct val="100000"/>
              <a:defRPr sz="12000"/>
            </a:lvl4pPr>
            <a:lvl5pPr algn="ctr">
              <a:spcBef>
                <a:spcPts val="0"/>
              </a:spcBef>
              <a:buSzPct val="100000"/>
              <a:defRPr sz="12000"/>
            </a:lvl5pPr>
            <a:lvl6pPr algn="ctr">
              <a:spcBef>
                <a:spcPts val="0"/>
              </a:spcBef>
              <a:buSzPct val="100000"/>
              <a:defRPr sz="12000"/>
            </a:lvl6pPr>
            <a:lvl7pPr algn="ctr">
              <a:spcBef>
                <a:spcPts val="0"/>
              </a:spcBef>
              <a:buSzPct val="100000"/>
              <a:defRPr sz="12000"/>
            </a:lvl7pPr>
            <a:lvl8pPr algn="ctr">
              <a:spcBef>
                <a:spcPts val="0"/>
              </a:spcBef>
              <a:buSzPct val="100000"/>
              <a:defRPr sz="12000"/>
            </a:lvl8pPr>
            <a:lvl9pPr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311700" y="4202966"/>
            <a:ext cx="8520599" cy="1734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defRPr/>
            </a:lvl1pPr>
            <a:lvl2pPr algn="ctr">
              <a:spcBef>
                <a:spcPts val="0"/>
              </a:spcBef>
              <a:defRPr/>
            </a:lvl2pPr>
            <a:lvl3pPr algn="ctr">
              <a:spcBef>
                <a:spcPts val="0"/>
              </a:spcBef>
              <a:defRPr/>
            </a:lvl3pPr>
            <a:lvl4pPr algn="ctr">
              <a:spcBef>
                <a:spcPts val="0"/>
              </a:spcBef>
              <a:defRPr/>
            </a:lvl4pPr>
            <a:lvl5pPr algn="ctr">
              <a:spcBef>
                <a:spcPts val="0"/>
              </a:spcBef>
              <a:defRPr/>
            </a:lvl5pPr>
            <a:lvl6pPr algn="ctr">
              <a:spcBef>
                <a:spcPts val="0"/>
              </a:spcBef>
              <a:defRPr/>
            </a:lvl6pPr>
            <a:lvl7pPr algn="ctr">
              <a:spcBef>
                <a:spcPts val="0"/>
              </a:spcBef>
              <a:defRPr/>
            </a:lvl7pPr>
            <a:lvl8pPr algn="ctr">
              <a:spcBef>
                <a:spcPts val="0"/>
              </a:spcBef>
              <a:defRPr/>
            </a:lvl8pPr>
            <a:lvl9pPr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599" cy="11222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>
              <a:spcBef>
                <a:spcPts val="0"/>
              </a:spcBef>
              <a:buSzPct val="100000"/>
              <a:defRPr sz="3600"/>
            </a:lvl1pPr>
            <a:lvl2pPr algn="ctr">
              <a:spcBef>
                <a:spcPts val="0"/>
              </a:spcBef>
              <a:buSzPct val="100000"/>
              <a:defRPr sz="3600"/>
            </a:lvl2pPr>
            <a:lvl3pPr algn="ctr">
              <a:spcBef>
                <a:spcPts val="0"/>
              </a:spcBef>
              <a:buSzPct val="100000"/>
              <a:defRPr sz="3600"/>
            </a:lvl3pPr>
            <a:lvl4pPr algn="ctr">
              <a:spcBef>
                <a:spcPts val="0"/>
              </a:spcBef>
              <a:buSzPct val="100000"/>
              <a:defRPr sz="3600"/>
            </a:lvl4pPr>
            <a:lvl5pPr algn="ctr">
              <a:spcBef>
                <a:spcPts val="0"/>
              </a:spcBef>
              <a:buSzPct val="100000"/>
              <a:defRPr sz="3600"/>
            </a:lvl5pPr>
            <a:lvl6pPr algn="ctr">
              <a:spcBef>
                <a:spcPts val="0"/>
              </a:spcBef>
              <a:buSzPct val="100000"/>
              <a:defRPr sz="3600"/>
            </a:lvl6pPr>
            <a:lvl7pPr algn="ctr">
              <a:spcBef>
                <a:spcPts val="0"/>
              </a:spcBef>
              <a:buSzPct val="100000"/>
              <a:defRPr sz="3600"/>
            </a:lvl7pPr>
            <a:lvl8pPr algn="ctr">
              <a:spcBef>
                <a:spcPts val="0"/>
              </a:spcBef>
              <a:buSzPct val="100000"/>
              <a:defRPr sz="3600"/>
            </a:lvl8pPr>
            <a:lvl9pPr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599" cy="4555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899" cy="4555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899" cy="4555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7999" cy="1007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SzPct val="100000"/>
              <a:defRPr sz="2400"/>
            </a:lvl1pPr>
            <a:lvl2pPr>
              <a:spcBef>
                <a:spcPts val="0"/>
              </a:spcBef>
              <a:buSzPct val="100000"/>
              <a:defRPr sz="2400"/>
            </a:lvl2pPr>
            <a:lvl3pPr>
              <a:spcBef>
                <a:spcPts val="0"/>
              </a:spcBef>
              <a:buSzPct val="100000"/>
              <a:defRPr sz="2400"/>
            </a:lvl3pPr>
            <a:lvl4pPr>
              <a:spcBef>
                <a:spcPts val="0"/>
              </a:spcBef>
              <a:buSzPct val="100000"/>
              <a:defRPr sz="2400"/>
            </a:lvl4pPr>
            <a:lvl5pPr>
              <a:spcBef>
                <a:spcPts val="0"/>
              </a:spcBef>
              <a:buSzPct val="100000"/>
              <a:defRPr sz="2400"/>
            </a:lvl5pPr>
            <a:lvl6pPr>
              <a:spcBef>
                <a:spcPts val="0"/>
              </a:spcBef>
              <a:buSzPct val="100000"/>
              <a:defRPr sz="2400"/>
            </a:lvl6pPr>
            <a:lvl7pPr>
              <a:spcBef>
                <a:spcPts val="0"/>
              </a:spcBef>
              <a:buSzPct val="100000"/>
              <a:defRPr sz="2400"/>
            </a:lvl7pPr>
            <a:lvl8pPr>
              <a:spcBef>
                <a:spcPts val="0"/>
              </a:spcBef>
              <a:buSzPct val="100000"/>
              <a:defRPr sz="2400"/>
            </a:lvl8pPr>
            <a:lvl9pPr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7999" cy="4239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2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2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SzPct val="100000"/>
              <a:defRPr sz="4800"/>
            </a:lvl1pPr>
            <a:lvl2pPr>
              <a:spcBef>
                <a:spcPts val="0"/>
              </a:spcBef>
              <a:buSzPct val="100000"/>
              <a:defRPr sz="4800"/>
            </a:lvl2pPr>
            <a:lvl3pPr>
              <a:spcBef>
                <a:spcPts val="0"/>
              </a:spcBef>
              <a:buSzPct val="100000"/>
              <a:defRPr sz="4800"/>
            </a:lvl3pPr>
            <a:lvl4pPr>
              <a:spcBef>
                <a:spcPts val="0"/>
              </a:spcBef>
              <a:buSzPct val="100000"/>
              <a:defRPr sz="4800"/>
            </a:lvl4pPr>
            <a:lvl5pPr>
              <a:spcBef>
                <a:spcPts val="0"/>
              </a:spcBef>
              <a:buSzPct val="100000"/>
              <a:defRPr sz="4800"/>
            </a:lvl5pPr>
            <a:lvl6pPr>
              <a:spcBef>
                <a:spcPts val="0"/>
              </a:spcBef>
              <a:buSzPct val="100000"/>
              <a:defRPr sz="4800"/>
            </a:lvl6pPr>
            <a:lvl7pPr>
              <a:spcBef>
                <a:spcPts val="0"/>
              </a:spcBef>
              <a:buSzPct val="100000"/>
              <a:defRPr sz="4800"/>
            </a:lvl7pPr>
            <a:lvl8pPr>
              <a:spcBef>
                <a:spcPts val="0"/>
              </a:spcBef>
              <a:buSzPct val="100000"/>
              <a:defRPr sz="4800"/>
            </a:lvl8pPr>
            <a:lvl9pPr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/>
        </p:nvSpPr>
        <p:spPr>
          <a:xfrm>
            <a:off x="4572000" y="-166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199" cy="1976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200"/>
            </a:lvl1pPr>
            <a:lvl2pPr algn="ctr">
              <a:spcBef>
                <a:spcPts val="0"/>
              </a:spcBef>
              <a:buSzPct val="100000"/>
              <a:defRPr sz="4200"/>
            </a:lvl2pPr>
            <a:lvl3pPr algn="ctr">
              <a:spcBef>
                <a:spcPts val="0"/>
              </a:spcBef>
              <a:buSzPct val="100000"/>
              <a:defRPr sz="4200"/>
            </a:lvl3pPr>
            <a:lvl4pPr algn="ctr">
              <a:spcBef>
                <a:spcPts val="0"/>
              </a:spcBef>
              <a:buSzPct val="100000"/>
              <a:defRPr sz="4200"/>
            </a:lvl4pPr>
            <a:lvl5pPr algn="ctr">
              <a:spcBef>
                <a:spcPts val="0"/>
              </a:spcBef>
              <a:buSzPct val="100000"/>
              <a:defRPr sz="4200"/>
            </a:lvl5pPr>
            <a:lvl6pPr algn="ctr">
              <a:spcBef>
                <a:spcPts val="0"/>
              </a:spcBef>
              <a:buSzPct val="100000"/>
              <a:defRPr sz="4200"/>
            </a:lvl6pPr>
            <a:lvl7pPr algn="ctr">
              <a:spcBef>
                <a:spcPts val="0"/>
              </a:spcBef>
              <a:buSzPct val="100000"/>
              <a:defRPr sz="4200"/>
            </a:lvl7pPr>
            <a:lvl8pPr algn="ctr">
              <a:spcBef>
                <a:spcPts val="0"/>
              </a:spcBef>
              <a:buSzPct val="100000"/>
              <a:defRPr sz="4200"/>
            </a:lvl8pPr>
            <a:lvl9pPr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199" cy="1646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311700" y="5640766"/>
            <a:ext cx="5998800" cy="8067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FF">
            <a:alpha val="41000"/>
          </a:srgbClr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599" cy="4555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genius.com/Andrew-rotherham-giving-education-a-bad-name-annotated" TargetMode="External"/><Relationship Id="rId7" Type="http://schemas.microsoft.com/office/2007/relationships/hdphoto" Target="../media/hdphoto1.wdp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2.jpe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hyperlink" Target="https://dwilicnu.wordpress.com/" TargetMode="External"/><Relationship Id="rId4" Type="http://schemas.microsoft.com/office/2007/relationships/hdphoto" Target="../media/hdphoto1.wdp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s://vortextblogcnu.wordpress.com/" TargetMode="External"/><Relationship Id="rId3" Type="http://schemas.openxmlformats.org/officeDocument/2006/relationships/image" Target="../media/image2.jpeg"/><Relationship Id="rId7" Type="http://schemas.openxmlformats.org/officeDocument/2006/relationships/hyperlink" Target="http://www.ala.org/acrl/standards/ilframework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metaliteracy.org/" TargetMode="External"/><Relationship Id="rId11" Type="http://schemas.openxmlformats.org/officeDocument/2006/relationships/hyperlink" Target="http://genius.com/" TargetMode="External"/><Relationship Id="rId5" Type="http://schemas.microsoft.com/office/2007/relationships/hdphoto" Target="../media/hdphoto1.wdp"/><Relationship Id="rId10" Type="http://schemas.openxmlformats.org/officeDocument/2006/relationships/hyperlink" Target="https://www.plickers.com/" TargetMode="External"/><Relationship Id="rId4" Type="http://schemas.openxmlformats.org/officeDocument/2006/relationships/image" Target="../media/image1.png"/><Relationship Id="rId9" Type="http://schemas.openxmlformats.org/officeDocument/2006/relationships/hyperlink" Target="https://dwilicnu.wordpress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rgbClr val="008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60" b="90544" l="1091" r="98545"/>
                    </a14:imgEffect>
                    <a14:imgEffect>
                      <a14:saturation sat="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02" r="55118" b="60284"/>
          <a:stretch/>
        </p:blipFill>
        <p:spPr>
          <a:xfrm rot="10800000">
            <a:off x="0" y="-2"/>
            <a:ext cx="2784248" cy="3205313"/>
          </a:xfrm>
          <a:prstGeom prst="rect">
            <a:avLst/>
          </a:prstGeom>
        </p:spPr>
      </p:pic>
      <p:sp>
        <p:nvSpPr>
          <p:cNvPr id="51" name="Shape 51"/>
          <p:cNvSpPr txBox="1"/>
          <p:nvPr/>
        </p:nvSpPr>
        <p:spPr>
          <a:xfrm>
            <a:off x="91915" y="990600"/>
            <a:ext cx="8960171" cy="1557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lang="en" sz="32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Digital Writing and </a:t>
            </a:r>
            <a:endParaRPr lang="en" sz="3200" b="1" dirty="0" smtClean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algn="ctr" rtl="0">
              <a:spcBef>
                <a:spcPts val="0"/>
              </a:spcBef>
              <a:buNone/>
            </a:pPr>
            <a:r>
              <a:rPr lang="en" sz="3200" b="1" dirty="0" smtClean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Information </a:t>
            </a:r>
            <a:r>
              <a:rPr lang="en" sz="32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Literacy:</a:t>
            </a:r>
          </a:p>
          <a:p>
            <a:pPr algn="ctr" rtl="0">
              <a:spcBef>
                <a:spcPts val="0"/>
              </a:spcBef>
              <a:buNone/>
            </a:pPr>
            <a:r>
              <a:rPr lang="en" sz="32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 A Collaboration of </a:t>
            </a:r>
            <a:r>
              <a:rPr lang="en" sz="3200" b="1" dirty="0" smtClean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Metaliteracy </a:t>
            </a:r>
            <a:r>
              <a:rPr lang="en" sz="32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Learners</a:t>
            </a:r>
          </a:p>
        </p:txBody>
      </p:sp>
      <p:sp>
        <p:nvSpPr>
          <p:cNvPr id="52" name="Shape 52"/>
          <p:cNvSpPr txBox="1"/>
          <p:nvPr/>
        </p:nvSpPr>
        <p:spPr>
          <a:xfrm>
            <a:off x="662401" y="2808301"/>
            <a:ext cx="7819199" cy="2601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lang="en" sz="24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Lauren </a:t>
            </a:r>
            <a:r>
              <a:rPr lang="en" sz="2400" b="1" dirty="0" smtClean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Wallis and Trevor </a:t>
            </a:r>
            <a:r>
              <a:rPr lang="en" sz="24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Hoag</a:t>
            </a:r>
          </a:p>
          <a:p>
            <a:pPr algn="ctr" rtl="0">
              <a:spcBef>
                <a:spcPts val="0"/>
              </a:spcBef>
              <a:buNone/>
            </a:pPr>
            <a:r>
              <a:rPr lang="en" sz="24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Christopher Newport </a:t>
            </a:r>
            <a:r>
              <a:rPr lang="en" sz="2400" b="1" dirty="0" smtClean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University</a:t>
            </a:r>
          </a:p>
          <a:p>
            <a:pPr algn="ctr" rtl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tiny.cc</a:t>
            </a:r>
            <a:r>
              <a:rPr lang="en" sz="2400" b="1" dirty="0" smtClean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/metaliteracy</a:t>
            </a:r>
            <a:endParaRPr lang="en" sz="24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algn="ctr" rtl="0">
              <a:spcBef>
                <a:spcPts val="0"/>
              </a:spcBef>
              <a:buNone/>
            </a:pPr>
            <a:endParaRPr sz="24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algn="ctr" rtl="0">
              <a:spcBef>
                <a:spcPts val="0"/>
              </a:spcBef>
              <a:buNone/>
            </a:pPr>
            <a:r>
              <a:rPr lang="en" sz="24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Virginia Library </a:t>
            </a:r>
            <a:r>
              <a:rPr lang="en" sz="2400" b="1" dirty="0" smtClean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Association Annual Conference</a:t>
            </a:r>
            <a:endParaRPr lang="en" sz="24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algn="ctr" rtl="0">
              <a:spcBef>
                <a:spcPts val="0"/>
              </a:spcBef>
              <a:buNone/>
            </a:pPr>
            <a:r>
              <a:rPr lang="en" sz="24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October 23, </a:t>
            </a:r>
            <a:r>
              <a:rPr lang="en" sz="2400" b="1" dirty="0" smtClean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2015</a:t>
            </a:r>
          </a:p>
          <a:p>
            <a:pPr algn="ctr" rtl="0">
              <a:spcBef>
                <a:spcPts val="0"/>
              </a:spcBef>
              <a:buNone/>
            </a:pPr>
            <a:r>
              <a:rPr lang="en" sz="2400" b="1" dirty="0" smtClean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#2015VLA</a:t>
            </a:r>
            <a:endParaRPr lang="en" sz="24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algn="ctr" rtl="0">
              <a:spcBef>
                <a:spcPts val="0"/>
              </a:spcBef>
              <a:buNone/>
            </a:pPr>
            <a:endParaRPr sz="24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-5" y="5638800"/>
            <a:ext cx="9144007" cy="1099597"/>
            <a:chOff x="-5" y="5638800"/>
            <a:chExt cx="9144007" cy="1099597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9" t="24853" r="32629" b="69560"/>
            <a:stretch/>
          </p:blipFill>
          <p:spPr>
            <a:xfrm>
              <a:off x="4574028" y="5638801"/>
              <a:ext cx="4569972" cy="21375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9" name="Picture 38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8" t="30031" b="64382"/>
            <a:stretch/>
          </p:blipFill>
          <p:spPr>
            <a:xfrm>
              <a:off x="2345178" y="5943600"/>
              <a:ext cx="6798822" cy="21375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5" t="54650" r="14635" b="39763"/>
            <a:stretch/>
          </p:blipFill>
          <p:spPr>
            <a:xfrm>
              <a:off x="3352800" y="6262264"/>
              <a:ext cx="5791202" cy="21375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20" name="Group 19"/>
            <p:cNvGrpSpPr/>
            <p:nvPr/>
          </p:nvGrpSpPr>
          <p:grpSpPr>
            <a:xfrm>
              <a:off x="-4" y="5638800"/>
              <a:ext cx="9144006" cy="1099597"/>
              <a:chOff x="-4" y="5791199"/>
              <a:chExt cx="9144006" cy="1099597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4561650" y="5791199"/>
                <a:ext cx="4582352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6206" t="24853" r="-1" b="69560"/>
              <a:stretch/>
            </p:blipFill>
            <p:spPr>
              <a:xfrm>
                <a:off x="-4" y="6677039"/>
                <a:ext cx="3674623" cy="21375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1" name="Rectangle 40"/>
              <p:cNvSpPr/>
              <p:nvPr/>
            </p:nvSpPr>
            <p:spPr>
              <a:xfrm>
                <a:off x="2334827" y="6095999"/>
                <a:ext cx="6809175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3319688" y="6414663"/>
                <a:ext cx="5824314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3" name="Rectangle 42"/>
            <p:cNvSpPr/>
            <p:nvPr/>
          </p:nvSpPr>
          <p:spPr>
            <a:xfrm>
              <a:off x="-5" y="6524639"/>
              <a:ext cx="3674623" cy="213757"/>
            </a:xfrm>
            <a:prstGeom prst="rect">
              <a:avLst/>
            </a:prstGeom>
            <a:solidFill>
              <a:srgbClr val="92D050">
                <a:alpha val="5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/>
        </p:nvSpPr>
        <p:spPr>
          <a:xfrm>
            <a:off x="1619700" y="1600200"/>
            <a:ext cx="7524300" cy="4898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l" rtl="0">
              <a:spcBef>
                <a:spcPts val="0"/>
              </a:spcBef>
              <a:buNone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Building students’ authority: </a:t>
            </a:r>
          </a:p>
          <a:p>
            <a:pPr marL="457200" lvl="0" indent="-387350" algn="l" rtl="0">
              <a:spcBef>
                <a:spcPts val="0"/>
              </a:spcBef>
              <a:buSzPct val="100000"/>
              <a:buFont typeface="Trebuchet MS"/>
              <a:buChar char="●"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Producing sophisticated arguments</a:t>
            </a:r>
          </a:p>
          <a:p>
            <a:pPr marL="457200" lvl="0" indent="-387350" algn="l" rtl="0">
              <a:spcBef>
                <a:spcPts val="0"/>
              </a:spcBef>
              <a:buSzPct val="100000"/>
              <a:buFont typeface="Trebuchet MS"/>
              <a:buChar char="●"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Analyzing challenging texts</a:t>
            </a:r>
          </a:p>
          <a:p>
            <a:pPr marL="457200" lvl="0" indent="-387350" algn="l" rtl="0">
              <a:spcBef>
                <a:spcPts val="0"/>
              </a:spcBef>
              <a:buSzPct val="100000"/>
              <a:buFont typeface="Trebuchet MS"/>
              <a:buChar char="●"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Considering audience</a:t>
            </a:r>
          </a:p>
          <a:p>
            <a:pPr algn="l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algn="l" rtl="0">
              <a:spcBef>
                <a:spcPts val="0"/>
              </a:spcBef>
              <a:buNone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Inhibiting students’ authority: </a:t>
            </a:r>
          </a:p>
          <a:p>
            <a:pPr marL="457200" lvl="0" indent="-387350" algn="l" rtl="0">
              <a:spcBef>
                <a:spcPts val="0"/>
              </a:spcBef>
              <a:buSzPct val="100000"/>
              <a:buFont typeface="Trebuchet MS"/>
              <a:buChar char="●"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Limited audience</a:t>
            </a:r>
          </a:p>
          <a:p>
            <a:pPr marL="457200" lvl="0" indent="-387350" algn="l" rtl="0">
              <a:spcBef>
                <a:spcPts val="0"/>
              </a:spcBef>
              <a:buSzPct val="100000"/>
              <a:buFont typeface="Trebuchet MS"/>
              <a:buChar char="●"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Mimicking scholarly writing without being a part of the conversation</a:t>
            </a:r>
          </a:p>
          <a:p>
            <a:pPr lvl="0" algn="l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algn="l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rgbClr val="008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60" b="90544" l="1091" r="98545"/>
                    </a14:imgEffect>
                    <a14:imgEffect>
                      <a14:saturation sat="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02" r="55118" b="60284"/>
          <a:stretch/>
        </p:blipFill>
        <p:spPr>
          <a:xfrm rot="10800000">
            <a:off x="0" y="-2"/>
            <a:ext cx="2784248" cy="3205313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-5" y="5638800"/>
            <a:ext cx="9144007" cy="1099597"/>
            <a:chOff x="-5" y="5638800"/>
            <a:chExt cx="9144007" cy="109959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9" t="24853" r="32629" b="69560"/>
            <a:stretch/>
          </p:blipFill>
          <p:spPr>
            <a:xfrm>
              <a:off x="4574028" y="5638801"/>
              <a:ext cx="4569972" cy="21375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8" t="30031" b="64382"/>
            <a:stretch/>
          </p:blipFill>
          <p:spPr>
            <a:xfrm>
              <a:off x="2345178" y="5943600"/>
              <a:ext cx="6798822" cy="21375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5" t="54650" r="14635" b="39763"/>
            <a:stretch/>
          </p:blipFill>
          <p:spPr>
            <a:xfrm>
              <a:off x="3352800" y="6262264"/>
              <a:ext cx="5791202" cy="21375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1" name="Group 10"/>
            <p:cNvGrpSpPr/>
            <p:nvPr/>
          </p:nvGrpSpPr>
          <p:grpSpPr>
            <a:xfrm>
              <a:off x="-4" y="5638800"/>
              <a:ext cx="9144006" cy="1099597"/>
              <a:chOff x="-4" y="5791199"/>
              <a:chExt cx="9144006" cy="1099597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4561650" y="5791199"/>
                <a:ext cx="4582352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6206" t="24853" r="-1" b="69560"/>
              <a:stretch/>
            </p:blipFill>
            <p:spPr>
              <a:xfrm>
                <a:off x="-4" y="6677039"/>
                <a:ext cx="3674623" cy="21375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5" name="Rectangle 14"/>
              <p:cNvSpPr/>
              <p:nvPr/>
            </p:nvSpPr>
            <p:spPr>
              <a:xfrm>
                <a:off x="2334827" y="6095999"/>
                <a:ext cx="6809175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319688" y="6414663"/>
                <a:ext cx="5824314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2" name="Rectangle 11"/>
            <p:cNvSpPr/>
            <p:nvPr/>
          </p:nvSpPr>
          <p:spPr>
            <a:xfrm>
              <a:off x="-5" y="6524639"/>
              <a:ext cx="3674623" cy="213757"/>
            </a:xfrm>
            <a:prstGeom prst="rect">
              <a:avLst/>
            </a:prstGeom>
            <a:solidFill>
              <a:srgbClr val="92D050">
                <a:alpha val="5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" name="Shape 60"/>
          <p:cNvSpPr txBox="1"/>
          <p:nvPr/>
        </p:nvSpPr>
        <p:spPr>
          <a:xfrm>
            <a:off x="2634450" y="76200"/>
            <a:ext cx="4604550" cy="96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" sz="4000" b="1" dirty="0" smtClean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Authority and First Year Writers</a:t>
            </a:r>
            <a:endParaRPr lang="en" sz="40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/>
          <p:nvPr/>
        </p:nvSpPr>
        <p:spPr>
          <a:xfrm>
            <a:off x="1619825" y="1502101"/>
            <a:ext cx="7524300" cy="4898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l" rtl="0">
              <a:spcBef>
                <a:spcPts val="0"/>
              </a:spcBef>
              <a:buNone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On Empowered Authorship</a:t>
            </a:r>
            <a:r>
              <a:rPr lang="en" sz="2700" b="1" dirty="0" smtClean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:</a:t>
            </a: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algn="l" rtl="0">
              <a:spcBef>
                <a:spcPts val="0"/>
              </a:spcBef>
              <a:buNone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“Often it requires students to throw almost two-decades’ worth of imposed authority into question before they realize they can be contributing members to information structures.”</a:t>
            </a:r>
          </a:p>
          <a:p>
            <a:pPr algn="l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algn="l" rtl="0">
              <a:spcBef>
                <a:spcPts val="0"/>
              </a:spcBef>
              <a:buNone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-Carrie Donovan and Sara O’Donnell</a:t>
            </a:r>
          </a:p>
          <a:p>
            <a:pPr lvl="0" algn="l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rgbClr val="008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60" b="90544" l="1091" r="98545"/>
                    </a14:imgEffect>
                    <a14:imgEffect>
                      <a14:saturation sat="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02" r="55118" b="60284"/>
          <a:stretch/>
        </p:blipFill>
        <p:spPr>
          <a:xfrm rot="10800000">
            <a:off x="0" y="-2"/>
            <a:ext cx="2784248" cy="3205313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-5" y="5638800"/>
            <a:ext cx="9144007" cy="1099597"/>
            <a:chOff x="-5" y="5638800"/>
            <a:chExt cx="9144007" cy="109959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9" t="24853" r="32629" b="69560"/>
            <a:stretch/>
          </p:blipFill>
          <p:spPr>
            <a:xfrm>
              <a:off x="4574028" y="5638801"/>
              <a:ext cx="4569972" cy="21375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8" t="30031" b="64382"/>
            <a:stretch/>
          </p:blipFill>
          <p:spPr>
            <a:xfrm>
              <a:off x="2345178" y="5943600"/>
              <a:ext cx="6798822" cy="21375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5" t="54650" r="14635" b="39763"/>
            <a:stretch/>
          </p:blipFill>
          <p:spPr>
            <a:xfrm>
              <a:off x="3352800" y="6262264"/>
              <a:ext cx="5791202" cy="21375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1" name="Group 10"/>
            <p:cNvGrpSpPr/>
            <p:nvPr/>
          </p:nvGrpSpPr>
          <p:grpSpPr>
            <a:xfrm>
              <a:off x="-4" y="5638800"/>
              <a:ext cx="9144006" cy="1099597"/>
              <a:chOff x="-4" y="5791199"/>
              <a:chExt cx="9144006" cy="1099597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4561650" y="5791199"/>
                <a:ext cx="4582352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6206" t="24853" r="-1" b="69560"/>
              <a:stretch/>
            </p:blipFill>
            <p:spPr>
              <a:xfrm>
                <a:off x="-4" y="6677039"/>
                <a:ext cx="3674623" cy="21375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5" name="Rectangle 14"/>
              <p:cNvSpPr/>
              <p:nvPr/>
            </p:nvSpPr>
            <p:spPr>
              <a:xfrm>
                <a:off x="2334827" y="6095999"/>
                <a:ext cx="6809175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319688" y="6414663"/>
                <a:ext cx="5824314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2" name="Rectangle 11"/>
            <p:cNvSpPr/>
            <p:nvPr/>
          </p:nvSpPr>
          <p:spPr>
            <a:xfrm>
              <a:off x="-5" y="6524639"/>
              <a:ext cx="3674623" cy="213757"/>
            </a:xfrm>
            <a:prstGeom prst="rect">
              <a:avLst/>
            </a:prstGeom>
            <a:solidFill>
              <a:srgbClr val="92D050">
                <a:alpha val="5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8" name="Shape 60"/>
          <p:cNvSpPr txBox="1"/>
          <p:nvPr/>
        </p:nvSpPr>
        <p:spPr>
          <a:xfrm>
            <a:off x="2634450" y="76200"/>
            <a:ext cx="4604550" cy="96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" sz="4000" b="1" dirty="0" smtClean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Authority and First Year Writers</a:t>
            </a:r>
            <a:endParaRPr lang="en" sz="40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/>
        </p:nvSpPr>
        <p:spPr>
          <a:xfrm>
            <a:off x="1676400" y="1447800"/>
            <a:ext cx="7524300" cy="4898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69850" lvl="0" algn="l" rtl="0">
              <a:spcBef>
                <a:spcPts val="0"/>
              </a:spcBef>
              <a:buSzPct val="100000"/>
            </a:pPr>
            <a:r>
              <a:rPr lang="en" sz="2700" b="1" dirty="0" smtClean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1) Evaluate </a:t>
            </a: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content </a:t>
            </a:r>
            <a:r>
              <a:rPr lang="en" sz="2700" b="1" dirty="0" smtClean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critically</a:t>
            </a:r>
          </a:p>
          <a:p>
            <a:pPr marL="69850" lvl="0" algn="l" rtl="0">
              <a:spcBef>
                <a:spcPts val="0"/>
              </a:spcBef>
              <a:buSzPct val="100000"/>
            </a:pPr>
            <a:endParaRPr lang="en" sz="2700" b="1" dirty="0" smtClean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69850" lvl="0" algn="l" rtl="0">
              <a:spcBef>
                <a:spcPts val="0"/>
              </a:spcBef>
              <a:buSzPct val="100000"/>
            </a:pPr>
            <a:r>
              <a:rPr lang="en" sz="2700" b="1" dirty="0" smtClean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2) Understand </a:t>
            </a: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information ethics </a:t>
            </a:r>
            <a:r>
              <a:rPr lang="en" sz="2700" b="1" dirty="0" smtClean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issues</a:t>
            </a:r>
          </a:p>
          <a:p>
            <a:pPr marL="69850" lvl="0" algn="l" rtl="0">
              <a:spcBef>
                <a:spcPts val="0"/>
              </a:spcBef>
              <a:buSzPct val="100000"/>
            </a:pPr>
            <a:endParaRPr lang="en"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69850" lvl="0" algn="l" rtl="0">
              <a:spcBef>
                <a:spcPts val="0"/>
              </a:spcBef>
              <a:buSzPct val="100000"/>
            </a:pPr>
            <a:r>
              <a:rPr lang="en" sz="2700" b="1" dirty="0" smtClean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3) Share </a:t>
            </a: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information and collaborate in a variety of participatory </a:t>
            </a:r>
            <a:r>
              <a:rPr lang="en" sz="2700" b="1" dirty="0" smtClean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environments</a:t>
            </a:r>
          </a:p>
          <a:p>
            <a:pPr marL="69850" lvl="0" algn="l" rtl="0">
              <a:spcBef>
                <a:spcPts val="0"/>
              </a:spcBef>
              <a:buSzPct val="100000"/>
            </a:pPr>
            <a:endParaRPr lang="en"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69850" lvl="0" algn="l" rtl="0">
              <a:spcBef>
                <a:spcPts val="0"/>
              </a:spcBef>
              <a:buSzPct val="100000"/>
            </a:pPr>
            <a:r>
              <a:rPr lang="en" sz="2700" b="1" dirty="0" smtClean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4) Connect </a:t>
            </a: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classroom learning with lifelong learning</a:t>
            </a:r>
          </a:p>
          <a:p>
            <a:pPr lvl="0" algn="l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algn="l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rgbClr val="008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60" b="90544" l="1091" r="98545"/>
                    </a14:imgEffect>
                    <a14:imgEffect>
                      <a14:saturation sat="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02" r="55118" b="60284"/>
          <a:stretch/>
        </p:blipFill>
        <p:spPr>
          <a:xfrm rot="10800000">
            <a:off x="0" y="-2"/>
            <a:ext cx="2784248" cy="3205313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-5" y="5638800"/>
            <a:ext cx="9144007" cy="1099597"/>
            <a:chOff x="-5" y="5638800"/>
            <a:chExt cx="9144007" cy="109959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9" t="24853" r="32629" b="69560"/>
            <a:stretch/>
          </p:blipFill>
          <p:spPr>
            <a:xfrm>
              <a:off x="4574028" y="5638801"/>
              <a:ext cx="4569972" cy="21375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8" t="30031" b="64382"/>
            <a:stretch/>
          </p:blipFill>
          <p:spPr>
            <a:xfrm>
              <a:off x="2345178" y="5943600"/>
              <a:ext cx="6798822" cy="21375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5" t="54650" r="14635" b="39763"/>
            <a:stretch/>
          </p:blipFill>
          <p:spPr>
            <a:xfrm>
              <a:off x="3352800" y="6262264"/>
              <a:ext cx="5791202" cy="21375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1" name="Group 10"/>
            <p:cNvGrpSpPr/>
            <p:nvPr/>
          </p:nvGrpSpPr>
          <p:grpSpPr>
            <a:xfrm>
              <a:off x="-4" y="5638800"/>
              <a:ext cx="9144006" cy="1099597"/>
              <a:chOff x="-4" y="5791199"/>
              <a:chExt cx="9144006" cy="1099597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4561650" y="5791199"/>
                <a:ext cx="4582352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6206" t="24853" r="-1" b="69560"/>
              <a:stretch/>
            </p:blipFill>
            <p:spPr>
              <a:xfrm>
                <a:off x="-4" y="6677039"/>
                <a:ext cx="3674623" cy="21375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5" name="Rectangle 14"/>
              <p:cNvSpPr/>
              <p:nvPr/>
            </p:nvSpPr>
            <p:spPr>
              <a:xfrm>
                <a:off x="2334827" y="6095999"/>
                <a:ext cx="6809175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319688" y="6414663"/>
                <a:ext cx="5824314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2" name="Rectangle 11"/>
            <p:cNvSpPr/>
            <p:nvPr/>
          </p:nvSpPr>
          <p:spPr>
            <a:xfrm>
              <a:off x="-5" y="6524639"/>
              <a:ext cx="3674623" cy="213757"/>
            </a:xfrm>
            <a:prstGeom prst="rect">
              <a:avLst/>
            </a:prstGeom>
            <a:solidFill>
              <a:srgbClr val="92D050">
                <a:alpha val="5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" name="Shape 60"/>
          <p:cNvSpPr txBox="1"/>
          <p:nvPr/>
        </p:nvSpPr>
        <p:spPr>
          <a:xfrm>
            <a:off x="2634450" y="76200"/>
            <a:ext cx="4604550" cy="96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" sz="4000" b="1" dirty="0" smtClean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Metaliteracy Goals</a:t>
            </a:r>
            <a:endParaRPr lang="en" sz="40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/>
        </p:nvSpPr>
        <p:spPr>
          <a:xfrm>
            <a:off x="1619825" y="1502101"/>
            <a:ext cx="7524300" cy="4898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400050" algn="l" rtl="0">
              <a:spcBef>
                <a:spcPts val="0"/>
              </a:spcBef>
              <a:buSzPct val="100000"/>
              <a:buFont typeface="Trebuchet MS"/>
              <a:buChar char="●"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Use of genre of autoethnography</a:t>
            </a:r>
          </a:p>
          <a:p>
            <a:pPr lvl="0" algn="l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400050" algn="l" rtl="0">
              <a:spcBef>
                <a:spcPts val="0"/>
              </a:spcBef>
              <a:buSzPct val="100000"/>
              <a:buFont typeface="Trebuchet MS"/>
              <a:buChar char="●"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Focus on interactions with information through fieldnotes</a:t>
            </a:r>
          </a:p>
          <a:p>
            <a:pPr lvl="0" algn="l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400050" algn="l" rtl="0">
              <a:spcBef>
                <a:spcPts val="0"/>
              </a:spcBef>
              <a:buSzPct val="100000"/>
              <a:buFont typeface="Trebuchet MS"/>
              <a:buChar char="●"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Engage in metacognition</a:t>
            </a:r>
          </a:p>
          <a:p>
            <a:pPr lvl="0" algn="l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400050" algn="l" rtl="0">
              <a:spcBef>
                <a:spcPts val="0"/>
              </a:spcBef>
              <a:buSzPct val="100000"/>
              <a:buFont typeface="Trebuchet MS"/>
              <a:buChar char="●"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Write a blog post that connects personal experiences to larger social/cultural issue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rgbClr val="008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60" b="90544" l="1091" r="98545"/>
                    </a14:imgEffect>
                    <a14:imgEffect>
                      <a14:saturation sat="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02" r="55118" b="60284"/>
          <a:stretch/>
        </p:blipFill>
        <p:spPr>
          <a:xfrm rot="10800000">
            <a:off x="0" y="-2"/>
            <a:ext cx="2784248" cy="3205313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-5" y="5638800"/>
            <a:ext cx="9144007" cy="1099597"/>
            <a:chOff x="-5" y="5638800"/>
            <a:chExt cx="9144007" cy="109959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9" t="24853" r="32629" b="69560"/>
            <a:stretch/>
          </p:blipFill>
          <p:spPr>
            <a:xfrm>
              <a:off x="4574028" y="5638801"/>
              <a:ext cx="4569972" cy="21375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8" t="30031" b="64382"/>
            <a:stretch/>
          </p:blipFill>
          <p:spPr>
            <a:xfrm>
              <a:off x="2345178" y="5943600"/>
              <a:ext cx="6798822" cy="21375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5" t="54650" r="14635" b="39763"/>
            <a:stretch/>
          </p:blipFill>
          <p:spPr>
            <a:xfrm>
              <a:off x="3352800" y="6262264"/>
              <a:ext cx="5791202" cy="21375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1" name="Group 10"/>
            <p:cNvGrpSpPr/>
            <p:nvPr/>
          </p:nvGrpSpPr>
          <p:grpSpPr>
            <a:xfrm>
              <a:off x="-4" y="5638800"/>
              <a:ext cx="9144006" cy="1099597"/>
              <a:chOff x="-4" y="5791199"/>
              <a:chExt cx="9144006" cy="1099597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4561650" y="5791199"/>
                <a:ext cx="4582352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6206" t="24853" r="-1" b="69560"/>
              <a:stretch/>
            </p:blipFill>
            <p:spPr>
              <a:xfrm>
                <a:off x="-4" y="6677039"/>
                <a:ext cx="3674623" cy="21375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5" name="Rectangle 14"/>
              <p:cNvSpPr/>
              <p:nvPr/>
            </p:nvSpPr>
            <p:spPr>
              <a:xfrm>
                <a:off x="2334827" y="6095999"/>
                <a:ext cx="6809175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319688" y="6414663"/>
                <a:ext cx="5824314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2" name="Rectangle 11"/>
            <p:cNvSpPr/>
            <p:nvPr/>
          </p:nvSpPr>
          <p:spPr>
            <a:xfrm>
              <a:off x="-5" y="6524639"/>
              <a:ext cx="3674623" cy="213757"/>
            </a:xfrm>
            <a:prstGeom prst="rect">
              <a:avLst/>
            </a:prstGeom>
            <a:solidFill>
              <a:srgbClr val="92D050">
                <a:alpha val="5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" name="Shape 60"/>
          <p:cNvSpPr txBox="1"/>
          <p:nvPr/>
        </p:nvSpPr>
        <p:spPr>
          <a:xfrm>
            <a:off x="2634450" y="76200"/>
            <a:ext cx="4604550" cy="96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" sz="4000" b="1" dirty="0" smtClean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Information Autoethnography</a:t>
            </a:r>
            <a:endParaRPr lang="en" sz="40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rgbClr val="008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60" b="90544" l="1091" r="98545"/>
                    </a14:imgEffect>
                    <a14:imgEffect>
                      <a14:saturation sat="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02" r="55118" b="60284"/>
          <a:stretch/>
        </p:blipFill>
        <p:spPr>
          <a:xfrm rot="10800000">
            <a:off x="0" y="-2"/>
            <a:ext cx="2784248" cy="3205313"/>
          </a:xfrm>
          <a:prstGeom prst="rect">
            <a:avLst/>
          </a:prstGeom>
        </p:spPr>
      </p:pic>
      <p:graphicFrame>
        <p:nvGraphicFramePr>
          <p:cNvPr id="162" name="Shape 162"/>
          <p:cNvGraphicFramePr/>
          <p:nvPr>
            <p:extLst>
              <p:ext uri="{D42A27DB-BD31-4B8C-83A1-F6EECF244321}">
                <p14:modId xmlns:p14="http://schemas.microsoft.com/office/powerpoint/2010/main" val="598831441"/>
              </p:ext>
            </p:extLst>
          </p:nvPr>
        </p:nvGraphicFramePr>
        <p:xfrm>
          <a:off x="1392122" y="381000"/>
          <a:ext cx="7686827" cy="5090100"/>
        </p:xfrm>
        <a:graphic>
          <a:graphicData uri="http://schemas.openxmlformats.org/drawingml/2006/table">
            <a:tbl>
              <a:tblPr>
                <a:noFill/>
                <a:tableStyleId>{6F74E291-DB44-471A-BEBD-4A2AEC90D2EE}</a:tableStyleId>
              </a:tblPr>
              <a:tblGrid>
                <a:gridCol w="3941878"/>
                <a:gridCol w="3744949"/>
              </a:tblGrid>
              <a:tr h="221012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2400" b="1" dirty="0">
                          <a:solidFill>
                            <a:srgbClr val="2D0A4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Metaliteracy</a:t>
                      </a:r>
                    </a:p>
                  </a:txBody>
                  <a:tcPr marL="91425" marR="91425" marT="91425" marB="91425">
                    <a:solidFill>
                      <a:schemeClr val="bg1"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2400" b="1" dirty="0">
                          <a:solidFill>
                            <a:srgbClr val="2D0A4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English Dept.</a:t>
                      </a:r>
                    </a:p>
                  </a:txBody>
                  <a:tcPr marL="91425" marR="91425" marT="91425" marB="91425">
                    <a:solidFill>
                      <a:schemeClr val="bg1">
                        <a:alpha val="35000"/>
                      </a:schemeClr>
                    </a:solidFill>
                  </a:tcPr>
                </a:tc>
              </a:tr>
              <a:tr h="425199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2200" b="1" dirty="0">
                          <a:solidFill>
                            <a:srgbClr val="2D0A4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Goal 3: Share info and collaborate in participatory environments</a:t>
                      </a:r>
                    </a:p>
                    <a:p>
                      <a:pPr marL="457200" lvl="0" indent="-368300" rtl="0">
                        <a:spcBef>
                          <a:spcPts val="0"/>
                        </a:spcBef>
                        <a:buSzPct val="100000"/>
                        <a:buFont typeface="Trebuchet MS"/>
                        <a:buChar char="●"/>
                      </a:pPr>
                      <a:r>
                        <a:rPr lang="en" sz="2200" b="1" dirty="0">
                          <a:solidFill>
                            <a:srgbClr val="2D0A4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Effectively communicate personal experiences to inform and assist others</a:t>
                      </a:r>
                    </a:p>
                    <a:p>
                      <a:pPr marL="457200" lvl="0" indent="-368300" rtl="0">
                        <a:spcBef>
                          <a:spcPts val="0"/>
                        </a:spcBef>
                        <a:buSzPct val="100000"/>
                        <a:buFont typeface="Trebuchet MS"/>
                        <a:buChar char="●"/>
                      </a:pPr>
                      <a:r>
                        <a:rPr lang="en" sz="2200" b="1" dirty="0">
                          <a:solidFill>
                            <a:srgbClr val="2D0A4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Recognize that learners can also be teachers</a:t>
                      </a:r>
                    </a:p>
                    <a:p>
                      <a:pPr marL="457200" lvl="0" indent="-368300" rtl="0">
                        <a:spcBef>
                          <a:spcPts val="0"/>
                        </a:spcBef>
                        <a:buSzPct val="100000"/>
                        <a:buFont typeface="Trebuchet MS"/>
                        <a:buChar char="●"/>
                      </a:pPr>
                      <a:r>
                        <a:rPr lang="en" sz="2200" b="1" dirty="0">
                          <a:solidFill>
                            <a:srgbClr val="2D0A4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Value user-generated content</a:t>
                      </a:r>
                    </a:p>
                    <a:p>
                      <a:pPr marL="457200" lvl="0" indent="-368300" rtl="0">
                        <a:spcBef>
                          <a:spcPts val="0"/>
                        </a:spcBef>
                        <a:buSzPct val="100000"/>
                        <a:buFont typeface="Trebuchet MS"/>
                        <a:buChar char="●"/>
                      </a:pPr>
                      <a:r>
                        <a:rPr lang="en" sz="2200" b="1" dirty="0">
                          <a:solidFill>
                            <a:srgbClr val="2D0A4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See oneself as a producer and consumer of info</a:t>
                      </a:r>
                    </a:p>
                  </a:txBody>
                  <a:tcPr marL="91425" marR="91425" marT="91425" marB="91425">
                    <a:solidFill>
                      <a:schemeClr val="bg1"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0" indent="-368300" rtl="0">
                        <a:spcBef>
                          <a:spcPts val="0"/>
                        </a:spcBef>
                        <a:buSzPct val="100000"/>
                        <a:buFont typeface="Trebuchet MS"/>
                        <a:buChar char="●"/>
                      </a:pPr>
                      <a:r>
                        <a:rPr lang="en" sz="2200" b="1" dirty="0">
                          <a:solidFill>
                            <a:srgbClr val="2D0A4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Analyze and produce sophisticated arguments that position their views within ongoing social and cultural questions</a:t>
                      </a:r>
                    </a:p>
                  </a:txBody>
                  <a:tcPr marL="91425" marR="91425" marT="91425" marB="91425">
                    <a:solidFill>
                      <a:schemeClr val="bg1">
                        <a:alpha val="3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-5" y="5638800"/>
            <a:ext cx="9144007" cy="1099597"/>
            <a:chOff x="-5" y="5638800"/>
            <a:chExt cx="9144007" cy="1099597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9" t="24853" r="32629" b="69560"/>
            <a:stretch/>
          </p:blipFill>
          <p:spPr>
            <a:xfrm>
              <a:off x="4574028" y="5638801"/>
              <a:ext cx="4569972" cy="21375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8" t="30031" b="64382"/>
            <a:stretch/>
          </p:blipFill>
          <p:spPr>
            <a:xfrm>
              <a:off x="2345178" y="5943600"/>
              <a:ext cx="6798822" cy="21375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5" t="54650" r="14635" b="39763"/>
            <a:stretch/>
          </p:blipFill>
          <p:spPr>
            <a:xfrm>
              <a:off x="3352800" y="6262264"/>
              <a:ext cx="5791202" cy="21375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0" name="Group 9"/>
            <p:cNvGrpSpPr/>
            <p:nvPr/>
          </p:nvGrpSpPr>
          <p:grpSpPr>
            <a:xfrm>
              <a:off x="-4" y="5638800"/>
              <a:ext cx="9144006" cy="1099597"/>
              <a:chOff x="-4" y="5791199"/>
              <a:chExt cx="9144006" cy="1099597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4561650" y="5791199"/>
                <a:ext cx="4582352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3" name="Picture 12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6206" t="24853" r="-1" b="69560"/>
              <a:stretch/>
            </p:blipFill>
            <p:spPr>
              <a:xfrm>
                <a:off x="-4" y="6677039"/>
                <a:ext cx="3674623" cy="21375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4" name="Rectangle 13"/>
              <p:cNvSpPr/>
              <p:nvPr/>
            </p:nvSpPr>
            <p:spPr>
              <a:xfrm>
                <a:off x="2334827" y="6095999"/>
                <a:ext cx="6809175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3319688" y="6414663"/>
                <a:ext cx="5824314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1" name="Rectangle 10"/>
            <p:cNvSpPr/>
            <p:nvPr/>
          </p:nvSpPr>
          <p:spPr>
            <a:xfrm>
              <a:off x="-5" y="6524639"/>
              <a:ext cx="3674623" cy="213757"/>
            </a:xfrm>
            <a:prstGeom prst="rect">
              <a:avLst/>
            </a:prstGeom>
            <a:solidFill>
              <a:srgbClr val="92D050">
                <a:alpha val="5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rgbClr val="008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60" b="90544" l="1091" r="98545"/>
                    </a14:imgEffect>
                    <a14:imgEffect>
                      <a14:saturation sat="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02" r="55118" b="60284"/>
          <a:stretch/>
        </p:blipFill>
        <p:spPr>
          <a:xfrm rot="10800000">
            <a:off x="0" y="-2"/>
            <a:ext cx="2784248" cy="3205313"/>
          </a:xfrm>
          <a:prstGeom prst="rect">
            <a:avLst/>
          </a:prstGeom>
        </p:spPr>
      </p:pic>
      <p:sp>
        <p:nvSpPr>
          <p:cNvPr id="169" name="Shape 169"/>
          <p:cNvSpPr txBox="1"/>
          <p:nvPr/>
        </p:nvSpPr>
        <p:spPr>
          <a:xfrm>
            <a:off x="2631600" y="102001"/>
            <a:ext cx="8798400" cy="96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" sz="32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Acting as Learners and Teachers</a:t>
            </a:r>
          </a:p>
        </p:txBody>
      </p:sp>
      <p:graphicFrame>
        <p:nvGraphicFramePr>
          <p:cNvPr id="170" name="Shape 170"/>
          <p:cNvGraphicFramePr/>
          <p:nvPr>
            <p:extLst>
              <p:ext uri="{D42A27DB-BD31-4B8C-83A1-F6EECF244321}">
                <p14:modId xmlns:p14="http://schemas.microsoft.com/office/powerpoint/2010/main" val="128043181"/>
              </p:ext>
            </p:extLst>
          </p:nvPr>
        </p:nvGraphicFramePr>
        <p:xfrm>
          <a:off x="1045300" y="792925"/>
          <a:ext cx="8041750" cy="4643197"/>
        </p:xfrm>
        <a:graphic>
          <a:graphicData uri="http://schemas.openxmlformats.org/drawingml/2006/table">
            <a:tbl>
              <a:tblPr>
                <a:noFill/>
                <a:tableStyleId>{BBE049BA-C855-4774-AB84-111CE4A4B671}</a:tableStyleId>
              </a:tblPr>
              <a:tblGrid>
                <a:gridCol w="4020875"/>
                <a:gridCol w="4020875"/>
              </a:tblGrid>
              <a:tr h="522688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" sz="2400" b="1" dirty="0">
                          <a:solidFill>
                            <a:srgbClr val="2D0A4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Student 1</a:t>
                      </a:r>
                    </a:p>
                  </a:txBody>
                  <a:tcPr marL="91425" marR="91425" marT="91425" marB="91425">
                    <a:solidFill>
                      <a:schemeClr val="bg1"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" sz="2400" b="1" dirty="0">
                          <a:solidFill>
                            <a:srgbClr val="2D0A4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Student 2</a:t>
                      </a:r>
                    </a:p>
                  </a:txBody>
                  <a:tcPr marL="91425" marR="91425" marT="91425" marB="91425">
                    <a:solidFill>
                      <a:schemeClr val="bg1">
                        <a:alpha val="35000"/>
                      </a:schemeClr>
                    </a:solidFill>
                  </a:tcPr>
                </a:tc>
              </a:tr>
              <a:tr h="4094587">
                <a:tc>
                  <a:txBody>
                    <a:bodyPr/>
                    <a:lstStyle/>
                    <a:p>
                      <a:pPr marL="457200" lvl="0" indent="-342900" rtl="0">
                        <a:spcBef>
                          <a:spcPts val="0"/>
                        </a:spcBef>
                        <a:buSzPct val="100000"/>
                        <a:buFont typeface="Trebuchet MS"/>
                        <a:buChar char="●"/>
                      </a:pPr>
                      <a:r>
                        <a:rPr lang="en" sz="1800" b="1" dirty="0">
                          <a:solidFill>
                            <a:srgbClr val="2D0A4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Personal experience with filter bubble</a:t>
                      </a:r>
                    </a:p>
                    <a:p>
                      <a:pPr marL="457200" lvl="0" indent="-342900" rtl="0">
                        <a:spcBef>
                          <a:spcPts val="0"/>
                        </a:spcBef>
                        <a:buSzPct val="100000"/>
                        <a:buFont typeface="Trebuchet MS"/>
                        <a:buChar char="●"/>
                      </a:pPr>
                      <a:r>
                        <a:rPr lang="en" sz="1800" b="1" dirty="0">
                          <a:solidFill>
                            <a:srgbClr val="2D0A4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Argues it is positive and gives her control over online </a:t>
                      </a:r>
                      <a:r>
                        <a:rPr lang="en" sz="1800" b="1" dirty="0" smtClean="0">
                          <a:solidFill>
                            <a:srgbClr val="2D0A4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content</a:t>
                      </a:r>
                    </a:p>
                    <a:p>
                      <a:pPr marL="114300" lvl="0" indent="0" rtl="0">
                        <a:spcBef>
                          <a:spcPts val="0"/>
                        </a:spcBef>
                        <a:buSzPct val="100000"/>
                        <a:buFont typeface="Trebuchet MS"/>
                        <a:buNone/>
                      </a:pPr>
                      <a:endParaRPr sz="1800" b="1" dirty="0">
                        <a:solidFill>
                          <a:srgbClr val="2D0A42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marL="457200" lvl="0" indent="-342900">
                        <a:spcBef>
                          <a:spcPts val="0"/>
                        </a:spcBef>
                        <a:buSzPct val="100000"/>
                        <a:buFont typeface="Trebuchet MS"/>
                        <a:buChar char="●"/>
                      </a:pPr>
                      <a:r>
                        <a:rPr lang="en" sz="1800" b="1" dirty="0" smtClean="0">
                          <a:solidFill>
                            <a:srgbClr val="2D0A4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Instagram</a:t>
                      </a:r>
                      <a:r>
                        <a:rPr lang="en" sz="1800" b="1" baseline="0" dirty="0" smtClean="0">
                          <a:solidFill>
                            <a:srgbClr val="2D0A4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 Example</a:t>
                      </a:r>
                      <a:r>
                        <a:rPr lang="en" sz="1800" b="1" dirty="0" smtClean="0">
                          <a:solidFill>
                            <a:srgbClr val="2D0A4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: </a:t>
                      </a:r>
                      <a:r>
                        <a:rPr lang="en" sz="1800" b="1" dirty="0">
                          <a:solidFill>
                            <a:srgbClr val="2D0A4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“</a:t>
                      </a:r>
                      <a:r>
                        <a:rPr lang="en" sz="1800" b="1" i="1" dirty="0">
                          <a:solidFill>
                            <a:srgbClr val="2D0A4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The accounts I follow don’t tell girls to starve themselves. Instead of having to deal with users and accounts that make me feel insecure about my body, I get to follow these accounts and filter out the bad ones.”</a:t>
                      </a:r>
                    </a:p>
                  </a:txBody>
                  <a:tcPr marL="91425" marR="91425" marT="91425" marB="91425">
                    <a:solidFill>
                      <a:schemeClr val="bg1"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0" indent="-342900" rtl="0">
                        <a:spcBef>
                          <a:spcPts val="0"/>
                        </a:spcBef>
                        <a:buSzPct val="100000"/>
                        <a:buFont typeface="Trebuchet MS"/>
                        <a:buChar char="●"/>
                      </a:pPr>
                      <a:r>
                        <a:rPr lang="en" sz="1800" b="1" dirty="0">
                          <a:solidFill>
                            <a:srgbClr val="2D0A4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Personal experience with race issues</a:t>
                      </a:r>
                    </a:p>
                    <a:p>
                      <a:pPr marL="457200" lvl="0" indent="-342900" rtl="0">
                        <a:spcBef>
                          <a:spcPts val="0"/>
                        </a:spcBef>
                        <a:buSzPct val="100000"/>
                        <a:buFont typeface="Trebuchet MS"/>
                        <a:buChar char="●"/>
                      </a:pPr>
                      <a:r>
                        <a:rPr lang="en" sz="1800" b="1" dirty="0">
                          <a:solidFill>
                            <a:srgbClr val="2D0A4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Argues that it is impossible for her not to see race issues everywhere, an experience that is much different than most of her classmates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1800" b="1" dirty="0">
                        <a:solidFill>
                          <a:srgbClr val="2D0A42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marL="457200" lvl="0" indent="-342900">
                        <a:spcBef>
                          <a:spcPts val="0"/>
                        </a:spcBef>
                        <a:buSzPct val="100000"/>
                        <a:buFont typeface="Trebuchet MS"/>
                        <a:buChar char="●"/>
                      </a:pPr>
                      <a:r>
                        <a:rPr lang="en" sz="1800" b="1" i="1" dirty="0">
                          <a:solidFill>
                            <a:srgbClr val="2D0A4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“Everything I see and hear talks about race, so I’ll give the world what it wants, my experience and the brutal truth.”</a:t>
                      </a:r>
                    </a:p>
                  </a:txBody>
                  <a:tcPr marL="91425" marR="91425" marT="91425" marB="91425">
                    <a:solidFill>
                      <a:schemeClr val="bg1">
                        <a:alpha val="3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-5" y="5638800"/>
            <a:ext cx="9144007" cy="1099597"/>
            <a:chOff x="-5" y="5638800"/>
            <a:chExt cx="9144007" cy="109959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9" t="24853" r="32629" b="69560"/>
            <a:stretch/>
          </p:blipFill>
          <p:spPr>
            <a:xfrm>
              <a:off x="4574028" y="5638801"/>
              <a:ext cx="4569972" cy="21375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8" t="30031" b="64382"/>
            <a:stretch/>
          </p:blipFill>
          <p:spPr>
            <a:xfrm>
              <a:off x="2345178" y="5943600"/>
              <a:ext cx="6798822" cy="21375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5" t="54650" r="14635" b="39763"/>
            <a:stretch/>
          </p:blipFill>
          <p:spPr>
            <a:xfrm>
              <a:off x="3352800" y="6262264"/>
              <a:ext cx="5791202" cy="21375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1" name="Group 10"/>
            <p:cNvGrpSpPr/>
            <p:nvPr/>
          </p:nvGrpSpPr>
          <p:grpSpPr>
            <a:xfrm>
              <a:off x="-4" y="5638800"/>
              <a:ext cx="9144006" cy="1099597"/>
              <a:chOff x="-4" y="5791199"/>
              <a:chExt cx="9144006" cy="1099597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4561650" y="5791199"/>
                <a:ext cx="4582352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6206" t="24853" r="-1" b="69560"/>
              <a:stretch/>
            </p:blipFill>
            <p:spPr>
              <a:xfrm>
                <a:off x="-4" y="6677039"/>
                <a:ext cx="3674623" cy="21375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5" name="Rectangle 14"/>
              <p:cNvSpPr/>
              <p:nvPr/>
            </p:nvSpPr>
            <p:spPr>
              <a:xfrm>
                <a:off x="2334827" y="6095999"/>
                <a:ext cx="6809175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319688" y="6414663"/>
                <a:ext cx="5824314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2" name="Rectangle 11"/>
            <p:cNvSpPr/>
            <p:nvPr/>
          </p:nvSpPr>
          <p:spPr>
            <a:xfrm>
              <a:off x="-5" y="6524639"/>
              <a:ext cx="3674623" cy="213757"/>
            </a:xfrm>
            <a:prstGeom prst="rect">
              <a:avLst/>
            </a:prstGeom>
            <a:solidFill>
              <a:srgbClr val="92D050">
                <a:alpha val="5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rgbClr val="008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60" b="90544" l="1091" r="98545"/>
                    </a14:imgEffect>
                    <a14:imgEffect>
                      <a14:saturation sat="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02" r="55118" b="60284"/>
          <a:stretch/>
        </p:blipFill>
        <p:spPr>
          <a:xfrm rot="10800000">
            <a:off x="0" y="-2"/>
            <a:ext cx="2784248" cy="3205313"/>
          </a:xfrm>
          <a:prstGeom prst="rect">
            <a:avLst/>
          </a:prstGeom>
        </p:spPr>
      </p:pic>
      <p:sp>
        <p:nvSpPr>
          <p:cNvPr id="177" name="Shape 177"/>
          <p:cNvSpPr txBox="1"/>
          <p:nvPr/>
        </p:nvSpPr>
        <p:spPr>
          <a:xfrm>
            <a:off x="2479200" y="102001"/>
            <a:ext cx="8798400" cy="96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" sz="32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Valuing User-Generated Content</a:t>
            </a:r>
          </a:p>
        </p:txBody>
      </p:sp>
      <p:graphicFrame>
        <p:nvGraphicFramePr>
          <p:cNvPr id="178" name="Shape 178"/>
          <p:cNvGraphicFramePr/>
          <p:nvPr>
            <p:extLst>
              <p:ext uri="{D42A27DB-BD31-4B8C-83A1-F6EECF244321}">
                <p14:modId xmlns:p14="http://schemas.microsoft.com/office/powerpoint/2010/main" val="4008728427"/>
              </p:ext>
            </p:extLst>
          </p:nvPr>
        </p:nvGraphicFramePr>
        <p:xfrm>
          <a:off x="1045300" y="788123"/>
          <a:ext cx="8041750" cy="4317277"/>
        </p:xfrm>
        <a:graphic>
          <a:graphicData uri="http://schemas.openxmlformats.org/drawingml/2006/table">
            <a:tbl>
              <a:tblPr>
                <a:noFill/>
                <a:tableStyleId>{68F0A6B8-F041-4F84-AD72-638838BB0308}</a:tableStyleId>
              </a:tblPr>
              <a:tblGrid>
                <a:gridCol w="4020875"/>
                <a:gridCol w="4020875"/>
              </a:tblGrid>
              <a:tr h="467608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2400" b="1" dirty="0">
                          <a:solidFill>
                            <a:srgbClr val="2D0A4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Student 1</a:t>
                      </a:r>
                    </a:p>
                  </a:txBody>
                  <a:tcPr marL="91425" marR="91425" marT="91425" marB="91425">
                    <a:solidFill>
                      <a:schemeClr val="bg1"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2400" b="1">
                          <a:solidFill>
                            <a:srgbClr val="2D0A4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Student 2</a:t>
                      </a:r>
                    </a:p>
                  </a:txBody>
                  <a:tcPr marL="91425" marR="91425" marT="91425" marB="91425">
                    <a:solidFill>
                      <a:schemeClr val="bg1">
                        <a:alpha val="35000"/>
                      </a:schemeClr>
                    </a:solidFill>
                  </a:tcPr>
                </a:tc>
              </a:tr>
              <a:tr h="3768667">
                <a:tc>
                  <a:txBody>
                    <a:bodyPr/>
                    <a:lstStyle/>
                    <a:p>
                      <a:pPr marL="457200" lvl="0" indent="-368300" rtl="0">
                        <a:spcBef>
                          <a:spcPts val="0"/>
                        </a:spcBef>
                        <a:buSzPct val="100000"/>
                        <a:buFont typeface="Trebuchet MS"/>
                        <a:buChar char="●"/>
                      </a:pPr>
                      <a:r>
                        <a:rPr lang="en" sz="2200" b="1" dirty="0">
                          <a:solidFill>
                            <a:srgbClr val="2D0A4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Values UGC as a way to improve her life</a:t>
                      </a:r>
                    </a:p>
                    <a:p>
                      <a:pPr marL="457200" lvl="0" indent="-368300" rtl="0">
                        <a:spcBef>
                          <a:spcPts val="0"/>
                        </a:spcBef>
                        <a:buSzPct val="100000"/>
                        <a:buFont typeface="Trebuchet MS"/>
                        <a:buChar char="●"/>
                      </a:pPr>
                      <a:r>
                        <a:rPr lang="en" sz="2200" b="1" dirty="0">
                          <a:solidFill>
                            <a:srgbClr val="2D0A4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Instagram as inspiration for healthy lifestyle</a:t>
                      </a:r>
                    </a:p>
                    <a:p>
                      <a:pPr marL="457200" lvl="0" indent="-368300" rtl="0">
                        <a:spcBef>
                          <a:spcPts val="0"/>
                        </a:spcBef>
                        <a:buSzPct val="100000"/>
                        <a:buFont typeface="Trebuchet MS"/>
                        <a:buChar char="●"/>
                      </a:pPr>
                      <a:r>
                        <a:rPr lang="en" sz="2200" b="1" dirty="0">
                          <a:solidFill>
                            <a:srgbClr val="2D0A4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Twitter and Facebook as means to connect with family and friends</a:t>
                      </a:r>
                    </a:p>
                    <a:p>
                      <a:pPr marL="457200" lvl="0" indent="-368300" rtl="0">
                        <a:spcBef>
                          <a:spcPts val="0"/>
                        </a:spcBef>
                        <a:buSzPct val="100000"/>
                        <a:buFont typeface="Trebuchet MS"/>
                        <a:buChar char="●"/>
                      </a:pPr>
                      <a:r>
                        <a:rPr lang="en" sz="2200" b="1" dirty="0">
                          <a:solidFill>
                            <a:srgbClr val="2D0A4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Using Pinterest to set goals for the future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2200" b="1" dirty="0">
                        <a:solidFill>
                          <a:srgbClr val="2D0A42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L="91425" marR="91425" marT="91425" marB="91425">
                    <a:solidFill>
                      <a:schemeClr val="bg1"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0" indent="-368300" rtl="0">
                        <a:spcBef>
                          <a:spcPts val="0"/>
                        </a:spcBef>
                        <a:buSzPct val="100000"/>
                        <a:buFont typeface="Trebuchet MS"/>
                        <a:buChar char="●"/>
                      </a:pPr>
                      <a:r>
                        <a:rPr lang="en" sz="2200" b="1" dirty="0">
                          <a:solidFill>
                            <a:srgbClr val="2D0A4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Values UGC as a way to stay educated about issues of race in America</a:t>
                      </a:r>
                    </a:p>
                    <a:p>
                      <a:pPr marL="457200" lvl="0" indent="-368300" rtl="0">
                        <a:spcBef>
                          <a:spcPts val="0"/>
                        </a:spcBef>
                        <a:buSzPct val="100000"/>
                        <a:buFont typeface="Trebuchet MS"/>
                        <a:buChar char="●"/>
                      </a:pPr>
                      <a:r>
                        <a:rPr lang="en" sz="2200" b="1" dirty="0">
                          <a:solidFill>
                            <a:srgbClr val="2D0A4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Following “Twitter War” about Viola Davis after Emmys</a:t>
                      </a:r>
                    </a:p>
                    <a:p>
                      <a:pPr marL="457200" lvl="0" indent="-368300" rtl="0">
                        <a:spcBef>
                          <a:spcPts val="0"/>
                        </a:spcBef>
                        <a:buSzPct val="100000"/>
                        <a:buFont typeface="Trebuchet MS"/>
                        <a:buChar char="●"/>
                      </a:pPr>
                      <a:r>
                        <a:rPr lang="en" sz="2200" b="1" dirty="0">
                          <a:solidFill>
                            <a:srgbClr val="2D0A4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Using YouTube to learn about psychology experiments related to race issues</a:t>
                      </a:r>
                    </a:p>
                  </a:txBody>
                  <a:tcPr marL="91425" marR="91425" marT="91425" marB="91425">
                    <a:solidFill>
                      <a:schemeClr val="bg1">
                        <a:alpha val="3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-5" y="5638800"/>
            <a:ext cx="9144007" cy="1099597"/>
            <a:chOff x="-5" y="5638800"/>
            <a:chExt cx="9144007" cy="109959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9" t="24853" r="32629" b="69560"/>
            <a:stretch/>
          </p:blipFill>
          <p:spPr>
            <a:xfrm>
              <a:off x="4574028" y="5638801"/>
              <a:ext cx="4569972" cy="21375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8" t="30031" b="64382"/>
            <a:stretch/>
          </p:blipFill>
          <p:spPr>
            <a:xfrm>
              <a:off x="2345178" y="5943600"/>
              <a:ext cx="6798822" cy="21375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5" t="54650" r="14635" b="39763"/>
            <a:stretch/>
          </p:blipFill>
          <p:spPr>
            <a:xfrm>
              <a:off x="3352800" y="6262264"/>
              <a:ext cx="5791202" cy="21375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1" name="Group 10"/>
            <p:cNvGrpSpPr/>
            <p:nvPr/>
          </p:nvGrpSpPr>
          <p:grpSpPr>
            <a:xfrm>
              <a:off x="-4" y="5638800"/>
              <a:ext cx="9144006" cy="1099597"/>
              <a:chOff x="-4" y="5791199"/>
              <a:chExt cx="9144006" cy="1099597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4561650" y="5791199"/>
                <a:ext cx="4582352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6206" t="24853" r="-1" b="69560"/>
              <a:stretch/>
            </p:blipFill>
            <p:spPr>
              <a:xfrm>
                <a:off x="-4" y="6677039"/>
                <a:ext cx="3674623" cy="21375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5" name="Rectangle 14"/>
              <p:cNvSpPr/>
              <p:nvPr/>
            </p:nvSpPr>
            <p:spPr>
              <a:xfrm>
                <a:off x="2334827" y="6095999"/>
                <a:ext cx="6809175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319688" y="6414663"/>
                <a:ext cx="5824314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2" name="Rectangle 11"/>
            <p:cNvSpPr/>
            <p:nvPr/>
          </p:nvSpPr>
          <p:spPr>
            <a:xfrm>
              <a:off x="-5" y="6524639"/>
              <a:ext cx="3674623" cy="213757"/>
            </a:xfrm>
            <a:prstGeom prst="rect">
              <a:avLst/>
            </a:prstGeom>
            <a:solidFill>
              <a:srgbClr val="92D050">
                <a:alpha val="5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rgbClr val="008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60" b="90544" l="1091" r="98545"/>
                    </a14:imgEffect>
                    <a14:imgEffect>
                      <a14:saturation sat="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02" r="55118" b="60284"/>
          <a:stretch/>
        </p:blipFill>
        <p:spPr>
          <a:xfrm rot="10800000">
            <a:off x="0" y="-2"/>
            <a:ext cx="2784248" cy="3205313"/>
          </a:xfrm>
          <a:prstGeom prst="rect">
            <a:avLst/>
          </a:prstGeom>
        </p:spPr>
      </p:pic>
      <p:sp>
        <p:nvSpPr>
          <p:cNvPr id="185" name="Shape 185"/>
          <p:cNvSpPr txBox="1"/>
          <p:nvPr/>
        </p:nvSpPr>
        <p:spPr>
          <a:xfrm>
            <a:off x="2728275" y="102001"/>
            <a:ext cx="7025325" cy="96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" sz="32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Acting as Producers </a:t>
            </a:r>
            <a:endParaRPr lang="en" sz="3200" b="1" dirty="0" smtClean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algn="l" rtl="0">
              <a:spcBef>
                <a:spcPts val="0"/>
              </a:spcBef>
              <a:buNone/>
            </a:pPr>
            <a:r>
              <a:rPr lang="en" sz="3200" b="1" dirty="0" smtClean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and Consumers</a:t>
            </a:r>
            <a:endParaRPr lang="en" sz="32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aphicFrame>
        <p:nvGraphicFramePr>
          <p:cNvPr id="186" name="Shape 186"/>
          <p:cNvGraphicFramePr/>
          <p:nvPr>
            <p:extLst>
              <p:ext uri="{D42A27DB-BD31-4B8C-83A1-F6EECF244321}">
                <p14:modId xmlns:p14="http://schemas.microsoft.com/office/powerpoint/2010/main" val="1082116830"/>
              </p:ext>
            </p:extLst>
          </p:nvPr>
        </p:nvGraphicFramePr>
        <p:xfrm>
          <a:off x="1045300" y="1271556"/>
          <a:ext cx="8041750" cy="3300444"/>
        </p:xfrm>
        <a:graphic>
          <a:graphicData uri="http://schemas.openxmlformats.org/drawingml/2006/table">
            <a:tbl>
              <a:tblPr>
                <a:noFill/>
                <a:tableStyleId>{03D79ADB-BC84-4F44-983A-0FA3B9824BA4}</a:tableStyleId>
              </a:tblPr>
              <a:tblGrid>
                <a:gridCol w="4020875"/>
                <a:gridCol w="4020875"/>
              </a:tblGrid>
              <a:tr h="341441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2400" b="1" dirty="0">
                          <a:solidFill>
                            <a:srgbClr val="2D0A4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Student 1</a:t>
                      </a:r>
                    </a:p>
                  </a:txBody>
                  <a:tcPr marL="91425" marR="91425" marT="91425" marB="91425">
                    <a:solidFill>
                      <a:schemeClr val="bg1"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2400" b="1" dirty="0">
                          <a:solidFill>
                            <a:srgbClr val="2D0A4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Student 2</a:t>
                      </a:r>
                    </a:p>
                  </a:txBody>
                  <a:tcPr marL="91425" marR="91425" marT="91425" marB="91425">
                    <a:solidFill>
                      <a:schemeClr val="bg1">
                        <a:alpha val="35000"/>
                      </a:schemeClr>
                    </a:solidFill>
                  </a:tcPr>
                </a:tc>
              </a:tr>
              <a:tr h="2751834">
                <a:tc>
                  <a:txBody>
                    <a:bodyPr/>
                    <a:lstStyle/>
                    <a:p>
                      <a:pPr marL="457200" lvl="0" indent="-368300" rtl="0">
                        <a:spcBef>
                          <a:spcPts val="0"/>
                        </a:spcBef>
                        <a:buSzPct val="100000"/>
                        <a:buFont typeface="Trebuchet MS"/>
                        <a:buChar char="●"/>
                      </a:pPr>
                      <a:r>
                        <a:rPr lang="en" sz="2200" b="1" dirty="0">
                          <a:solidFill>
                            <a:srgbClr val="2D0A4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Positions herself mostly as a consumer of UGC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2200" b="1" dirty="0">
                        <a:solidFill>
                          <a:srgbClr val="2D0A42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marL="457200" lvl="0" indent="-368300" rtl="0">
                        <a:spcBef>
                          <a:spcPts val="0"/>
                        </a:spcBef>
                        <a:buSzPct val="100000"/>
                        <a:buFont typeface="Trebuchet MS"/>
                        <a:buChar char="●"/>
                      </a:pPr>
                      <a:r>
                        <a:rPr lang="en" sz="2200" b="1" dirty="0">
                          <a:solidFill>
                            <a:srgbClr val="2D0A4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Only act of production is on Pinterest, not meant for wide audience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2200" b="1" dirty="0">
                        <a:solidFill>
                          <a:srgbClr val="2D0A42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L="91425" marR="91425" marT="91425" marB="91425">
                    <a:solidFill>
                      <a:schemeClr val="bg1"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0" indent="-368300" rtl="0">
                        <a:spcBef>
                          <a:spcPts val="0"/>
                        </a:spcBef>
                        <a:buSzPct val="100000"/>
                        <a:buFont typeface="Trebuchet MS"/>
                        <a:buChar char="●"/>
                      </a:pPr>
                      <a:r>
                        <a:rPr lang="en" sz="2200" b="1" dirty="0">
                          <a:solidFill>
                            <a:srgbClr val="2D0A4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Positions herself only as a consumer of UGC 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2200" b="1" dirty="0">
                        <a:solidFill>
                          <a:srgbClr val="2D0A42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marL="457200" lvl="0" indent="-368300" rtl="0">
                        <a:spcBef>
                          <a:spcPts val="0"/>
                        </a:spcBef>
                        <a:buSzPct val="100000"/>
                        <a:buFont typeface="Trebuchet MS"/>
                        <a:buChar char="●"/>
                      </a:pPr>
                      <a:r>
                        <a:rPr lang="en" sz="2200" b="1" dirty="0">
                          <a:solidFill>
                            <a:srgbClr val="2D0A4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Discusses issues of race in informal, face-to-face context with friends</a:t>
                      </a:r>
                    </a:p>
                  </a:txBody>
                  <a:tcPr marL="91425" marR="91425" marT="91425" marB="91425">
                    <a:solidFill>
                      <a:schemeClr val="bg1">
                        <a:alpha val="3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-5" y="5638800"/>
            <a:ext cx="9144007" cy="1099597"/>
            <a:chOff x="-5" y="5638800"/>
            <a:chExt cx="9144007" cy="1099597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9" t="24853" r="32629" b="69560"/>
            <a:stretch/>
          </p:blipFill>
          <p:spPr>
            <a:xfrm>
              <a:off x="4574028" y="5638801"/>
              <a:ext cx="4569972" cy="21375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8" t="30031" b="64382"/>
            <a:stretch/>
          </p:blipFill>
          <p:spPr>
            <a:xfrm>
              <a:off x="2345178" y="5943600"/>
              <a:ext cx="6798822" cy="21375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5" t="54650" r="14635" b="39763"/>
            <a:stretch/>
          </p:blipFill>
          <p:spPr>
            <a:xfrm>
              <a:off x="3352800" y="6262264"/>
              <a:ext cx="5791202" cy="21375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0" name="Group 9"/>
            <p:cNvGrpSpPr/>
            <p:nvPr/>
          </p:nvGrpSpPr>
          <p:grpSpPr>
            <a:xfrm>
              <a:off x="-4" y="5638800"/>
              <a:ext cx="9144006" cy="1099597"/>
              <a:chOff x="-4" y="5791199"/>
              <a:chExt cx="9144006" cy="1099597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4561650" y="5791199"/>
                <a:ext cx="4582352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3" name="Picture 12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6206" t="24853" r="-1" b="69560"/>
              <a:stretch/>
            </p:blipFill>
            <p:spPr>
              <a:xfrm>
                <a:off x="-4" y="6677039"/>
                <a:ext cx="3674623" cy="21375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4" name="Rectangle 13"/>
              <p:cNvSpPr/>
              <p:nvPr/>
            </p:nvSpPr>
            <p:spPr>
              <a:xfrm>
                <a:off x="2334827" y="6095999"/>
                <a:ext cx="6809175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3319688" y="6414663"/>
                <a:ext cx="5824314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1" name="Rectangle 10"/>
            <p:cNvSpPr/>
            <p:nvPr/>
          </p:nvSpPr>
          <p:spPr>
            <a:xfrm>
              <a:off x="-5" y="6524639"/>
              <a:ext cx="3674623" cy="213757"/>
            </a:xfrm>
            <a:prstGeom prst="rect">
              <a:avLst/>
            </a:prstGeom>
            <a:solidFill>
              <a:srgbClr val="92D050">
                <a:alpha val="5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/>
          <p:nvPr/>
        </p:nvSpPr>
        <p:spPr>
          <a:xfrm>
            <a:off x="1619825" y="1502101"/>
            <a:ext cx="7524300" cy="4898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l" rtl="0">
              <a:spcBef>
                <a:spcPts val="0"/>
              </a:spcBef>
              <a:buNone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Student 3:</a:t>
            </a:r>
          </a:p>
          <a:p>
            <a:pPr lvl="0" algn="l" rtl="0">
              <a:spcBef>
                <a:spcPts val="0"/>
              </a:spcBef>
              <a:buNone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“I tend to have my phone in my hand if I am ever waiting for someone or eating alone. It’s as if it’s my only friend when there isn’t anyone around I actually know. And the crazy part is that I rarely post anything...I just look at what everyone else is posting. </a:t>
            </a:r>
            <a:r>
              <a:rPr lang="en" sz="2700" b="1" dirty="0">
                <a:solidFill>
                  <a:srgbClr val="003300"/>
                </a:solidFill>
                <a:latin typeface="Trebuchet MS"/>
                <a:ea typeface="Trebuchet MS"/>
                <a:cs typeface="Trebuchet MS"/>
                <a:sym typeface="Trebuchet MS"/>
              </a:rPr>
              <a:t>For me the internet is a one way street and traffic is heading in my direction.”</a:t>
            </a:r>
          </a:p>
          <a:p>
            <a:pPr lvl="0" algn="l" rtl="0">
              <a:spcBef>
                <a:spcPts val="0"/>
              </a:spcBef>
              <a:buNone/>
            </a:pPr>
            <a:endParaRPr sz="2700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algn="l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-5" y="5638800"/>
            <a:ext cx="9144007" cy="1099597"/>
            <a:chOff x="-5" y="5638800"/>
            <a:chExt cx="9144007" cy="1099597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9" t="24853" r="32629" b="69560"/>
            <a:stretch/>
          </p:blipFill>
          <p:spPr>
            <a:xfrm>
              <a:off x="4574028" y="5638801"/>
              <a:ext cx="4569972" cy="21375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8" t="30031" b="64382"/>
            <a:stretch/>
          </p:blipFill>
          <p:spPr>
            <a:xfrm>
              <a:off x="2345178" y="5943600"/>
              <a:ext cx="6798822" cy="21375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5" t="54650" r="14635" b="39763"/>
            <a:stretch/>
          </p:blipFill>
          <p:spPr>
            <a:xfrm>
              <a:off x="3352800" y="6262264"/>
              <a:ext cx="5791202" cy="21375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0" name="Group 9"/>
            <p:cNvGrpSpPr/>
            <p:nvPr/>
          </p:nvGrpSpPr>
          <p:grpSpPr>
            <a:xfrm>
              <a:off x="-4" y="5638800"/>
              <a:ext cx="9144006" cy="1099597"/>
              <a:chOff x="-4" y="5791199"/>
              <a:chExt cx="9144006" cy="1099597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4561650" y="5791199"/>
                <a:ext cx="4582352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3" name="Picture 12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6206" t="24853" r="-1" b="69560"/>
              <a:stretch/>
            </p:blipFill>
            <p:spPr>
              <a:xfrm>
                <a:off x="-4" y="6677039"/>
                <a:ext cx="3674623" cy="21375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4" name="Rectangle 13"/>
              <p:cNvSpPr/>
              <p:nvPr/>
            </p:nvSpPr>
            <p:spPr>
              <a:xfrm>
                <a:off x="2334827" y="6095999"/>
                <a:ext cx="6809175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3319688" y="6414663"/>
                <a:ext cx="5824314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1" name="Rectangle 10"/>
            <p:cNvSpPr/>
            <p:nvPr/>
          </p:nvSpPr>
          <p:spPr>
            <a:xfrm>
              <a:off x="-5" y="6524639"/>
              <a:ext cx="3674623" cy="213757"/>
            </a:xfrm>
            <a:prstGeom prst="rect">
              <a:avLst/>
            </a:prstGeom>
            <a:solidFill>
              <a:srgbClr val="92D050">
                <a:alpha val="5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4">
            <a:duotone>
              <a:prstClr val="black"/>
              <a:srgbClr val="008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60" b="90544" l="1091" r="98545"/>
                    </a14:imgEffect>
                    <a14:imgEffect>
                      <a14:saturation sat="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02" r="55118" b="60284"/>
          <a:stretch/>
        </p:blipFill>
        <p:spPr>
          <a:xfrm rot="10800000">
            <a:off x="0" y="-2"/>
            <a:ext cx="2784248" cy="3205313"/>
          </a:xfrm>
          <a:prstGeom prst="rect">
            <a:avLst/>
          </a:prstGeom>
        </p:spPr>
      </p:pic>
      <p:sp>
        <p:nvSpPr>
          <p:cNvPr id="17" name="Shape 185"/>
          <p:cNvSpPr txBox="1"/>
          <p:nvPr/>
        </p:nvSpPr>
        <p:spPr>
          <a:xfrm>
            <a:off x="2728275" y="102001"/>
            <a:ext cx="7025325" cy="96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" sz="32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Acting as Producers </a:t>
            </a:r>
            <a:endParaRPr lang="en" sz="3200" b="1" dirty="0" smtClean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algn="l" rtl="0">
              <a:spcBef>
                <a:spcPts val="0"/>
              </a:spcBef>
              <a:buNone/>
            </a:pPr>
            <a:r>
              <a:rPr lang="en" sz="3200" b="1" dirty="0" smtClean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and Consumers</a:t>
            </a:r>
            <a:endParaRPr lang="en" sz="32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/>
          <p:nvPr/>
        </p:nvSpPr>
        <p:spPr>
          <a:xfrm>
            <a:off x="1619825" y="1578301"/>
            <a:ext cx="7524300" cy="4898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87350" algn="l" rtl="0">
              <a:spcBef>
                <a:spcPts val="0"/>
              </a:spcBef>
              <a:buSzPct val="100000"/>
              <a:buFont typeface="Trebuchet MS"/>
              <a:buChar char="●"/>
            </a:pPr>
            <a:r>
              <a:rPr lang="en" sz="25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Choose a topic for a Wikipedia entry</a:t>
            </a:r>
          </a:p>
          <a:p>
            <a:pPr lvl="0" algn="l" rtl="0">
              <a:spcBef>
                <a:spcPts val="0"/>
              </a:spcBef>
              <a:buNone/>
            </a:pPr>
            <a:endParaRPr sz="25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387350" algn="l" rtl="0">
              <a:spcBef>
                <a:spcPts val="0"/>
              </a:spcBef>
              <a:buSzPct val="100000"/>
              <a:buFont typeface="Trebuchet MS"/>
              <a:buChar char="●"/>
            </a:pPr>
            <a:r>
              <a:rPr lang="en" sz="25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Conduct a rhetorical analysis of a source for the Wikipedia entry</a:t>
            </a:r>
          </a:p>
          <a:p>
            <a:pPr lvl="0" algn="l" rtl="0">
              <a:spcBef>
                <a:spcPts val="0"/>
              </a:spcBef>
              <a:buNone/>
            </a:pPr>
            <a:endParaRPr sz="25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387350" algn="l" rtl="0">
              <a:spcBef>
                <a:spcPts val="0"/>
              </a:spcBef>
              <a:buSzPct val="100000"/>
              <a:buFont typeface="Trebuchet MS"/>
              <a:buChar char="●"/>
            </a:pPr>
            <a:r>
              <a:rPr lang="en" sz="25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Write a Wikipedia entry and reflect on embedded values in all pieces of information</a:t>
            </a:r>
          </a:p>
          <a:p>
            <a:pPr lvl="0" algn="l" rtl="0">
              <a:spcBef>
                <a:spcPts val="0"/>
              </a:spcBef>
              <a:buNone/>
            </a:pPr>
            <a:endParaRPr sz="25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algn="l" rtl="0">
              <a:spcBef>
                <a:spcPts val="0"/>
              </a:spcBef>
              <a:buNone/>
            </a:pPr>
            <a:endParaRPr sz="25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-5" y="5638800"/>
            <a:ext cx="9144007" cy="1099597"/>
            <a:chOff x="-5" y="5638800"/>
            <a:chExt cx="9144007" cy="1099597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9" t="24853" r="32629" b="69560"/>
            <a:stretch/>
          </p:blipFill>
          <p:spPr>
            <a:xfrm>
              <a:off x="4574028" y="5638801"/>
              <a:ext cx="4569972" cy="21375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8" t="30031" b="64382"/>
            <a:stretch/>
          </p:blipFill>
          <p:spPr>
            <a:xfrm>
              <a:off x="2345178" y="5943600"/>
              <a:ext cx="6798822" cy="21375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5" t="54650" r="14635" b="39763"/>
            <a:stretch/>
          </p:blipFill>
          <p:spPr>
            <a:xfrm>
              <a:off x="3352800" y="6262264"/>
              <a:ext cx="5791202" cy="21375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0" name="Group 9"/>
            <p:cNvGrpSpPr/>
            <p:nvPr/>
          </p:nvGrpSpPr>
          <p:grpSpPr>
            <a:xfrm>
              <a:off x="-4" y="5638800"/>
              <a:ext cx="9144006" cy="1099597"/>
              <a:chOff x="-4" y="5791199"/>
              <a:chExt cx="9144006" cy="1099597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4561650" y="5791199"/>
                <a:ext cx="4582352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3" name="Picture 12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6206" t="24853" r="-1" b="69560"/>
              <a:stretch/>
            </p:blipFill>
            <p:spPr>
              <a:xfrm>
                <a:off x="-4" y="6677039"/>
                <a:ext cx="3674623" cy="21375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4" name="Rectangle 13"/>
              <p:cNvSpPr/>
              <p:nvPr/>
            </p:nvSpPr>
            <p:spPr>
              <a:xfrm>
                <a:off x="2334827" y="6095999"/>
                <a:ext cx="6809175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3319688" y="6414663"/>
                <a:ext cx="5824314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1" name="Rectangle 10"/>
            <p:cNvSpPr/>
            <p:nvPr/>
          </p:nvSpPr>
          <p:spPr>
            <a:xfrm>
              <a:off x="-5" y="6524639"/>
              <a:ext cx="3674623" cy="213757"/>
            </a:xfrm>
            <a:prstGeom prst="rect">
              <a:avLst/>
            </a:prstGeom>
            <a:solidFill>
              <a:srgbClr val="92D050">
                <a:alpha val="5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4">
            <a:duotone>
              <a:prstClr val="black"/>
              <a:srgbClr val="008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60" b="90544" l="1091" r="98545"/>
                    </a14:imgEffect>
                    <a14:imgEffect>
                      <a14:saturation sat="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02" r="55118" b="60284"/>
          <a:stretch/>
        </p:blipFill>
        <p:spPr>
          <a:xfrm rot="10800000">
            <a:off x="0" y="-2"/>
            <a:ext cx="2784248" cy="3205313"/>
          </a:xfrm>
          <a:prstGeom prst="rect">
            <a:avLst/>
          </a:prstGeom>
        </p:spPr>
      </p:pic>
      <p:sp>
        <p:nvSpPr>
          <p:cNvPr id="17" name="Shape 60"/>
          <p:cNvSpPr txBox="1"/>
          <p:nvPr/>
        </p:nvSpPr>
        <p:spPr>
          <a:xfrm>
            <a:off x="2634450" y="76200"/>
            <a:ext cx="7042950" cy="96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" sz="4000" b="1" dirty="0" smtClean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Rhetorical Analysis </a:t>
            </a:r>
          </a:p>
          <a:p>
            <a:pPr lvl="0" algn="l" rtl="0">
              <a:spcBef>
                <a:spcPts val="0"/>
              </a:spcBef>
              <a:buNone/>
            </a:pPr>
            <a:r>
              <a:rPr lang="en" sz="4000" b="1" dirty="0" smtClean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and Wikipedia</a:t>
            </a:r>
            <a:endParaRPr lang="en" sz="40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/>
        </p:nvSpPr>
        <p:spPr>
          <a:xfrm>
            <a:off x="2634450" y="76200"/>
            <a:ext cx="3875100" cy="96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" sz="40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Session Goals</a:t>
            </a:r>
          </a:p>
        </p:txBody>
      </p:sp>
      <p:sp>
        <p:nvSpPr>
          <p:cNvPr id="61" name="Shape 61"/>
          <p:cNvSpPr txBox="1"/>
          <p:nvPr/>
        </p:nvSpPr>
        <p:spPr>
          <a:xfrm>
            <a:off x="1619825" y="1349701"/>
            <a:ext cx="7524300" cy="4898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400050" algn="l" rtl="0">
              <a:spcBef>
                <a:spcPts val="0"/>
              </a:spcBef>
              <a:buSzPct val="100000"/>
              <a:buFont typeface="Trebuchet MS"/>
              <a:buChar char="●"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Discuss the ACRL Framework </a:t>
            </a:r>
            <a:r>
              <a:rPr lang="en" sz="2700" b="1" dirty="0" smtClean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and collaboration</a:t>
            </a:r>
            <a:endParaRPr lang="en"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algn="l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400050" algn="l" rtl="0">
              <a:spcBef>
                <a:spcPts val="0"/>
              </a:spcBef>
              <a:buSzPct val="100000"/>
              <a:buFont typeface="Trebuchet MS"/>
              <a:buChar char="●"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Describe the application of metaliteracy in a First Year Writing course</a:t>
            </a:r>
          </a:p>
          <a:p>
            <a:pPr lvl="0" algn="l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400050" algn="l" rtl="0">
              <a:spcBef>
                <a:spcPts val="0"/>
              </a:spcBef>
              <a:buSzPct val="100000"/>
              <a:buFont typeface="Trebuchet MS"/>
              <a:buChar char="●"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Identify strategies for moving toward organic, expansive metaliteracy-based collaboration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-5" y="5638800"/>
            <a:ext cx="9144007" cy="1099597"/>
            <a:chOff x="-5" y="5638800"/>
            <a:chExt cx="9144007" cy="1099597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9" t="24853" r="32629" b="69560"/>
            <a:stretch/>
          </p:blipFill>
          <p:spPr>
            <a:xfrm>
              <a:off x="4574028" y="5638801"/>
              <a:ext cx="4569972" cy="21375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8" t="30031" b="64382"/>
            <a:stretch/>
          </p:blipFill>
          <p:spPr>
            <a:xfrm>
              <a:off x="2345178" y="5943600"/>
              <a:ext cx="6798822" cy="21375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5" t="54650" r="14635" b="39763"/>
            <a:stretch/>
          </p:blipFill>
          <p:spPr>
            <a:xfrm>
              <a:off x="3352800" y="6262264"/>
              <a:ext cx="5791202" cy="21375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9" name="Group 18"/>
            <p:cNvGrpSpPr/>
            <p:nvPr/>
          </p:nvGrpSpPr>
          <p:grpSpPr>
            <a:xfrm>
              <a:off x="-4" y="5638800"/>
              <a:ext cx="9144006" cy="1099597"/>
              <a:chOff x="-4" y="5791199"/>
              <a:chExt cx="9144006" cy="1099597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4561650" y="5791199"/>
                <a:ext cx="4582352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6206" t="24853" r="-1" b="69560"/>
              <a:stretch/>
            </p:blipFill>
            <p:spPr>
              <a:xfrm>
                <a:off x="-4" y="6677039"/>
                <a:ext cx="3674623" cy="21375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3" name="Rectangle 22"/>
              <p:cNvSpPr/>
              <p:nvPr/>
            </p:nvSpPr>
            <p:spPr>
              <a:xfrm>
                <a:off x="2334827" y="6095999"/>
                <a:ext cx="6809175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3319688" y="6414663"/>
                <a:ext cx="5824314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0" name="Rectangle 19"/>
            <p:cNvSpPr/>
            <p:nvPr/>
          </p:nvSpPr>
          <p:spPr>
            <a:xfrm>
              <a:off x="-5" y="6524639"/>
              <a:ext cx="3674623" cy="213757"/>
            </a:xfrm>
            <a:prstGeom prst="rect">
              <a:avLst/>
            </a:prstGeom>
            <a:solidFill>
              <a:srgbClr val="92D050">
                <a:alpha val="5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4">
            <a:duotone>
              <a:prstClr val="black"/>
              <a:srgbClr val="008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60" b="90544" l="1091" r="98545"/>
                    </a14:imgEffect>
                    <a14:imgEffect>
                      <a14:saturation sat="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02" r="55118" b="60284"/>
          <a:stretch/>
        </p:blipFill>
        <p:spPr>
          <a:xfrm rot="10800000">
            <a:off x="0" y="-2"/>
            <a:ext cx="2784248" cy="3205313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rgbClr val="008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60" b="90544" l="1091" r="98545"/>
                    </a14:imgEffect>
                    <a14:imgEffect>
                      <a14:saturation sat="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02" r="55118" b="60284"/>
          <a:stretch/>
        </p:blipFill>
        <p:spPr>
          <a:xfrm rot="10800000">
            <a:off x="0" y="-2"/>
            <a:ext cx="2784248" cy="3205313"/>
          </a:xfrm>
          <a:prstGeom prst="rect">
            <a:avLst/>
          </a:prstGeom>
        </p:spPr>
      </p:pic>
      <p:graphicFrame>
        <p:nvGraphicFramePr>
          <p:cNvPr id="209" name="Shape 209"/>
          <p:cNvGraphicFramePr/>
          <p:nvPr>
            <p:extLst>
              <p:ext uri="{D42A27DB-BD31-4B8C-83A1-F6EECF244321}">
                <p14:modId xmlns:p14="http://schemas.microsoft.com/office/powerpoint/2010/main" val="2319094124"/>
              </p:ext>
            </p:extLst>
          </p:nvPr>
        </p:nvGraphicFramePr>
        <p:xfrm>
          <a:off x="1066800" y="820637"/>
          <a:ext cx="8039100" cy="4589563"/>
        </p:xfrm>
        <a:graphic>
          <a:graphicData uri="http://schemas.openxmlformats.org/drawingml/2006/table">
            <a:tbl>
              <a:tblPr>
                <a:noFill/>
                <a:tableStyleId>{1D95366F-08D2-4648-9F13-707C9C3EC310}</a:tableStyleId>
              </a:tblPr>
              <a:tblGrid>
                <a:gridCol w="4019550"/>
                <a:gridCol w="4019550"/>
              </a:tblGrid>
              <a:tr h="495898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2400" b="1" dirty="0">
                          <a:solidFill>
                            <a:srgbClr val="2D0A4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Metaliteracy</a:t>
                      </a:r>
                    </a:p>
                  </a:txBody>
                  <a:tcPr marL="95250" marR="95250" marT="95250" marB="9525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2400" b="1">
                          <a:solidFill>
                            <a:srgbClr val="2D0A4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English Dept.</a:t>
                      </a:r>
                    </a:p>
                  </a:txBody>
                  <a:tcPr marL="95250" marR="95250" marT="95250" marB="9525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35000"/>
                      </a:schemeClr>
                    </a:solidFill>
                  </a:tcPr>
                </a:tc>
              </a:tr>
              <a:tr h="3999902">
                <a:tc>
                  <a:txBody>
                    <a:bodyPr/>
                    <a:lstStyle/>
                    <a:p>
                      <a:pPr lvl="0" rtl="0"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2200" b="1" dirty="0">
                          <a:solidFill>
                            <a:srgbClr val="2D0A4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Goal 1: Evaluate Content Critically</a:t>
                      </a:r>
                    </a:p>
                    <a:p>
                      <a:pPr marL="457200" lvl="0" indent="-228600" rtl="0">
                        <a:lnSpc>
                          <a:spcPct val="120000"/>
                        </a:lnSpc>
                        <a:spcBef>
                          <a:spcPts val="0"/>
                        </a:spcBef>
                        <a:buSzPct val="100000"/>
                        <a:buFont typeface="Trebuchet MS"/>
                      </a:pPr>
                      <a:r>
                        <a:rPr lang="en" sz="2200" b="1" dirty="0">
                          <a:solidFill>
                            <a:srgbClr val="2D0A4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Evaluate author’s goals/purpose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sz="2200" b="1" dirty="0">
                        <a:solidFill>
                          <a:srgbClr val="2D0A42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marL="457200" lvl="0" indent="-228600" rtl="0">
                        <a:lnSpc>
                          <a:spcPct val="120000"/>
                        </a:lnSpc>
                        <a:spcBef>
                          <a:spcPts val="0"/>
                        </a:spcBef>
                        <a:buSzPct val="100000"/>
                        <a:buFont typeface="Trebuchet MS"/>
                      </a:pPr>
                      <a:r>
                        <a:rPr lang="en" sz="2200" b="1" dirty="0">
                          <a:solidFill>
                            <a:srgbClr val="2D0A4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Recognize that values and beliefs are embedded in all information</a:t>
                      </a:r>
                    </a:p>
                  </a:txBody>
                  <a:tcPr marL="95250" marR="95250" marT="95250" marB="9525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0" indent="-228600" rtl="0">
                        <a:lnSpc>
                          <a:spcPct val="120000"/>
                        </a:lnSpc>
                        <a:spcBef>
                          <a:spcPts val="0"/>
                        </a:spcBef>
                        <a:buSzPct val="100000"/>
                        <a:buFont typeface="Trebuchet MS"/>
                      </a:pPr>
                      <a:r>
                        <a:rPr lang="en" sz="2200" b="1" dirty="0">
                          <a:solidFill>
                            <a:srgbClr val="2D0A4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Read and discuss challenging texts, evaluating text styles, conclusions, and evidence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sz="2200" b="1" dirty="0">
                        <a:solidFill>
                          <a:srgbClr val="2D0A42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marL="457200" lvl="0" indent="-228600" rtl="0">
                        <a:lnSpc>
                          <a:spcPct val="120000"/>
                        </a:lnSpc>
                        <a:spcBef>
                          <a:spcPts val="0"/>
                        </a:spcBef>
                        <a:buSzPct val="100000"/>
                        <a:buFont typeface="Trebuchet MS"/>
                      </a:pPr>
                      <a:r>
                        <a:rPr lang="en" sz="2200" b="1" dirty="0">
                          <a:solidFill>
                            <a:srgbClr val="2D0A42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Incorporate multiple print and electronic resources into writing</a:t>
                      </a:r>
                    </a:p>
                  </a:txBody>
                  <a:tcPr marL="95250" marR="95250" marT="95250" marB="9525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3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-5" y="5638800"/>
            <a:ext cx="9144007" cy="1099597"/>
            <a:chOff x="-5" y="5638800"/>
            <a:chExt cx="9144007" cy="1099597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9" t="24853" r="32629" b="69560"/>
            <a:stretch/>
          </p:blipFill>
          <p:spPr>
            <a:xfrm>
              <a:off x="4574028" y="5638801"/>
              <a:ext cx="4569972" cy="21375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8" t="30031" b="64382"/>
            <a:stretch/>
          </p:blipFill>
          <p:spPr>
            <a:xfrm>
              <a:off x="2345178" y="5943600"/>
              <a:ext cx="6798822" cy="21375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5" t="54650" r="14635" b="39763"/>
            <a:stretch/>
          </p:blipFill>
          <p:spPr>
            <a:xfrm>
              <a:off x="3352800" y="6262264"/>
              <a:ext cx="5791202" cy="21375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9" name="Group 8"/>
            <p:cNvGrpSpPr/>
            <p:nvPr/>
          </p:nvGrpSpPr>
          <p:grpSpPr>
            <a:xfrm>
              <a:off x="-4" y="5638800"/>
              <a:ext cx="9144006" cy="1099597"/>
              <a:chOff x="-4" y="5791199"/>
              <a:chExt cx="9144006" cy="1099597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4561650" y="5791199"/>
                <a:ext cx="4582352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2" name="Picture 11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6206" t="24853" r="-1" b="69560"/>
              <a:stretch/>
            </p:blipFill>
            <p:spPr>
              <a:xfrm>
                <a:off x="-4" y="6677039"/>
                <a:ext cx="3674623" cy="21375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3" name="Rectangle 12"/>
              <p:cNvSpPr/>
              <p:nvPr/>
            </p:nvSpPr>
            <p:spPr>
              <a:xfrm>
                <a:off x="2334827" y="6095999"/>
                <a:ext cx="6809175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3319688" y="6414663"/>
                <a:ext cx="5824314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" name="Rectangle 9"/>
            <p:cNvSpPr/>
            <p:nvPr/>
          </p:nvSpPr>
          <p:spPr>
            <a:xfrm>
              <a:off x="-5" y="6524639"/>
              <a:ext cx="3674623" cy="213757"/>
            </a:xfrm>
            <a:prstGeom prst="rect">
              <a:avLst/>
            </a:prstGeom>
            <a:solidFill>
              <a:srgbClr val="92D050">
                <a:alpha val="5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/>
          <p:nvPr/>
        </p:nvSpPr>
        <p:spPr>
          <a:xfrm>
            <a:off x="2555400" y="102001"/>
            <a:ext cx="8798400" cy="96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" sz="36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Evaluating Goals and Purpose</a:t>
            </a:r>
          </a:p>
        </p:txBody>
      </p:sp>
      <p:pic>
        <p:nvPicPr>
          <p:cNvPr id="217" name="Shape 217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l="22511" t="35654" r="22367" b="16209"/>
          <a:stretch/>
        </p:blipFill>
        <p:spPr>
          <a:xfrm>
            <a:off x="1271600" y="1371600"/>
            <a:ext cx="7872400" cy="38671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" name="Group 5"/>
          <p:cNvGrpSpPr/>
          <p:nvPr/>
        </p:nvGrpSpPr>
        <p:grpSpPr>
          <a:xfrm>
            <a:off x="-5" y="5638800"/>
            <a:ext cx="9144007" cy="1099597"/>
            <a:chOff x="-5" y="5638800"/>
            <a:chExt cx="9144007" cy="1099597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9" t="24853" r="32629" b="69560"/>
            <a:stretch/>
          </p:blipFill>
          <p:spPr>
            <a:xfrm>
              <a:off x="4574028" y="5638801"/>
              <a:ext cx="4569972" cy="21375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8" t="30031" b="64382"/>
            <a:stretch/>
          </p:blipFill>
          <p:spPr>
            <a:xfrm>
              <a:off x="2345178" y="5943600"/>
              <a:ext cx="6798822" cy="21375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5" t="54650" r="14635" b="39763"/>
            <a:stretch/>
          </p:blipFill>
          <p:spPr>
            <a:xfrm>
              <a:off x="3352800" y="6262264"/>
              <a:ext cx="5791202" cy="21375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0" name="Group 9"/>
            <p:cNvGrpSpPr/>
            <p:nvPr/>
          </p:nvGrpSpPr>
          <p:grpSpPr>
            <a:xfrm>
              <a:off x="-4" y="5638800"/>
              <a:ext cx="9144006" cy="1099597"/>
              <a:chOff x="-4" y="5791199"/>
              <a:chExt cx="9144006" cy="1099597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4561650" y="5791199"/>
                <a:ext cx="4582352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3" name="Picture 12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6206" t="24853" r="-1" b="69560"/>
              <a:stretch/>
            </p:blipFill>
            <p:spPr>
              <a:xfrm>
                <a:off x="-4" y="6677039"/>
                <a:ext cx="3674623" cy="21375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4" name="Rectangle 13"/>
              <p:cNvSpPr/>
              <p:nvPr/>
            </p:nvSpPr>
            <p:spPr>
              <a:xfrm>
                <a:off x="2334827" y="6095999"/>
                <a:ext cx="6809175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3319688" y="6414663"/>
                <a:ext cx="5824314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1" name="Rectangle 10"/>
            <p:cNvSpPr/>
            <p:nvPr/>
          </p:nvSpPr>
          <p:spPr>
            <a:xfrm>
              <a:off x="-5" y="6524639"/>
              <a:ext cx="3674623" cy="213757"/>
            </a:xfrm>
            <a:prstGeom prst="rect">
              <a:avLst/>
            </a:prstGeom>
            <a:solidFill>
              <a:srgbClr val="92D050">
                <a:alpha val="5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6">
            <a:duotone>
              <a:prstClr val="black"/>
              <a:srgbClr val="008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860" b="90544" l="1091" r="98545"/>
                    </a14:imgEffect>
                    <a14:imgEffect>
                      <a14:saturation sat="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02" r="55118" b="60284"/>
          <a:stretch/>
        </p:blipFill>
        <p:spPr>
          <a:xfrm rot="10800000">
            <a:off x="0" y="-2"/>
            <a:ext cx="2784248" cy="3205313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/>
          <p:nvPr/>
        </p:nvSpPr>
        <p:spPr>
          <a:xfrm>
            <a:off x="2555400" y="102001"/>
            <a:ext cx="8798400" cy="96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" sz="36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Recognizing Embedded Values</a:t>
            </a:r>
          </a:p>
        </p:txBody>
      </p:sp>
      <p:sp>
        <p:nvSpPr>
          <p:cNvPr id="225" name="Shape 225"/>
          <p:cNvSpPr txBox="1"/>
          <p:nvPr/>
        </p:nvSpPr>
        <p:spPr>
          <a:xfrm>
            <a:off x="1619825" y="1447800"/>
            <a:ext cx="7524300" cy="4898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87350" algn="l" rtl="0">
              <a:spcBef>
                <a:spcPts val="0"/>
              </a:spcBef>
              <a:buSzPct val="100000"/>
              <a:buFont typeface="Trebuchet MS"/>
              <a:buChar char="●"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Wikipedia Entry</a:t>
            </a:r>
          </a:p>
          <a:p>
            <a:pPr lvl="0" algn="l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387350" algn="l" rtl="0">
              <a:spcBef>
                <a:spcPts val="0"/>
              </a:spcBef>
              <a:buSzPct val="100000"/>
              <a:buFont typeface="Trebuchet MS"/>
              <a:buChar char="●"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What does it mean to </a:t>
            </a:r>
            <a:r>
              <a:rPr lang="en" sz="2700" b="1" dirty="0" smtClean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try to </a:t>
            </a:r>
            <a:br>
              <a:rPr lang="en" sz="2700" b="1" dirty="0" smtClean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" sz="2700" b="1" dirty="0" smtClean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produce “</a:t>
            </a: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neutral” information?</a:t>
            </a:r>
          </a:p>
          <a:p>
            <a:pPr lvl="0" algn="l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algn="l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-5" y="5638800"/>
            <a:ext cx="9144007" cy="1099597"/>
            <a:chOff x="-5" y="5638800"/>
            <a:chExt cx="9144007" cy="1099597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9" t="24853" r="32629" b="69560"/>
            <a:stretch/>
          </p:blipFill>
          <p:spPr>
            <a:xfrm>
              <a:off x="4574028" y="5638801"/>
              <a:ext cx="4569972" cy="21375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8" t="30031" b="64382"/>
            <a:stretch/>
          </p:blipFill>
          <p:spPr>
            <a:xfrm>
              <a:off x="2345178" y="5943600"/>
              <a:ext cx="6798822" cy="21375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5" t="54650" r="14635" b="39763"/>
            <a:stretch/>
          </p:blipFill>
          <p:spPr>
            <a:xfrm>
              <a:off x="3352800" y="6262264"/>
              <a:ext cx="5791202" cy="21375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0" name="Group 9"/>
            <p:cNvGrpSpPr/>
            <p:nvPr/>
          </p:nvGrpSpPr>
          <p:grpSpPr>
            <a:xfrm>
              <a:off x="-4" y="5638800"/>
              <a:ext cx="9144006" cy="1099597"/>
              <a:chOff x="-4" y="5791199"/>
              <a:chExt cx="9144006" cy="1099597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4561650" y="5791199"/>
                <a:ext cx="4582352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3" name="Picture 12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6206" t="24853" r="-1" b="69560"/>
              <a:stretch/>
            </p:blipFill>
            <p:spPr>
              <a:xfrm>
                <a:off x="-4" y="6677039"/>
                <a:ext cx="3674623" cy="21375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4" name="Rectangle 13"/>
              <p:cNvSpPr/>
              <p:nvPr/>
            </p:nvSpPr>
            <p:spPr>
              <a:xfrm>
                <a:off x="2334827" y="6095999"/>
                <a:ext cx="6809175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3319688" y="6414663"/>
                <a:ext cx="5824314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1" name="Rectangle 10"/>
            <p:cNvSpPr/>
            <p:nvPr/>
          </p:nvSpPr>
          <p:spPr>
            <a:xfrm>
              <a:off x="-5" y="6524639"/>
              <a:ext cx="3674623" cy="213757"/>
            </a:xfrm>
            <a:prstGeom prst="rect">
              <a:avLst/>
            </a:prstGeom>
            <a:solidFill>
              <a:srgbClr val="92D050">
                <a:alpha val="5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4">
            <a:duotone>
              <a:prstClr val="black"/>
              <a:srgbClr val="008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60" b="90544" l="1091" r="98545"/>
                    </a14:imgEffect>
                    <a14:imgEffect>
                      <a14:saturation sat="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02" r="55118" b="60284"/>
          <a:stretch/>
        </p:blipFill>
        <p:spPr>
          <a:xfrm rot="10800000">
            <a:off x="0" y="-2"/>
            <a:ext cx="2784248" cy="3205313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/>
          <p:nvPr/>
        </p:nvSpPr>
        <p:spPr>
          <a:xfrm>
            <a:off x="2707800" y="0"/>
            <a:ext cx="8798400" cy="96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" sz="40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Challenges </a:t>
            </a:r>
          </a:p>
        </p:txBody>
      </p:sp>
      <p:sp>
        <p:nvSpPr>
          <p:cNvPr id="233" name="Shape 233"/>
          <p:cNvSpPr txBox="1"/>
          <p:nvPr/>
        </p:nvSpPr>
        <p:spPr>
          <a:xfrm>
            <a:off x="1619825" y="1273501"/>
            <a:ext cx="7524300" cy="4898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400050" algn="l" rtl="0">
              <a:spcBef>
                <a:spcPts val="0"/>
              </a:spcBef>
              <a:buSzPct val="100000"/>
              <a:buFont typeface="Trebuchet MS"/>
              <a:buChar char="●"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Students’ acceptance of position as creators of digital information</a:t>
            </a:r>
          </a:p>
          <a:p>
            <a:pPr lvl="0" algn="l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400050" algn="l" rtl="0">
              <a:spcBef>
                <a:spcPts val="0"/>
              </a:spcBef>
              <a:buSzPct val="100000"/>
              <a:buFont typeface="Trebuchet MS"/>
              <a:buChar char="●"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Faculty acceptance of digital pedagogy and participatory online spaces for learning</a:t>
            </a:r>
          </a:p>
          <a:p>
            <a:pPr lvl="0" algn="l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400050" algn="l" rtl="0">
              <a:spcBef>
                <a:spcPts val="0"/>
              </a:spcBef>
              <a:buSzPct val="100000"/>
              <a:buFont typeface="Trebuchet MS"/>
              <a:buChar char="●"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Easy erasure of information literacy in digital pedagogy</a:t>
            </a:r>
          </a:p>
          <a:p>
            <a:pPr algn="l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algn="l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algn="l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-5" y="5638800"/>
            <a:ext cx="9144007" cy="1099597"/>
            <a:chOff x="-5" y="5638800"/>
            <a:chExt cx="9144007" cy="1099597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9" t="24853" r="32629" b="69560"/>
            <a:stretch/>
          </p:blipFill>
          <p:spPr>
            <a:xfrm>
              <a:off x="4574028" y="5638801"/>
              <a:ext cx="4569972" cy="21375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8" t="30031" b="64382"/>
            <a:stretch/>
          </p:blipFill>
          <p:spPr>
            <a:xfrm>
              <a:off x="2345178" y="5943600"/>
              <a:ext cx="6798822" cy="21375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5" t="54650" r="14635" b="39763"/>
            <a:stretch/>
          </p:blipFill>
          <p:spPr>
            <a:xfrm>
              <a:off x="3352800" y="6262264"/>
              <a:ext cx="5791202" cy="21375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0" name="Group 9"/>
            <p:cNvGrpSpPr/>
            <p:nvPr/>
          </p:nvGrpSpPr>
          <p:grpSpPr>
            <a:xfrm>
              <a:off x="-4" y="5638800"/>
              <a:ext cx="9144006" cy="1099597"/>
              <a:chOff x="-4" y="5791199"/>
              <a:chExt cx="9144006" cy="1099597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4561650" y="5791199"/>
                <a:ext cx="4582352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3" name="Picture 12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6206" t="24853" r="-1" b="69560"/>
              <a:stretch/>
            </p:blipFill>
            <p:spPr>
              <a:xfrm>
                <a:off x="-4" y="6677039"/>
                <a:ext cx="3674623" cy="21375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4" name="Rectangle 13"/>
              <p:cNvSpPr/>
              <p:nvPr/>
            </p:nvSpPr>
            <p:spPr>
              <a:xfrm>
                <a:off x="2334827" y="6095999"/>
                <a:ext cx="6809175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3319688" y="6414663"/>
                <a:ext cx="5824314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1" name="Rectangle 10"/>
            <p:cNvSpPr/>
            <p:nvPr/>
          </p:nvSpPr>
          <p:spPr>
            <a:xfrm>
              <a:off x="-5" y="6524639"/>
              <a:ext cx="3674623" cy="213757"/>
            </a:xfrm>
            <a:prstGeom prst="rect">
              <a:avLst/>
            </a:prstGeom>
            <a:solidFill>
              <a:srgbClr val="92D050">
                <a:alpha val="5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4">
            <a:duotone>
              <a:prstClr val="black"/>
              <a:srgbClr val="008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60" b="90544" l="1091" r="98545"/>
                    </a14:imgEffect>
                    <a14:imgEffect>
                      <a14:saturation sat="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02" r="55118" b="60284"/>
          <a:stretch/>
        </p:blipFill>
        <p:spPr>
          <a:xfrm rot="10800000">
            <a:off x="0" y="-2"/>
            <a:ext cx="2784248" cy="3205313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rgbClr val="008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60" b="90544" l="1091" r="98545"/>
                    </a14:imgEffect>
                    <a14:imgEffect>
                      <a14:saturation sat="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02" r="55118" b="60284"/>
          <a:stretch/>
        </p:blipFill>
        <p:spPr>
          <a:xfrm rot="10800000">
            <a:off x="0" y="-2"/>
            <a:ext cx="2784248" cy="3205313"/>
          </a:xfrm>
          <a:prstGeom prst="rect">
            <a:avLst/>
          </a:prstGeom>
        </p:spPr>
      </p:pic>
      <p:sp>
        <p:nvSpPr>
          <p:cNvPr id="240" name="Shape 240"/>
          <p:cNvSpPr txBox="1"/>
          <p:nvPr/>
        </p:nvSpPr>
        <p:spPr>
          <a:xfrm>
            <a:off x="2555400" y="102001"/>
            <a:ext cx="8798400" cy="96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" sz="36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Expanding the Collaboration</a:t>
            </a:r>
          </a:p>
        </p:txBody>
      </p:sp>
      <p:sp>
        <p:nvSpPr>
          <p:cNvPr id="241" name="Shape 241"/>
          <p:cNvSpPr txBox="1"/>
          <p:nvPr/>
        </p:nvSpPr>
        <p:spPr>
          <a:xfrm>
            <a:off x="1619825" y="892501"/>
            <a:ext cx="7524300" cy="4898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400050" algn="l" rtl="0">
              <a:spcBef>
                <a:spcPts val="0"/>
              </a:spcBef>
              <a:buSzPct val="100000"/>
              <a:buFont typeface="Trebuchet MS"/>
              <a:buChar char="●"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Informal meetings with faculty interested in digital pedagogy across departments </a:t>
            </a:r>
          </a:p>
          <a:p>
            <a:pPr lvl="0" algn="l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400050" algn="l" rtl="0">
              <a:spcBef>
                <a:spcPts val="0"/>
              </a:spcBef>
              <a:buSzPct val="100000"/>
              <a:buFont typeface="Trebuchet MS"/>
              <a:buChar char="●"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Collaboratively building </a:t>
            </a: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  <a:hlinkClick r:id="rId5"/>
              </a:rPr>
              <a:t>web presence</a:t>
            </a:r>
            <a:endParaRPr lang="en"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algn="l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400050" algn="l" rtl="0">
              <a:spcBef>
                <a:spcPts val="0"/>
              </a:spcBef>
              <a:buSzPct val="100000"/>
              <a:buFont typeface="Trebuchet MS"/>
              <a:buChar char="●"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Shared lesson plans and instructor contracts</a:t>
            </a:r>
          </a:p>
          <a:p>
            <a:pPr lvl="0" algn="l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400050" algn="l" rtl="0">
              <a:spcBef>
                <a:spcPts val="0"/>
              </a:spcBef>
              <a:buSzPct val="100000"/>
              <a:buFont typeface="Trebuchet MS"/>
              <a:buChar char="●"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Digital classroom working group</a:t>
            </a:r>
          </a:p>
          <a:p>
            <a:pPr lvl="0" algn="l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400050" algn="l" rtl="0">
              <a:spcBef>
                <a:spcPts val="0"/>
              </a:spcBef>
              <a:buSzPct val="100000"/>
              <a:buFont typeface="Trebuchet MS"/>
              <a:buChar char="●"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Sharing results of First Year Writing class</a:t>
            </a:r>
          </a:p>
          <a:p>
            <a:pPr lvl="0" algn="l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highlight>
                <a:srgbClr val="FFFF00"/>
              </a:highlight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-5" y="5638800"/>
            <a:ext cx="9144007" cy="1099597"/>
            <a:chOff x="-5" y="5638800"/>
            <a:chExt cx="9144007" cy="1099597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9" t="24853" r="32629" b="69560"/>
            <a:stretch/>
          </p:blipFill>
          <p:spPr>
            <a:xfrm>
              <a:off x="4574028" y="5638801"/>
              <a:ext cx="4569972" cy="21375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8" t="30031" b="64382"/>
            <a:stretch/>
          </p:blipFill>
          <p:spPr>
            <a:xfrm>
              <a:off x="2345178" y="5943600"/>
              <a:ext cx="6798822" cy="21375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5" t="54650" r="14635" b="39763"/>
            <a:stretch/>
          </p:blipFill>
          <p:spPr>
            <a:xfrm>
              <a:off x="3352800" y="6262264"/>
              <a:ext cx="5791202" cy="21375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0" name="Group 9"/>
            <p:cNvGrpSpPr/>
            <p:nvPr/>
          </p:nvGrpSpPr>
          <p:grpSpPr>
            <a:xfrm>
              <a:off x="-4" y="5638800"/>
              <a:ext cx="9144006" cy="1099597"/>
              <a:chOff x="-4" y="5791199"/>
              <a:chExt cx="9144006" cy="1099597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4561650" y="5791199"/>
                <a:ext cx="4582352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3" name="Picture 12"/>
              <p:cNvPicPr>
                <a:picLocks noChangeAspect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6206" t="24853" r="-1" b="69560"/>
              <a:stretch/>
            </p:blipFill>
            <p:spPr>
              <a:xfrm>
                <a:off x="-4" y="6677039"/>
                <a:ext cx="3674623" cy="21375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4" name="Rectangle 13"/>
              <p:cNvSpPr/>
              <p:nvPr/>
            </p:nvSpPr>
            <p:spPr>
              <a:xfrm>
                <a:off x="2334827" y="6095999"/>
                <a:ext cx="6809175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3319688" y="6414663"/>
                <a:ext cx="5824314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1" name="Rectangle 10"/>
            <p:cNvSpPr/>
            <p:nvPr/>
          </p:nvSpPr>
          <p:spPr>
            <a:xfrm>
              <a:off x="-5" y="6524639"/>
              <a:ext cx="3674623" cy="213757"/>
            </a:xfrm>
            <a:prstGeom prst="rect">
              <a:avLst/>
            </a:prstGeom>
            <a:solidFill>
              <a:srgbClr val="92D050">
                <a:alpha val="5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/>
          <p:nvPr/>
        </p:nvSpPr>
        <p:spPr>
          <a:xfrm>
            <a:off x="1934401" y="1600200"/>
            <a:ext cx="5275199" cy="89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0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Questions?</a:t>
            </a:r>
          </a:p>
        </p:txBody>
      </p:sp>
      <p:sp>
        <p:nvSpPr>
          <p:cNvPr id="248" name="Shape 248"/>
          <p:cNvSpPr txBox="1"/>
          <p:nvPr/>
        </p:nvSpPr>
        <p:spPr>
          <a:xfrm>
            <a:off x="1934401" y="2590800"/>
            <a:ext cx="5275199" cy="2601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lang="en" sz="30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Contact Us: </a:t>
            </a:r>
          </a:p>
          <a:p>
            <a:pPr algn="ctr" rtl="0">
              <a:spcBef>
                <a:spcPts val="0"/>
              </a:spcBef>
              <a:buNone/>
            </a:pPr>
            <a:r>
              <a:rPr lang="en" sz="30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lauren.wallis@cnu.edu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3000" b="1" dirty="0" smtClean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trevor.hoag@cnu.edu</a:t>
            </a:r>
          </a:p>
          <a:p>
            <a:pPr lvl="0" algn="ctr" rtl="0">
              <a:spcBef>
                <a:spcPts val="0"/>
              </a:spcBef>
              <a:buNone/>
            </a:pPr>
            <a:endParaRPr lang="en" sz="30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algn="ctr" rtl="0">
              <a:spcBef>
                <a:spcPts val="0"/>
              </a:spcBef>
              <a:buNone/>
            </a:pPr>
            <a:r>
              <a:rPr lang="en" sz="3000" b="1" dirty="0" smtClean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 tiny.cc/metaliteracy</a:t>
            </a:r>
            <a:endParaRPr lang="en" sz="30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algn="ctr" rtl="0">
              <a:spcBef>
                <a:spcPts val="0"/>
              </a:spcBef>
              <a:buNone/>
            </a:pPr>
            <a:endParaRPr sz="30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-5" y="5638800"/>
            <a:ext cx="9144007" cy="1099597"/>
            <a:chOff x="-5" y="5638800"/>
            <a:chExt cx="9144007" cy="1099597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9" t="24853" r="32629" b="69560"/>
            <a:stretch/>
          </p:blipFill>
          <p:spPr>
            <a:xfrm>
              <a:off x="4574028" y="5638801"/>
              <a:ext cx="4569972" cy="21375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8" t="30031" b="64382"/>
            <a:stretch/>
          </p:blipFill>
          <p:spPr>
            <a:xfrm>
              <a:off x="2345178" y="5943600"/>
              <a:ext cx="6798822" cy="21375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5" t="54650" r="14635" b="39763"/>
            <a:stretch/>
          </p:blipFill>
          <p:spPr>
            <a:xfrm>
              <a:off x="3352800" y="6262264"/>
              <a:ext cx="5791202" cy="21375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9" name="Group 8"/>
            <p:cNvGrpSpPr/>
            <p:nvPr/>
          </p:nvGrpSpPr>
          <p:grpSpPr>
            <a:xfrm>
              <a:off x="-4" y="5638800"/>
              <a:ext cx="9144006" cy="1099597"/>
              <a:chOff x="-4" y="5791199"/>
              <a:chExt cx="9144006" cy="1099597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4561650" y="5791199"/>
                <a:ext cx="4582352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2" name="Picture 11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6206" t="24853" r="-1" b="69560"/>
              <a:stretch/>
            </p:blipFill>
            <p:spPr>
              <a:xfrm>
                <a:off x="-4" y="6677039"/>
                <a:ext cx="3674623" cy="21375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3" name="Rectangle 12"/>
              <p:cNvSpPr/>
              <p:nvPr/>
            </p:nvSpPr>
            <p:spPr>
              <a:xfrm>
                <a:off x="2334827" y="6095999"/>
                <a:ext cx="6809175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3319688" y="6414663"/>
                <a:ext cx="5824314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" name="Rectangle 9"/>
            <p:cNvSpPr/>
            <p:nvPr/>
          </p:nvSpPr>
          <p:spPr>
            <a:xfrm>
              <a:off x="-5" y="6524639"/>
              <a:ext cx="3674623" cy="213757"/>
            </a:xfrm>
            <a:prstGeom prst="rect">
              <a:avLst/>
            </a:prstGeom>
            <a:solidFill>
              <a:srgbClr val="92D050">
                <a:alpha val="5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4">
            <a:duotone>
              <a:prstClr val="black"/>
              <a:srgbClr val="008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60" b="90544" l="1091" r="98545"/>
                    </a14:imgEffect>
                    <a14:imgEffect>
                      <a14:saturation sat="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02" r="55118" b="60284"/>
          <a:stretch/>
        </p:blipFill>
        <p:spPr>
          <a:xfrm rot="10800000">
            <a:off x="0" y="-2"/>
            <a:ext cx="2784248" cy="3205313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 txBox="1"/>
          <p:nvPr/>
        </p:nvSpPr>
        <p:spPr>
          <a:xfrm>
            <a:off x="2793773" y="78974"/>
            <a:ext cx="3215325" cy="96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" sz="4000" b="1" dirty="0" smtClean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Resources</a:t>
            </a:r>
            <a:endParaRPr lang="en" sz="40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-5" y="5638800"/>
            <a:ext cx="9144007" cy="1099597"/>
            <a:chOff x="-5" y="5638800"/>
            <a:chExt cx="9144007" cy="1099597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9" t="24853" r="32629" b="69560"/>
            <a:stretch/>
          </p:blipFill>
          <p:spPr>
            <a:xfrm>
              <a:off x="4574028" y="5638801"/>
              <a:ext cx="4569972" cy="21375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8" t="30031" b="64382"/>
            <a:stretch/>
          </p:blipFill>
          <p:spPr>
            <a:xfrm>
              <a:off x="2345178" y="5943600"/>
              <a:ext cx="6798822" cy="21375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5" t="54650" r="14635" b="39763"/>
            <a:stretch/>
          </p:blipFill>
          <p:spPr>
            <a:xfrm>
              <a:off x="3352800" y="6262264"/>
              <a:ext cx="5791202" cy="21375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0" name="Group 9"/>
            <p:cNvGrpSpPr/>
            <p:nvPr/>
          </p:nvGrpSpPr>
          <p:grpSpPr>
            <a:xfrm>
              <a:off x="-4" y="5638800"/>
              <a:ext cx="9144006" cy="1099597"/>
              <a:chOff x="-4" y="5791199"/>
              <a:chExt cx="9144006" cy="1099597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4561650" y="5791199"/>
                <a:ext cx="4582352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3" name="Picture 12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6206" t="24853" r="-1" b="69560"/>
              <a:stretch/>
            </p:blipFill>
            <p:spPr>
              <a:xfrm>
                <a:off x="-4" y="6677039"/>
                <a:ext cx="3674623" cy="21375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4" name="Rectangle 13"/>
              <p:cNvSpPr/>
              <p:nvPr/>
            </p:nvSpPr>
            <p:spPr>
              <a:xfrm>
                <a:off x="2334827" y="6095999"/>
                <a:ext cx="6809175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3319688" y="6414663"/>
                <a:ext cx="5824314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1" name="Rectangle 10"/>
            <p:cNvSpPr/>
            <p:nvPr/>
          </p:nvSpPr>
          <p:spPr>
            <a:xfrm>
              <a:off x="-5" y="6524639"/>
              <a:ext cx="3674623" cy="213757"/>
            </a:xfrm>
            <a:prstGeom prst="rect">
              <a:avLst/>
            </a:prstGeom>
            <a:solidFill>
              <a:srgbClr val="92D050">
                <a:alpha val="5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4">
            <a:duotone>
              <a:prstClr val="black"/>
              <a:srgbClr val="008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60" b="90544" l="1091" r="98545"/>
                    </a14:imgEffect>
                    <a14:imgEffect>
                      <a14:saturation sat="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02" r="55118" b="60284"/>
          <a:stretch/>
        </p:blipFill>
        <p:spPr>
          <a:xfrm rot="10800000">
            <a:off x="0" y="-2"/>
            <a:ext cx="2784248" cy="320531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392123" y="1602655"/>
            <a:ext cx="744707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2D0A42"/>
                </a:solidFill>
                <a:latin typeface="Trebuchet MS" panose="020B0603020202020204" pitchFamily="34" charset="0"/>
              </a:rPr>
              <a:t>Donovan, C., &amp; O’Donnell, S. (2013). The tyranny of tradition: How 	</a:t>
            </a:r>
            <a:r>
              <a:rPr lang="en-US" sz="1800" dirty="0" smtClean="0">
                <a:solidFill>
                  <a:srgbClr val="2D0A42"/>
                </a:solidFill>
                <a:latin typeface="Trebuchet MS" panose="020B0603020202020204" pitchFamily="34" charset="0"/>
              </a:rPr>
              <a:t>information </a:t>
            </a:r>
            <a:r>
              <a:rPr lang="en-US" sz="1800" dirty="0">
                <a:solidFill>
                  <a:srgbClr val="2D0A42"/>
                </a:solidFill>
                <a:latin typeface="Trebuchet MS" panose="020B0603020202020204" pitchFamily="34" charset="0"/>
              </a:rPr>
              <a:t>paradigms limit librarians’ teaching and student </a:t>
            </a:r>
            <a:r>
              <a:rPr lang="en-US" sz="1800" dirty="0" smtClean="0">
                <a:solidFill>
                  <a:srgbClr val="2D0A42"/>
                </a:solidFill>
                <a:latin typeface="Trebuchet MS" panose="020B0603020202020204" pitchFamily="34" charset="0"/>
              </a:rPr>
              <a:t>	scholarship. </a:t>
            </a:r>
            <a:r>
              <a:rPr lang="en-US" sz="1800" dirty="0">
                <a:solidFill>
                  <a:srgbClr val="2D0A42"/>
                </a:solidFill>
                <a:latin typeface="Trebuchet MS" panose="020B0603020202020204" pitchFamily="34" charset="0"/>
              </a:rPr>
              <a:t>In L. Gregory &amp; S. Higgins (Eds.), </a:t>
            </a:r>
            <a:r>
              <a:rPr lang="en-US" sz="1800" i="1" dirty="0">
                <a:solidFill>
                  <a:srgbClr val="2D0A42"/>
                </a:solidFill>
                <a:latin typeface="Trebuchet MS" panose="020B0603020202020204" pitchFamily="34" charset="0"/>
              </a:rPr>
              <a:t>Information </a:t>
            </a:r>
            <a:r>
              <a:rPr lang="en-US" sz="1800" i="1" dirty="0" smtClean="0">
                <a:solidFill>
                  <a:srgbClr val="2D0A42"/>
                </a:solidFill>
                <a:latin typeface="Trebuchet MS" panose="020B0603020202020204" pitchFamily="34" charset="0"/>
              </a:rPr>
              <a:t>	literacy </a:t>
            </a:r>
            <a:r>
              <a:rPr lang="en-US" sz="1800" i="1" dirty="0">
                <a:solidFill>
                  <a:srgbClr val="2D0A42"/>
                </a:solidFill>
                <a:latin typeface="Trebuchet MS" panose="020B0603020202020204" pitchFamily="34" charset="0"/>
              </a:rPr>
              <a:t>and social justice</a:t>
            </a:r>
            <a:r>
              <a:rPr lang="en-US" sz="1800" dirty="0">
                <a:solidFill>
                  <a:srgbClr val="2D0A42"/>
                </a:solidFill>
                <a:latin typeface="Trebuchet MS" panose="020B0603020202020204" pitchFamily="34" charset="0"/>
              </a:rPr>
              <a:t> (122-139). Sacramento: Library </a:t>
            </a:r>
            <a:r>
              <a:rPr lang="en-US" sz="1800" dirty="0" smtClean="0">
                <a:solidFill>
                  <a:srgbClr val="2D0A42"/>
                </a:solidFill>
                <a:latin typeface="Trebuchet MS" panose="020B0603020202020204" pitchFamily="34" charset="0"/>
              </a:rPr>
              <a:t>	Juice </a:t>
            </a:r>
            <a:r>
              <a:rPr lang="en-US" sz="1800" dirty="0">
                <a:solidFill>
                  <a:srgbClr val="2D0A42"/>
                </a:solidFill>
                <a:latin typeface="Trebuchet MS" panose="020B0603020202020204" pitchFamily="34" charset="0"/>
              </a:rPr>
              <a:t>Press. </a:t>
            </a:r>
            <a:endParaRPr lang="en-US" sz="1800" dirty="0" smtClean="0">
              <a:solidFill>
                <a:srgbClr val="2D0A42"/>
              </a:solidFill>
              <a:latin typeface="Trebuchet MS" panose="020B0603020202020204" pitchFamily="34" charset="0"/>
            </a:endParaRPr>
          </a:p>
          <a:p>
            <a:endParaRPr lang="en-US" sz="1800" dirty="0">
              <a:solidFill>
                <a:srgbClr val="2D0A42"/>
              </a:solidFill>
              <a:latin typeface="Trebuchet MS" panose="020B0603020202020204" pitchFamily="34" charset="0"/>
            </a:endParaRPr>
          </a:p>
          <a:p>
            <a:r>
              <a:rPr lang="en-US" sz="1800" dirty="0" smtClean="0">
                <a:solidFill>
                  <a:srgbClr val="2D0A42"/>
                </a:solidFill>
                <a:latin typeface="Trebuchet MS" panose="020B0603020202020204" pitchFamily="34" charset="0"/>
              </a:rPr>
              <a:t>Ellis, C., &amp; </a:t>
            </a:r>
            <a:r>
              <a:rPr lang="en-US" sz="1800" dirty="0" err="1" smtClean="0">
                <a:solidFill>
                  <a:srgbClr val="2D0A42"/>
                </a:solidFill>
                <a:latin typeface="Trebuchet MS" panose="020B0603020202020204" pitchFamily="34" charset="0"/>
              </a:rPr>
              <a:t>Bochner</a:t>
            </a:r>
            <a:r>
              <a:rPr lang="en-US" sz="1800" dirty="0" smtClean="0">
                <a:solidFill>
                  <a:srgbClr val="2D0A42"/>
                </a:solidFill>
                <a:latin typeface="Trebuchet MS" panose="020B0603020202020204" pitchFamily="34" charset="0"/>
              </a:rPr>
              <a:t>, A. (2000). </a:t>
            </a:r>
            <a:r>
              <a:rPr lang="en-US" sz="1800" dirty="0" err="1" smtClean="0">
                <a:solidFill>
                  <a:srgbClr val="2D0A42"/>
                </a:solidFill>
                <a:latin typeface="Trebuchet MS" panose="020B0603020202020204" pitchFamily="34" charset="0"/>
              </a:rPr>
              <a:t>Autoethnography</a:t>
            </a:r>
            <a:r>
              <a:rPr lang="en-US" sz="1800" dirty="0" smtClean="0">
                <a:solidFill>
                  <a:srgbClr val="2D0A42"/>
                </a:solidFill>
                <a:latin typeface="Trebuchet MS" panose="020B0603020202020204" pitchFamily="34" charset="0"/>
              </a:rPr>
              <a:t>, personal narrative, 	reflexivity. In N. </a:t>
            </a:r>
            <a:r>
              <a:rPr lang="en-US" sz="1800" dirty="0" err="1" smtClean="0">
                <a:solidFill>
                  <a:srgbClr val="2D0A42"/>
                </a:solidFill>
                <a:latin typeface="Trebuchet MS" panose="020B0603020202020204" pitchFamily="34" charset="0"/>
              </a:rPr>
              <a:t>Denzin</a:t>
            </a:r>
            <a:r>
              <a:rPr lang="en-US" sz="1800" dirty="0" smtClean="0">
                <a:solidFill>
                  <a:srgbClr val="2D0A42"/>
                </a:solidFill>
                <a:latin typeface="Trebuchet MS" panose="020B0603020202020204" pitchFamily="34" charset="0"/>
              </a:rPr>
              <a:t> &amp; Y. Lincoln (Eds.), </a:t>
            </a:r>
            <a:r>
              <a:rPr lang="en-US" sz="1800" i="1" dirty="0" smtClean="0">
                <a:solidFill>
                  <a:srgbClr val="2D0A42"/>
                </a:solidFill>
                <a:latin typeface="Trebuchet MS" panose="020B0603020202020204" pitchFamily="34" charset="0"/>
              </a:rPr>
              <a:t>Handbook of 	qualitative research</a:t>
            </a:r>
            <a:r>
              <a:rPr lang="en-US" sz="1800" dirty="0" smtClean="0">
                <a:solidFill>
                  <a:srgbClr val="2D0A42"/>
                </a:solidFill>
                <a:latin typeface="Trebuchet MS" panose="020B0603020202020204" pitchFamily="34" charset="0"/>
              </a:rPr>
              <a:t> (733-769). Thousand Oaks, CA: Sage 	Publications. </a:t>
            </a:r>
          </a:p>
          <a:p>
            <a:endParaRPr lang="en-US" sz="1800" dirty="0">
              <a:solidFill>
                <a:srgbClr val="2D0A42"/>
              </a:solidFill>
              <a:latin typeface="Trebuchet MS" panose="020B0603020202020204" pitchFamily="34" charset="0"/>
            </a:endParaRPr>
          </a:p>
          <a:p>
            <a:r>
              <a:rPr lang="en-US" sz="1800" dirty="0" smtClean="0">
                <a:solidFill>
                  <a:srgbClr val="2D0A42"/>
                </a:solidFill>
                <a:latin typeface="Trebuchet MS" panose="020B0603020202020204" pitchFamily="34" charset="0"/>
              </a:rPr>
              <a:t>Mackey, T., &amp; Jacobson, T. (2014). </a:t>
            </a:r>
            <a:r>
              <a:rPr lang="en-US" sz="1800" i="1" dirty="0" err="1" smtClean="0">
                <a:solidFill>
                  <a:srgbClr val="2D0A42"/>
                </a:solidFill>
                <a:latin typeface="Trebuchet MS" panose="020B0603020202020204" pitchFamily="34" charset="0"/>
              </a:rPr>
              <a:t>Metaliteracy</a:t>
            </a:r>
            <a:r>
              <a:rPr lang="en-US" sz="1800" i="1" dirty="0" smtClean="0">
                <a:solidFill>
                  <a:srgbClr val="2D0A42"/>
                </a:solidFill>
                <a:latin typeface="Trebuchet MS" panose="020B0603020202020204" pitchFamily="34" charset="0"/>
              </a:rPr>
              <a:t>: Reinventing 	information literacy to empower learners. </a:t>
            </a:r>
            <a:r>
              <a:rPr lang="en-US" sz="1800" dirty="0" smtClean="0">
                <a:solidFill>
                  <a:srgbClr val="2D0A42"/>
                </a:solidFill>
                <a:latin typeface="Trebuchet MS" panose="020B0603020202020204" pitchFamily="34" charset="0"/>
              </a:rPr>
              <a:t>Chicago: ALA.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 txBox="1"/>
          <p:nvPr/>
        </p:nvSpPr>
        <p:spPr>
          <a:xfrm>
            <a:off x="2793773" y="78974"/>
            <a:ext cx="3215325" cy="96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" sz="4000" b="1" dirty="0" smtClean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Resources</a:t>
            </a:r>
            <a:endParaRPr lang="en" sz="40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-5" y="5638800"/>
            <a:ext cx="9144007" cy="1099597"/>
            <a:chOff x="-5" y="5638800"/>
            <a:chExt cx="9144007" cy="1099597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9" t="24853" r="32629" b="69560"/>
            <a:stretch/>
          </p:blipFill>
          <p:spPr>
            <a:xfrm>
              <a:off x="4574028" y="5638801"/>
              <a:ext cx="4569972" cy="21375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8" t="30031" b="64382"/>
            <a:stretch/>
          </p:blipFill>
          <p:spPr>
            <a:xfrm>
              <a:off x="2345178" y="5943600"/>
              <a:ext cx="6798822" cy="21375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5" t="54650" r="14635" b="39763"/>
            <a:stretch/>
          </p:blipFill>
          <p:spPr>
            <a:xfrm>
              <a:off x="3352800" y="6262264"/>
              <a:ext cx="5791202" cy="21375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0" name="Group 9"/>
            <p:cNvGrpSpPr/>
            <p:nvPr/>
          </p:nvGrpSpPr>
          <p:grpSpPr>
            <a:xfrm>
              <a:off x="-4" y="5638800"/>
              <a:ext cx="9144006" cy="1099597"/>
              <a:chOff x="-4" y="5791199"/>
              <a:chExt cx="9144006" cy="1099597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4561650" y="5791199"/>
                <a:ext cx="4582352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3" name="Picture 12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6206" t="24853" r="-1" b="69560"/>
              <a:stretch/>
            </p:blipFill>
            <p:spPr>
              <a:xfrm>
                <a:off x="-4" y="6677039"/>
                <a:ext cx="3674623" cy="21375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4" name="Rectangle 13"/>
              <p:cNvSpPr/>
              <p:nvPr/>
            </p:nvSpPr>
            <p:spPr>
              <a:xfrm>
                <a:off x="2334827" y="6095999"/>
                <a:ext cx="6809175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3319688" y="6414663"/>
                <a:ext cx="5824314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1" name="Rectangle 10"/>
            <p:cNvSpPr/>
            <p:nvPr/>
          </p:nvSpPr>
          <p:spPr>
            <a:xfrm>
              <a:off x="-5" y="6524639"/>
              <a:ext cx="3674623" cy="213757"/>
            </a:xfrm>
            <a:prstGeom prst="rect">
              <a:avLst/>
            </a:prstGeom>
            <a:solidFill>
              <a:srgbClr val="92D050">
                <a:alpha val="5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4">
            <a:duotone>
              <a:prstClr val="black"/>
              <a:srgbClr val="008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60" b="90544" l="1091" r="98545"/>
                    </a14:imgEffect>
                    <a14:imgEffect>
                      <a14:saturation sat="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02" r="55118" b="60284"/>
          <a:stretch/>
        </p:blipFill>
        <p:spPr>
          <a:xfrm rot="10800000">
            <a:off x="0" y="-2"/>
            <a:ext cx="2784248" cy="3205313"/>
          </a:xfrm>
          <a:prstGeom prst="rect">
            <a:avLst/>
          </a:prstGeom>
        </p:spPr>
      </p:pic>
      <p:sp>
        <p:nvSpPr>
          <p:cNvPr id="19" name="Shape 233"/>
          <p:cNvSpPr txBox="1"/>
          <p:nvPr/>
        </p:nvSpPr>
        <p:spPr>
          <a:xfrm>
            <a:off x="2838900" y="1470443"/>
            <a:ext cx="7524300" cy="4898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l" rtl="0">
              <a:spcBef>
                <a:spcPts val="0"/>
              </a:spcBef>
              <a:buNone/>
            </a:pPr>
            <a:r>
              <a:rPr lang="en-US" sz="2700" b="1" dirty="0" smtClean="0">
                <a:solidFill>
                  <a:srgbClr val="4C1171"/>
                </a:solidFill>
                <a:latin typeface="Trebuchet MS"/>
                <a:ea typeface="Trebuchet MS"/>
                <a:cs typeface="Trebuchet MS"/>
                <a:sym typeface="Trebuchet MS"/>
                <a:hlinkClick r:id="rId6"/>
              </a:rPr>
              <a:t>Metaliteracy.org</a:t>
            </a:r>
            <a:endParaRPr lang="en-US" sz="2700" b="1" dirty="0" smtClean="0">
              <a:solidFill>
                <a:srgbClr val="4C117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algn="l" rtl="0">
              <a:spcBef>
                <a:spcPts val="0"/>
              </a:spcBef>
              <a:buNone/>
            </a:pPr>
            <a:r>
              <a:rPr lang="en-US" sz="2700" b="1" dirty="0" smtClean="0">
                <a:solidFill>
                  <a:srgbClr val="4C1171"/>
                </a:solidFill>
                <a:latin typeface="Trebuchet MS"/>
                <a:ea typeface="Trebuchet MS"/>
                <a:cs typeface="Trebuchet MS"/>
                <a:sym typeface="Trebuchet MS"/>
                <a:hlinkClick r:id="rId7"/>
              </a:rPr>
              <a:t>ACRL Framework</a:t>
            </a:r>
            <a:endParaRPr lang="en-US" sz="2700" b="1" dirty="0" smtClean="0">
              <a:solidFill>
                <a:srgbClr val="4C117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algn="l" rtl="0">
              <a:spcBef>
                <a:spcPts val="0"/>
              </a:spcBef>
              <a:buNone/>
            </a:pPr>
            <a:r>
              <a:rPr lang="en-US" sz="2700" b="1" dirty="0" smtClean="0">
                <a:solidFill>
                  <a:srgbClr val="4C1171"/>
                </a:solidFill>
                <a:latin typeface="Trebuchet MS"/>
                <a:ea typeface="Trebuchet MS"/>
                <a:cs typeface="Trebuchet MS"/>
                <a:sym typeface="Trebuchet MS"/>
                <a:hlinkClick r:id="rId8"/>
              </a:rPr>
              <a:t>Vortext First Year Writing Blog</a:t>
            </a:r>
            <a:endParaRPr lang="en-US" sz="2700" b="1" dirty="0" smtClean="0">
              <a:solidFill>
                <a:srgbClr val="4C117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algn="l" rtl="0">
              <a:spcBef>
                <a:spcPts val="0"/>
              </a:spcBef>
              <a:buNone/>
            </a:pPr>
            <a:r>
              <a:rPr lang="en-US" sz="2700" b="1" dirty="0" smtClean="0">
                <a:solidFill>
                  <a:srgbClr val="4C1171"/>
                </a:solidFill>
                <a:latin typeface="Trebuchet MS"/>
                <a:ea typeface="Trebuchet MS"/>
                <a:cs typeface="Trebuchet MS"/>
                <a:sym typeface="Trebuchet MS"/>
                <a:hlinkClick r:id="rId9"/>
              </a:rPr>
              <a:t>DWILI Website</a:t>
            </a:r>
            <a:endParaRPr sz="2700" b="1" dirty="0">
              <a:solidFill>
                <a:srgbClr val="4C117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algn="l" rtl="0">
              <a:spcBef>
                <a:spcPts val="0"/>
              </a:spcBef>
              <a:buNone/>
            </a:pPr>
            <a:r>
              <a:rPr lang="en-US" sz="2700" b="1" dirty="0" smtClean="0">
                <a:solidFill>
                  <a:srgbClr val="4C1171"/>
                </a:solidFill>
                <a:latin typeface="Trebuchet MS"/>
                <a:ea typeface="Trebuchet MS"/>
                <a:cs typeface="Trebuchet MS"/>
                <a:sym typeface="Trebuchet MS"/>
                <a:hlinkClick r:id="rId10"/>
              </a:rPr>
              <a:t>Plickers</a:t>
            </a:r>
            <a:endParaRPr sz="2700" b="1" dirty="0">
              <a:solidFill>
                <a:srgbClr val="4C117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algn="l" rtl="0">
              <a:spcBef>
                <a:spcPts val="0"/>
              </a:spcBef>
              <a:buNone/>
            </a:pPr>
            <a:r>
              <a:rPr lang="en-US" sz="2700" b="1" dirty="0" smtClean="0">
                <a:solidFill>
                  <a:srgbClr val="4C1171"/>
                </a:solidFill>
                <a:latin typeface="Trebuchet MS"/>
                <a:ea typeface="Trebuchet MS"/>
                <a:cs typeface="Trebuchet MS"/>
                <a:sym typeface="Trebuchet MS"/>
                <a:hlinkClick r:id="rId11"/>
              </a:rPr>
              <a:t>Genius</a:t>
            </a:r>
            <a:endParaRPr sz="2700" b="1" dirty="0">
              <a:solidFill>
                <a:srgbClr val="4C117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51286689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/>
        </p:nvSpPr>
        <p:spPr>
          <a:xfrm>
            <a:off x="1619825" y="1273501"/>
            <a:ext cx="7524300" cy="4898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400050" algn="l" rtl="0">
              <a:spcBef>
                <a:spcPts val="0"/>
              </a:spcBef>
              <a:buSzPct val="100000"/>
              <a:buFont typeface="Trebuchet MS"/>
              <a:buChar char="●"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Expands IL to recognize the importance of digital environments</a:t>
            </a:r>
            <a:r>
              <a:rPr lang="en" sz="2700" b="1" dirty="0" smtClean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.</a:t>
            </a:r>
          </a:p>
          <a:p>
            <a:pPr marL="57150" lvl="0" algn="l" rtl="0">
              <a:spcBef>
                <a:spcPts val="0"/>
              </a:spcBef>
              <a:buSzPct val="100000"/>
            </a:pPr>
            <a:endParaRPr lang="en" sz="2700" b="1" dirty="0" smtClean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400050" algn="l" rtl="0">
              <a:spcBef>
                <a:spcPts val="0"/>
              </a:spcBef>
              <a:buSzPct val="100000"/>
              <a:buFont typeface="Trebuchet MS"/>
              <a:buChar char="●"/>
            </a:pPr>
            <a:r>
              <a:rPr lang="en" sz="2700" b="1" dirty="0" smtClean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Traditional: Find, Evaluate, Use</a:t>
            </a:r>
          </a:p>
          <a:p>
            <a:pPr marL="57150" lvl="0" algn="l" rtl="0">
              <a:spcBef>
                <a:spcPts val="0"/>
              </a:spcBef>
              <a:buSzPct val="100000"/>
            </a:pPr>
            <a:endParaRPr lang="en" sz="2700" b="1" dirty="0" smtClean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400050" algn="l" rtl="0">
              <a:spcBef>
                <a:spcPts val="0"/>
              </a:spcBef>
              <a:buSzPct val="100000"/>
              <a:buFont typeface="Trebuchet MS"/>
              <a:buChar char="●"/>
            </a:pPr>
            <a:r>
              <a:rPr lang="en" sz="2700" b="1" dirty="0" smtClean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Expanded: Collaborate, Create, Share</a:t>
            </a:r>
            <a:endParaRPr lang="en"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algn="l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400050" algn="l" rtl="0">
              <a:spcBef>
                <a:spcPts val="0"/>
              </a:spcBef>
              <a:buSzPct val="100000"/>
              <a:buFont typeface="Trebuchet MS"/>
              <a:buChar char="●"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Foregrounds affective and metacognitive practices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rgbClr val="008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60" b="90544" l="1091" r="98545"/>
                    </a14:imgEffect>
                    <a14:imgEffect>
                      <a14:saturation sat="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02" r="55118" b="60284"/>
          <a:stretch/>
        </p:blipFill>
        <p:spPr>
          <a:xfrm rot="10800000">
            <a:off x="0" y="-2"/>
            <a:ext cx="2784248" cy="3205313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-5" y="5638800"/>
            <a:ext cx="9144007" cy="1099597"/>
            <a:chOff x="-5" y="5638800"/>
            <a:chExt cx="9144007" cy="1099597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9" t="24853" r="32629" b="69560"/>
            <a:stretch/>
          </p:blipFill>
          <p:spPr>
            <a:xfrm>
              <a:off x="4574028" y="5638801"/>
              <a:ext cx="4569972" cy="21375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8" t="30031" b="64382"/>
            <a:stretch/>
          </p:blipFill>
          <p:spPr>
            <a:xfrm>
              <a:off x="2345178" y="5943600"/>
              <a:ext cx="6798822" cy="21375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5" t="54650" r="14635" b="39763"/>
            <a:stretch/>
          </p:blipFill>
          <p:spPr>
            <a:xfrm>
              <a:off x="3352800" y="6262264"/>
              <a:ext cx="5791202" cy="21375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2" name="Group 11"/>
            <p:cNvGrpSpPr/>
            <p:nvPr/>
          </p:nvGrpSpPr>
          <p:grpSpPr>
            <a:xfrm>
              <a:off x="-4" y="5638800"/>
              <a:ext cx="9144006" cy="1099597"/>
              <a:chOff x="-4" y="5791199"/>
              <a:chExt cx="9144006" cy="1099597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4561650" y="5791199"/>
                <a:ext cx="4582352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5" name="Picture 14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6206" t="24853" r="-1" b="69560"/>
              <a:stretch/>
            </p:blipFill>
            <p:spPr>
              <a:xfrm>
                <a:off x="-4" y="6677039"/>
                <a:ext cx="3674623" cy="21375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6" name="Rectangle 15"/>
              <p:cNvSpPr/>
              <p:nvPr/>
            </p:nvSpPr>
            <p:spPr>
              <a:xfrm>
                <a:off x="2334827" y="6095999"/>
                <a:ext cx="6809175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3319688" y="6414663"/>
                <a:ext cx="5824314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-5" y="6524639"/>
              <a:ext cx="3674623" cy="213757"/>
            </a:xfrm>
            <a:prstGeom prst="rect">
              <a:avLst/>
            </a:prstGeom>
            <a:solidFill>
              <a:srgbClr val="92D050">
                <a:alpha val="5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8" name="Shape 60"/>
          <p:cNvSpPr txBox="1"/>
          <p:nvPr/>
        </p:nvSpPr>
        <p:spPr>
          <a:xfrm>
            <a:off x="2634450" y="76200"/>
            <a:ext cx="3875100" cy="96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" sz="4000" b="1" dirty="0" smtClean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Metaliteracy</a:t>
            </a:r>
            <a:endParaRPr lang="en" sz="40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/>
        </p:nvSpPr>
        <p:spPr>
          <a:xfrm>
            <a:off x="2029351" y="1041000"/>
            <a:ext cx="2983574" cy="130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Authority is Constructed and Contextual</a:t>
            </a:r>
          </a:p>
          <a:p>
            <a:pPr lvl="0" algn="ctr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algn="ctr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algn="ctr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9" name="Shape 79"/>
          <p:cNvSpPr txBox="1"/>
          <p:nvPr/>
        </p:nvSpPr>
        <p:spPr>
          <a:xfrm>
            <a:off x="5343400" y="1041000"/>
            <a:ext cx="2463299" cy="130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Information Creation as Process</a:t>
            </a:r>
          </a:p>
          <a:p>
            <a:pPr lvl="0" algn="ctr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algn="ctr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algn="ctr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80" name="Shape 80"/>
          <p:cNvSpPr txBox="1"/>
          <p:nvPr/>
        </p:nvSpPr>
        <p:spPr>
          <a:xfrm>
            <a:off x="6811625" y="2589050"/>
            <a:ext cx="2186099" cy="96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Information 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has Value</a:t>
            </a:r>
          </a:p>
          <a:p>
            <a:pPr lvl="0" algn="ctr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algn="ctr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algn="ctr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81" name="Shape 81"/>
          <p:cNvSpPr txBox="1"/>
          <p:nvPr/>
        </p:nvSpPr>
        <p:spPr>
          <a:xfrm>
            <a:off x="5630125" y="4049950"/>
            <a:ext cx="2186099" cy="96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Research 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as Inquiry</a:t>
            </a:r>
          </a:p>
          <a:p>
            <a:pPr lvl="0" algn="ctr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algn="ctr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algn="ctr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82" name="Shape 82"/>
          <p:cNvSpPr txBox="1"/>
          <p:nvPr/>
        </p:nvSpPr>
        <p:spPr>
          <a:xfrm>
            <a:off x="2438401" y="4114800"/>
            <a:ext cx="2725174" cy="96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Scholarship as Conversation</a:t>
            </a:r>
          </a:p>
          <a:p>
            <a:pPr lvl="0" algn="ctr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algn="ctr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algn="ctr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83" name="Shape 83"/>
          <p:cNvSpPr txBox="1"/>
          <p:nvPr/>
        </p:nvSpPr>
        <p:spPr>
          <a:xfrm>
            <a:off x="936301" y="2589100"/>
            <a:ext cx="2186099" cy="96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Searching as Strategic Exploration</a:t>
            </a:r>
          </a:p>
          <a:p>
            <a:pPr lvl="0" algn="ctr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algn="ctr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algn="ctr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rgbClr val="008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60" b="90544" l="1091" r="98545"/>
                    </a14:imgEffect>
                    <a14:imgEffect>
                      <a14:saturation sat="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02" r="55118" b="60284"/>
          <a:stretch/>
        </p:blipFill>
        <p:spPr>
          <a:xfrm rot="10800000">
            <a:off x="0" y="-2"/>
            <a:ext cx="2784248" cy="3205313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-5" y="5638800"/>
            <a:ext cx="9144007" cy="1099597"/>
            <a:chOff x="-5" y="5638800"/>
            <a:chExt cx="9144007" cy="109959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9" t="24853" r="32629" b="69560"/>
            <a:stretch/>
          </p:blipFill>
          <p:spPr>
            <a:xfrm>
              <a:off x="4574028" y="5638801"/>
              <a:ext cx="4569972" cy="21375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8" t="30031" b="64382"/>
            <a:stretch/>
          </p:blipFill>
          <p:spPr>
            <a:xfrm>
              <a:off x="2345178" y="5943600"/>
              <a:ext cx="6798822" cy="21375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5" t="54650" r="14635" b="39763"/>
            <a:stretch/>
          </p:blipFill>
          <p:spPr>
            <a:xfrm>
              <a:off x="3352800" y="6262264"/>
              <a:ext cx="5791202" cy="21375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6" name="Group 15"/>
            <p:cNvGrpSpPr/>
            <p:nvPr/>
          </p:nvGrpSpPr>
          <p:grpSpPr>
            <a:xfrm>
              <a:off x="-4" y="5638800"/>
              <a:ext cx="9144006" cy="1099597"/>
              <a:chOff x="-4" y="5791199"/>
              <a:chExt cx="9144006" cy="1099597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4561650" y="5791199"/>
                <a:ext cx="4582352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6206" t="24853" r="-1" b="69560"/>
              <a:stretch/>
            </p:blipFill>
            <p:spPr>
              <a:xfrm>
                <a:off x="-4" y="6677039"/>
                <a:ext cx="3674623" cy="21375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0" name="Rectangle 19"/>
              <p:cNvSpPr/>
              <p:nvPr/>
            </p:nvSpPr>
            <p:spPr>
              <a:xfrm>
                <a:off x="2334827" y="6095999"/>
                <a:ext cx="6809175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3319688" y="6414663"/>
                <a:ext cx="5824314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7" name="Rectangle 16"/>
            <p:cNvSpPr/>
            <p:nvPr/>
          </p:nvSpPr>
          <p:spPr>
            <a:xfrm>
              <a:off x="-5" y="6524639"/>
              <a:ext cx="3674623" cy="213757"/>
            </a:xfrm>
            <a:prstGeom prst="rect">
              <a:avLst/>
            </a:prstGeom>
            <a:solidFill>
              <a:srgbClr val="92D050">
                <a:alpha val="5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2" name="Shape 60"/>
          <p:cNvSpPr txBox="1"/>
          <p:nvPr/>
        </p:nvSpPr>
        <p:spPr>
          <a:xfrm>
            <a:off x="2634450" y="76200"/>
            <a:ext cx="4756950" cy="96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" sz="4000" b="1" dirty="0" smtClean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ACRL Framework</a:t>
            </a:r>
            <a:endParaRPr lang="en" sz="40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/>
        </p:nvSpPr>
        <p:spPr>
          <a:xfrm>
            <a:off x="1325100" y="1516201"/>
            <a:ext cx="7544699" cy="130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Authority is Constructed and Contextual</a:t>
            </a:r>
          </a:p>
          <a:p>
            <a:pPr algn="ctr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rtl="0">
              <a:spcBef>
                <a:spcPts val="0"/>
              </a:spcBef>
              <a:buNone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Example Disposition: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“Learners who are developing their information literacy abilities question traditional notions of granting authority and recognize the value of diverse ideas and worldviews.”</a:t>
            </a:r>
          </a:p>
          <a:p>
            <a:pPr lvl="0" algn="ctr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algn="ctr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algn="ctr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rgbClr val="008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60" b="90544" l="1091" r="98545"/>
                    </a14:imgEffect>
                    <a14:imgEffect>
                      <a14:saturation sat="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02" r="55118" b="60284"/>
          <a:stretch/>
        </p:blipFill>
        <p:spPr>
          <a:xfrm rot="10800000">
            <a:off x="0" y="-2"/>
            <a:ext cx="2784248" cy="3205313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-5" y="5638800"/>
            <a:ext cx="9144007" cy="1099597"/>
            <a:chOff x="-5" y="5638800"/>
            <a:chExt cx="9144007" cy="109959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9" t="24853" r="32629" b="69560"/>
            <a:stretch/>
          </p:blipFill>
          <p:spPr>
            <a:xfrm>
              <a:off x="4574028" y="5638801"/>
              <a:ext cx="4569972" cy="21375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8" t="30031" b="64382"/>
            <a:stretch/>
          </p:blipFill>
          <p:spPr>
            <a:xfrm>
              <a:off x="2345178" y="5943600"/>
              <a:ext cx="6798822" cy="21375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5" t="54650" r="14635" b="39763"/>
            <a:stretch/>
          </p:blipFill>
          <p:spPr>
            <a:xfrm>
              <a:off x="3352800" y="6262264"/>
              <a:ext cx="5791202" cy="21375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1" name="Group 10"/>
            <p:cNvGrpSpPr/>
            <p:nvPr/>
          </p:nvGrpSpPr>
          <p:grpSpPr>
            <a:xfrm>
              <a:off x="-4" y="5638800"/>
              <a:ext cx="9144006" cy="1099597"/>
              <a:chOff x="-4" y="5791199"/>
              <a:chExt cx="9144006" cy="1099597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4561650" y="5791199"/>
                <a:ext cx="4582352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6206" t="24853" r="-1" b="69560"/>
              <a:stretch/>
            </p:blipFill>
            <p:spPr>
              <a:xfrm>
                <a:off x="-4" y="6677039"/>
                <a:ext cx="3674623" cy="21375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5" name="Rectangle 14"/>
              <p:cNvSpPr/>
              <p:nvPr/>
            </p:nvSpPr>
            <p:spPr>
              <a:xfrm>
                <a:off x="2334827" y="6095999"/>
                <a:ext cx="6809175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319688" y="6414663"/>
                <a:ext cx="5824314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2" name="Rectangle 11"/>
            <p:cNvSpPr/>
            <p:nvPr/>
          </p:nvSpPr>
          <p:spPr>
            <a:xfrm>
              <a:off x="-5" y="6524639"/>
              <a:ext cx="3674623" cy="213757"/>
            </a:xfrm>
            <a:prstGeom prst="rect">
              <a:avLst/>
            </a:prstGeom>
            <a:solidFill>
              <a:srgbClr val="92D050">
                <a:alpha val="5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8" name="Shape 60"/>
          <p:cNvSpPr txBox="1"/>
          <p:nvPr/>
        </p:nvSpPr>
        <p:spPr>
          <a:xfrm>
            <a:off x="2634450" y="76200"/>
            <a:ext cx="7042950" cy="96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" sz="4000" b="1" dirty="0" smtClean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Framework Dispositions</a:t>
            </a:r>
            <a:endParaRPr lang="en" sz="40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/>
        </p:nvSpPr>
        <p:spPr>
          <a:xfrm>
            <a:off x="1233713" y="1473601"/>
            <a:ext cx="9348900" cy="96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l" rtl="0">
              <a:spcBef>
                <a:spcPts val="0"/>
              </a:spcBef>
              <a:buNone/>
            </a:pPr>
            <a:r>
              <a:rPr lang="en" sz="29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How do you feel about the ACRL Framework </a:t>
            </a:r>
          </a:p>
          <a:p>
            <a:pPr lvl="0" algn="l" rtl="0">
              <a:spcBef>
                <a:spcPts val="0"/>
              </a:spcBef>
              <a:buNone/>
            </a:pPr>
            <a:r>
              <a:rPr lang="en" sz="29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and its grounding in metaliteracy?</a:t>
            </a:r>
          </a:p>
        </p:txBody>
      </p:sp>
      <p:sp>
        <p:nvSpPr>
          <p:cNvPr id="99" name="Shape 99"/>
          <p:cNvSpPr txBox="1"/>
          <p:nvPr/>
        </p:nvSpPr>
        <p:spPr>
          <a:xfrm>
            <a:off x="3433075" y="2819400"/>
            <a:ext cx="4367699" cy="2217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400050" algn="l" rtl="0">
              <a:spcBef>
                <a:spcPts val="0"/>
              </a:spcBef>
              <a:buSzPct val="100000"/>
              <a:buFont typeface="Trebuchet MS"/>
              <a:buAutoNum type="alphaUcPeriod"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Excited</a:t>
            </a:r>
          </a:p>
          <a:p>
            <a:pPr marL="457200" lvl="0" indent="-400050" algn="l" rtl="0">
              <a:spcBef>
                <a:spcPts val="0"/>
              </a:spcBef>
              <a:buSzPct val="100000"/>
              <a:buFont typeface="Trebuchet MS"/>
              <a:buAutoNum type="alphaUcPeriod"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Somewhat interested</a:t>
            </a:r>
          </a:p>
          <a:p>
            <a:pPr marL="457200" lvl="0" indent="-400050" algn="l" rtl="0">
              <a:spcBef>
                <a:spcPts val="0"/>
              </a:spcBef>
              <a:buSzPct val="100000"/>
              <a:buFont typeface="Trebuchet MS"/>
              <a:buAutoNum type="alphaUcPeriod"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Neutral</a:t>
            </a:r>
          </a:p>
          <a:p>
            <a:pPr marL="457200" lvl="0" indent="-400050" algn="l" rtl="0">
              <a:spcBef>
                <a:spcPts val="0"/>
              </a:spcBef>
              <a:buSzPct val="100000"/>
              <a:buFont typeface="Trebuchet MS"/>
              <a:buAutoNum type="alphaUcPeriod"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Negative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rgbClr val="008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60" b="90544" l="1091" r="98545"/>
                    </a14:imgEffect>
                    <a14:imgEffect>
                      <a14:saturation sat="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02" r="55118" b="60284"/>
          <a:stretch/>
        </p:blipFill>
        <p:spPr>
          <a:xfrm rot="10800000">
            <a:off x="0" y="-2"/>
            <a:ext cx="2784248" cy="3205313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-5" y="5638800"/>
            <a:ext cx="9144007" cy="1099597"/>
            <a:chOff x="-5" y="5638800"/>
            <a:chExt cx="9144007" cy="109959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9" t="24853" r="32629" b="69560"/>
            <a:stretch/>
          </p:blipFill>
          <p:spPr>
            <a:xfrm>
              <a:off x="4574028" y="5638801"/>
              <a:ext cx="4569972" cy="21375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8" t="30031" b="64382"/>
            <a:stretch/>
          </p:blipFill>
          <p:spPr>
            <a:xfrm>
              <a:off x="2345178" y="5943600"/>
              <a:ext cx="6798822" cy="21375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5" t="54650" r="14635" b="39763"/>
            <a:stretch/>
          </p:blipFill>
          <p:spPr>
            <a:xfrm>
              <a:off x="3352800" y="6262264"/>
              <a:ext cx="5791202" cy="21375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1" name="Group 10"/>
            <p:cNvGrpSpPr/>
            <p:nvPr/>
          </p:nvGrpSpPr>
          <p:grpSpPr>
            <a:xfrm>
              <a:off x="-4" y="5638800"/>
              <a:ext cx="9144006" cy="1099597"/>
              <a:chOff x="-4" y="5791199"/>
              <a:chExt cx="9144006" cy="1099597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4561650" y="5791199"/>
                <a:ext cx="4582352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6206" t="24853" r="-1" b="69560"/>
              <a:stretch/>
            </p:blipFill>
            <p:spPr>
              <a:xfrm>
                <a:off x="-4" y="6677039"/>
                <a:ext cx="3674623" cy="21375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5" name="Rectangle 14"/>
              <p:cNvSpPr/>
              <p:nvPr/>
            </p:nvSpPr>
            <p:spPr>
              <a:xfrm>
                <a:off x="2334827" y="6095999"/>
                <a:ext cx="6809175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319688" y="6414663"/>
                <a:ext cx="5824314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2" name="Rectangle 11"/>
            <p:cNvSpPr/>
            <p:nvPr/>
          </p:nvSpPr>
          <p:spPr>
            <a:xfrm>
              <a:off x="-5" y="6524639"/>
              <a:ext cx="3674623" cy="213757"/>
            </a:xfrm>
            <a:prstGeom prst="rect">
              <a:avLst/>
            </a:prstGeom>
            <a:solidFill>
              <a:srgbClr val="92D050">
                <a:alpha val="5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/>
        </p:nvSpPr>
        <p:spPr>
          <a:xfrm>
            <a:off x="1219201" y="1524000"/>
            <a:ext cx="7467600" cy="96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" sz="29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How much do you think the Framework will change IL instruction at your institution over the next year?</a:t>
            </a:r>
          </a:p>
        </p:txBody>
      </p:sp>
      <p:sp>
        <p:nvSpPr>
          <p:cNvPr id="107" name="Shape 107"/>
          <p:cNvSpPr txBox="1"/>
          <p:nvPr/>
        </p:nvSpPr>
        <p:spPr>
          <a:xfrm>
            <a:off x="3357788" y="2971800"/>
            <a:ext cx="4367699" cy="2217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400050" algn="l" rtl="0">
              <a:spcBef>
                <a:spcPts val="0"/>
              </a:spcBef>
              <a:buSzPct val="100000"/>
              <a:buFont typeface="Trebuchet MS"/>
              <a:buAutoNum type="alphaUcPeriod"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Not at all</a:t>
            </a:r>
          </a:p>
          <a:p>
            <a:pPr marL="457200" lvl="0" indent="-400050" algn="l" rtl="0">
              <a:spcBef>
                <a:spcPts val="0"/>
              </a:spcBef>
              <a:buSzPct val="100000"/>
              <a:buFont typeface="Trebuchet MS"/>
              <a:buAutoNum type="alphaUcPeriod"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Slightly</a:t>
            </a:r>
          </a:p>
          <a:p>
            <a:pPr marL="457200" lvl="0" indent="-400050" algn="l" rtl="0">
              <a:spcBef>
                <a:spcPts val="0"/>
              </a:spcBef>
              <a:buSzPct val="100000"/>
              <a:buFont typeface="Trebuchet MS"/>
              <a:buAutoNum type="alphaUcPeriod"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Significantly</a:t>
            </a:r>
          </a:p>
          <a:p>
            <a:pPr marL="457200" lvl="0" indent="-400050" algn="l" rtl="0">
              <a:spcBef>
                <a:spcPts val="0"/>
              </a:spcBef>
              <a:buSzPct val="100000"/>
              <a:buFont typeface="Trebuchet MS"/>
              <a:buAutoNum type="alphaUcPeriod"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Completely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rgbClr val="008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60" b="90544" l="1091" r="98545"/>
                    </a14:imgEffect>
                    <a14:imgEffect>
                      <a14:saturation sat="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02" r="55118" b="60284"/>
          <a:stretch/>
        </p:blipFill>
        <p:spPr>
          <a:xfrm rot="10800000">
            <a:off x="0" y="-2"/>
            <a:ext cx="2784248" cy="3205313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-5" y="5638800"/>
            <a:ext cx="9144007" cy="1099597"/>
            <a:chOff x="-5" y="5638800"/>
            <a:chExt cx="9144007" cy="109959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9" t="24853" r="32629" b="69560"/>
            <a:stretch/>
          </p:blipFill>
          <p:spPr>
            <a:xfrm>
              <a:off x="4574028" y="5638801"/>
              <a:ext cx="4569972" cy="21375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8" t="30031" b="64382"/>
            <a:stretch/>
          </p:blipFill>
          <p:spPr>
            <a:xfrm>
              <a:off x="2345178" y="5943600"/>
              <a:ext cx="6798822" cy="21375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5" t="54650" r="14635" b="39763"/>
            <a:stretch/>
          </p:blipFill>
          <p:spPr>
            <a:xfrm>
              <a:off x="3352800" y="6262264"/>
              <a:ext cx="5791202" cy="21375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1" name="Group 10"/>
            <p:cNvGrpSpPr/>
            <p:nvPr/>
          </p:nvGrpSpPr>
          <p:grpSpPr>
            <a:xfrm>
              <a:off x="-4" y="5638800"/>
              <a:ext cx="9144006" cy="1099597"/>
              <a:chOff x="-4" y="5791199"/>
              <a:chExt cx="9144006" cy="1099597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4561650" y="5791199"/>
                <a:ext cx="4582352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6206" t="24853" r="-1" b="69560"/>
              <a:stretch/>
            </p:blipFill>
            <p:spPr>
              <a:xfrm>
                <a:off x="-4" y="6677039"/>
                <a:ext cx="3674623" cy="21375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5" name="Rectangle 14"/>
              <p:cNvSpPr/>
              <p:nvPr/>
            </p:nvSpPr>
            <p:spPr>
              <a:xfrm>
                <a:off x="2334827" y="6095999"/>
                <a:ext cx="6809175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319688" y="6414663"/>
                <a:ext cx="5824314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2" name="Rectangle 11"/>
            <p:cNvSpPr/>
            <p:nvPr/>
          </p:nvSpPr>
          <p:spPr>
            <a:xfrm>
              <a:off x="-5" y="6524639"/>
              <a:ext cx="3674623" cy="213757"/>
            </a:xfrm>
            <a:prstGeom prst="rect">
              <a:avLst/>
            </a:prstGeom>
            <a:solidFill>
              <a:srgbClr val="92D050">
                <a:alpha val="5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/>
        </p:nvSpPr>
        <p:spPr>
          <a:xfrm>
            <a:off x="1619825" y="1273501"/>
            <a:ext cx="7524300" cy="4898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400050" algn="l" rtl="0">
              <a:spcBef>
                <a:spcPts val="0"/>
              </a:spcBef>
              <a:buSzPct val="100000"/>
              <a:buFont typeface="Trebuchet MS"/>
              <a:buChar char="●"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Local learning outcomes</a:t>
            </a:r>
          </a:p>
          <a:p>
            <a:pPr lvl="0" algn="l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400050" algn="l" rtl="0">
              <a:spcBef>
                <a:spcPts val="0"/>
              </a:spcBef>
              <a:buSzPct val="100000"/>
              <a:buFont typeface="Trebuchet MS"/>
              <a:buChar char="●"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Need for intensive faculty involvement</a:t>
            </a:r>
          </a:p>
          <a:p>
            <a:pPr lvl="0" algn="l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400050" algn="l" rtl="0">
              <a:spcBef>
                <a:spcPts val="0"/>
              </a:spcBef>
              <a:buSzPct val="100000"/>
              <a:buFont typeface="Trebuchet MS"/>
              <a:buChar char="●"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Mandate or conversation?</a:t>
            </a:r>
          </a:p>
          <a:p>
            <a:pPr lvl="0" algn="l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400050" algn="l" rtl="0">
              <a:spcBef>
                <a:spcPts val="0"/>
              </a:spcBef>
              <a:buSzPct val="100000"/>
              <a:buFont typeface="Trebuchet MS"/>
              <a:buChar char="●"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Pre-Framework collaboration models</a:t>
            </a:r>
          </a:p>
          <a:p>
            <a:pPr lvl="0" algn="l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400050" algn="l" rtl="0">
              <a:spcBef>
                <a:spcPts val="0"/>
              </a:spcBef>
              <a:buSzPct val="100000"/>
              <a:buFont typeface="Trebuchet MS"/>
              <a:buChar char="●"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Digital Writing and Information Literacy </a:t>
            </a:r>
            <a:r>
              <a:rPr lang="en" sz="2700" b="1" dirty="0" smtClean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Initiative</a:t>
            </a: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algn="l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rgbClr val="008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60" b="90544" l="1091" r="98545"/>
                    </a14:imgEffect>
                    <a14:imgEffect>
                      <a14:saturation sat="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02" r="55118" b="60284"/>
          <a:stretch/>
        </p:blipFill>
        <p:spPr>
          <a:xfrm rot="10800000">
            <a:off x="0" y="-2"/>
            <a:ext cx="2784248" cy="3205313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-5" y="5638800"/>
            <a:ext cx="9144007" cy="1099597"/>
            <a:chOff x="-5" y="5638800"/>
            <a:chExt cx="9144007" cy="109959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9" t="24853" r="32629" b="69560"/>
            <a:stretch/>
          </p:blipFill>
          <p:spPr>
            <a:xfrm>
              <a:off x="4574028" y="5638801"/>
              <a:ext cx="4569972" cy="21375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8" t="30031" b="64382"/>
            <a:stretch/>
          </p:blipFill>
          <p:spPr>
            <a:xfrm>
              <a:off x="2345178" y="5943600"/>
              <a:ext cx="6798822" cy="21375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5" t="54650" r="14635" b="39763"/>
            <a:stretch/>
          </p:blipFill>
          <p:spPr>
            <a:xfrm>
              <a:off x="3352800" y="6262264"/>
              <a:ext cx="5791202" cy="21375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1" name="Group 10"/>
            <p:cNvGrpSpPr/>
            <p:nvPr/>
          </p:nvGrpSpPr>
          <p:grpSpPr>
            <a:xfrm>
              <a:off x="-4" y="5638800"/>
              <a:ext cx="9144006" cy="1099597"/>
              <a:chOff x="-4" y="5791199"/>
              <a:chExt cx="9144006" cy="1099597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4561650" y="5791199"/>
                <a:ext cx="4582352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6206" t="24853" r="-1" b="69560"/>
              <a:stretch/>
            </p:blipFill>
            <p:spPr>
              <a:xfrm>
                <a:off x="-4" y="6677039"/>
                <a:ext cx="3674623" cy="21375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5" name="Rectangle 14"/>
              <p:cNvSpPr/>
              <p:nvPr/>
            </p:nvSpPr>
            <p:spPr>
              <a:xfrm>
                <a:off x="2334827" y="6095999"/>
                <a:ext cx="6809175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319688" y="6414663"/>
                <a:ext cx="5824314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2" name="Rectangle 11"/>
            <p:cNvSpPr/>
            <p:nvPr/>
          </p:nvSpPr>
          <p:spPr>
            <a:xfrm>
              <a:off x="-5" y="6524639"/>
              <a:ext cx="3674623" cy="213757"/>
            </a:xfrm>
            <a:prstGeom prst="rect">
              <a:avLst/>
            </a:prstGeom>
            <a:solidFill>
              <a:srgbClr val="92D050">
                <a:alpha val="5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" name="Shape 60"/>
          <p:cNvSpPr txBox="1"/>
          <p:nvPr/>
        </p:nvSpPr>
        <p:spPr>
          <a:xfrm>
            <a:off x="2634450" y="76200"/>
            <a:ext cx="6509550" cy="96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" sz="4000" b="1" dirty="0" smtClean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Framework in Practice</a:t>
            </a:r>
            <a:endParaRPr lang="en" sz="40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/>
        </p:nvSpPr>
        <p:spPr>
          <a:xfrm>
            <a:off x="1619825" y="1502101"/>
            <a:ext cx="7524300" cy="4898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87350" algn="l" rtl="0">
              <a:spcBef>
                <a:spcPts val="0"/>
              </a:spcBef>
              <a:buSzPct val="100000"/>
              <a:buFont typeface="Trebuchet MS"/>
              <a:buChar char="●"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Flexible departmental goals</a:t>
            </a:r>
          </a:p>
          <a:p>
            <a:pPr lvl="0" algn="l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387350" algn="l" rtl="0">
              <a:spcBef>
                <a:spcPts val="0"/>
              </a:spcBef>
              <a:buSzPct val="100000"/>
              <a:buFont typeface="Trebuchet MS"/>
              <a:buChar char="●"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Metaliteracy intervention: Writing in open, participatory online spaces</a:t>
            </a:r>
          </a:p>
          <a:p>
            <a:pPr lvl="0" algn="l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387350" algn="l" rtl="0">
              <a:spcBef>
                <a:spcPts val="0"/>
              </a:spcBef>
              <a:buSzPct val="100000"/>
              <a:buFont typeface="Trebuchet MS"/>
              <a:buChar char="●"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Discussion topics</a:t>
            </a:r>
          </a:p>
          <a:p>
            <a:pPr lvl="0" algn="l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387350" algn="l" rtl="0">
              <a:spcBef>
                <a:spcPts val="0"/>
              </a:spcBef>
              <a:buSzPct val="100000"/>
              <a:buFont typeface="Trebuchet MS"/>
              <a:buChar char="●"/>
            </a:pPr>
            <a:r>
              <a:rPr lang="en" sz="2700" b="1" dirty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Writing assignments and librarian involvement</a:t>
            </a:r>
          </a:p>
          <a:p>
            <a:pPr lvl="0" algn="l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algn="l" rtl="0">
              <a:spcBef>
                <a:spcPts val="0"/>
              </a:spcBef>
              <a:buNone/>
            </a:pPr>
            <a:endParaRPr sz="27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rgbClr val="008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60" b="90544" l="1091" r="98545"/>
                    </a14:imgEffect>
                    <a14:imgEffect>
                      <a14:saturation sat="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02" r="55118" b="60284"/>
          <a:stretch/>
        </p:blipFill>
        <p:spPr>
          <a:xfrm rot="10800000">
            <a:off x="0" y="-2"/>
            <a:ext cx="2784248" cy="3205313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-5" y="5638800"/>
            <a:ext cx="9144007" cy="1099597"/>
            <a:chOff x="-5" y="5638800"/>
            <a:chExt cx="9144007" cy="109959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9" t="24853" r="32629" b="69560"/>
            <a:stretch/>
          </p:blipFill>
          <p:spPr>
            <a:xfrm>
              <a:off x="4574028" y="5638801"/>
              <a:ext cx="4569972" cy="21375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8" t="30031" b="64382"/>
            <a:stretch/>
          </p:blipFill>
          <p:spPr>
            <a:xfrm>
              <a:off x="2345178" y="5943600"/>
              <a:ext cx="6798822" cy="21375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5" t="54650" r="14635" b="39763"/>
            <a:stretch/>
          </p:blipFill>
          <p:spPr>
            <a:xfrm>
              <a:off x="3352800" y="6262264"/>
              <a:ext cx="5791202" cy="21375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1" name="Group 10"/>
            <p:cNvGrpSpPr/>
            <p:nvPr/>
          </p:nvGrpSpPr>
          <p:grpSpPr>
            <a:xfrm>
              <a:off x="-4" y="5638800"/>
              <a:ext cx="9144006" cy="1099597"/>
              <a:chOff x="-4" y="5791199"/>
              <a:chExt cx="9144006" cy="1099597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4561650" y="5791199"/>
                <a:ext cx="4582352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6206" t="24853" r="-1" b="69560"/>
              <a:stretch/>
            </p:blipFill>
            <p:spPr>
              <a:xfrm>
                <a:off x="-4" y="6677039"/>
                <a:ext cx="3674623" cy="21375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5" name="Rectangle 14"/>
              <p:cNvSpPr/>
              <p:nvPr/>
            </p:nvSpPr>
            <p:spPr>
              <a:xfrm>
                <a:off x="2334827" y="6095999"/>
                <a:ext cx="6809175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319688" y="6414663"/>
                <a:ext cx="5824314" cy="213757"/>
              </a:xfrm>
              <a:prstGeom prst="rect">
                <a:avLst/>
              </a:prstGeom>
              <a:solidFill>
                <a:srgbClr val="92D050">
                  <a:alpha val="5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2" name="Rectangle 11"/>
            <p:cNvSpPr/>
            <p:nvPr/>
          </p:nvSpPr>
          <p:spPr>
            <a:xfrm>
              <a:off x="-5" y="6524639"/>
              <a:ext cx="3674623" cy="213757"/>
            </a:xfrm>
            <a:prstGeom prst="rect">
              <a:avLst/>
            </a:prstGeom>
            <a:solidFill>
              <a:srgbClr val="92D050">
                <a:alpha val="5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8" name="Shape 60"/>
          <p:cNvSpPr txBox="1"/>
          <p:nvPr/>
        </p:nvSpPr>
        <p:spPr>
          <a:xfrm>
            <a:off x="2634450" y="76200"/>
            <a:ext cx="6509550" cy="96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" sz="4000" b="1" dirty="0" smtClean="0">
                <a:solidFill>
                  <a:srgbClr val="2D0A42"/>
                </a:solidFill>
                <a:latin typeface="Trebuchet MS"/>
                <a:ea typeface="Trebuchet MS"/>
                <a:cs typeface="Trebuchet MS"/>
                <a:sym typeface="Trebuchet MS"/>
              </a:rPr>
              <a:t>First Year Writing Course</a:t>
            </a:r>
            <a:endParaRPr lang="en" sz="4000" b="1" dirty="0">
              <a:solidFill>
                <a:srgbClr val="2D0A4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977</Words>
  <Application>Microsoft Office PowerPoint</Application>
  <PresentationFormat>On-screen Show (4:3)</PresentationFormat>
  <Paragraphs>204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simple-light-2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Wallis</dc:creator>
  <cp:lastModifiedBy>Lauren</cp:lastModifiedBy>
  <cp:revision>19</cp:revision>
  <dcterms:modified xsi:type="dcterms:W3CDTF">2015-10-23T11:12:58Z</dcterms:modified>
</cp:coreProperties>
</file>