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56" r:id="rId2"/>
    <p:sldId id="272" r:id="rId3"/>
    <p:sldId id="257" r:id="rId4"/>
    <p:sldId id="259" r:id="rId5"/>
    <p:sldId id="258" r:id="rId6"/>
    <p:sldId id="268" r:id="rId7"/>
    <p:sldId id="260" r:id="rId8"/>
    <p:sldId id="261" r:id="rId9"/>
    <p:sldId id="262" r:id="rId10"/>
    <p:sldId id="263" r:id="rId11"/>
    <p:sldId id="264" r:id="rId12"/>
    <p:sldId id="265" r:id="rId13"/>
    <p:sldId id="269" r:id="rId14"/>
    <p:sldId id="267" r:id="rId15"/>
    <p:sldId id="270" r:id="rId16"/>
    <p:sldId id="266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12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1B307-7937-4AC1-82C2-067F015875B5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B58915-4674-46AD-B872-C406438EB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831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Stay</a:t>
            </a:r>
            <a:r>
              <a:rPr lang="en-US" baseline="0" dirty="0" smtClean="0"/>
              <a:t> positive note is something Margaret would like to expand on with a little research she found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58915-4674-46AD-B872-C406438EBBD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797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58915-4674-46AD-B872-C406438EBBD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086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58915-4674-46AD-B872-C406438EBBD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365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are Margaret’s additional thoughts</a:t>
            </a:r>
            <a:r>
              <a:rPr lang="en-US" baseline="0" dirty="0" smtClean="0"/>
              <a:t> to go with interview prep.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58915-4674-46AD-B872-C406438EBBD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233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Margaret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58915-4674-46AD-B872-C406438EBBD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519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A114444-312D-430F-91E5-ECE101D0DBFF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326D3C8-DD0E-40F7-9F2B-8E9B7D1B2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14444-312D-430F-91E5-ECE101D0DBFF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6D3C8-DD0E-40F7-9F2B-8E9B7D1B2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14444-312D-430F-91E5-ECE101D0DBFF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6D3C8-DD0E-40F7-9F2B-8E9B7D1B2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14444-312D-430F-91E5-ECE101D0DBFF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6D3C8-DD0E-40F7-9F2B-8E9B7D1B25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14444-312D-430F-91E5-ECE101D0DBFF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6D3C8-DD0E-40F7-9F2B-8E9B7D1B25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14444-312D-430F-91E5-ECE101D0DBFF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6D3C8-DD0E-40F7-9F2B-8E9B7D1B25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14444-312D-430F-91E5-ECE101D0DBFF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6D3C8-DD0E-40F7-9F2B-8E9B7D1B25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14444-312D-430F-91E5-ECE101D0DBFF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6D3C8-DD0E-40F7-9F2B-8E9B7D1B252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14444-312D-430F-91E5-ECE101D0DBFF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6D3C8-DD0E-40F7-9F2B-8E9B7D1B2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A114444-312D-430F-91E5-ECE101D0DBFF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6D3C8-DD0E-40F7-9F2B-8E9B7D1B25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A114444-312D-430F-91E5-ECE101D0DBFF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326D3C8-DD0E-40F7-9F2B-8E9B7D1B252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A114444-312D-430F-91E5-ECE101D0DBFF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326D3C8-DD0E-40F7-9F2B-8E9B7D1B25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Dappered.com" TargetMode="External"/><Relationship Id="rId2" Type="http://schemas.openxmlformats.org/officeDocument/2006/relationships/hyperlink" Target="Corporette.co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HowardMA@chesterfield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Centering Your Job 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Jill Hames, James L. </a:t>
            </a:r>
            <a:r>
              <a:rPr lang="en-US" dirty="0" err="1" smtClean="0"/>
              <a:t>Hamner</a:t>
            </a:r>
            <a:r>
              <a:rPr lang="en-US" dirty="0" smtClean="0"/>
              <a:t> Public Library</a:t>
            </a:r>
          </a:p>
          <a:p>
            <a:r>
              <a:rPr lang="en-US" dirty="0" smtClean="0"/>
              <a:t>Margaret Howard, Chesterfield County Public Library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110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en-US" i="1" dirty="0" smtClean="0"/>
              <a:t>	</a:t>
            </a:r>
            <a:r>
              <a:rPr lang="en-US" sz="3100" b="1" i="1" dirty="0" smtClean="0"/>
              <a:t>E-Mail</a:t>
            </a:r>
            <a:endParaRPr lang="en-US" sz="3100" b="1" dirty="0"/>
          </a:p>
          <a:p>
            <a:r>
              <a:rPr lang="en-US" dirty="0"/>
              <a:t>Follow the directions on how to attach the documents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If </a:t>
            </a:r>
            <a:r>
              <a:rPr lang="en-US" dirty="0"/>
              <a:t>there are none, the two most common options are:</a:t>
            </a:r>
          </a:p>
          <a:p>
            <a:pPr marL="624078" indent="-514350" fontAlgn="base">
              <a:buFont typeface="+mj-lt"/>
              <a:buAutoNum type="arabicPeriod"/>
            </a:pPr>
            <a:r>
              <a:rPr lang="en-US" dirty="0" smtClean="0"/>
              <a:t>Include cover </a:t>
            </a:r>
            <a:r>
              <a:rPr lang="en-US" dirty="0"/>
              <a:t>letter in </a:t>
            </a:r>
            <a:r>
              <a:rPr lang="en-US" dirty="0" smtClean="0"/>
              <a:t>e-mail body. </a:t>
            </a:r>
            <a:r>
              <a:rPr lang="en-US" dirty="0"/>
              <a:t>Attach the cover letter, résumé, and other requested attachments.</a:t>
            </a:r>
          </a:p>
          <a:p>
            <a:pPr marL="624078" indent="-514350" fontAlgn="base">
              <a:buFont typeface="+mj-lt"/>
              <a:buAutoNum type="arabicPeriod"/>
            </a:pPr>
            <a:r>
              <a:rPr lang="en-US" dirty="0"/>
              <a:t>Include a line or two saying you have attached the requested application materials. </a:t>
            </a:r>
            <a:r>
              <a:rPr lang="en-US" dirty="0" smtClean="0"/>
              <a:t>Attach </a:t>
            </a:r>
            <a:r>
              <a:rPr lang="en-US" dirty="0"/>
              <a:t>the materials.</a:t>
            </a:r>
          </a:p>
          <a:p>
            <a:r>
              <a:rPr lang="en-US" i="1" dirty="0" smtClean="0"/>
              <a:t>Remember</a:t>
            </a:r>
            <a:r>
              <a:rPr lang="en-US" i="1" dirty="0"/>
              <a:t>, follow reasonable professional practices and you don’t have to be perfect.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	</a:t>
            </a:r>
            <a:r>
              <a:rPr lang="en-US" sz="2900" b="1" i="1" dirty="0" smtClean="0"/>
              <a:t>Postal </a:t>
            </a:r>
            <a:r>
              <a:rPr lang="en-US" sz="2900" b="1" i="1" dirty="0"/>
              <a:t>Mail</a:t>
            </a:r>
            <a:endParaRPr lang="en-US" sz="2900" b="1" dirty="0"/>
          </a:p>
          <a:p>
            <a:r>
              <a:rPr lang="en-US" dirty="0" smtClean="0"/>
              <a:t>Some </a:t>
            </a:r>
            <a:r>
              <a:rPr lang="en-US" dirty="0"/>
              <a:t>library </a:t>
            </a:r>
            <a:r>
              <a:rPr lang="en-US" dirty="0" smtClean="0"/>
              <a:t>systems still </a:t>
            </a:r>
            <a:r>
              <a:rPr lang="en-US" dirty="0"/>
              <a:t>require applications to be printed and mailed through the post office. Regular printer paper is normally </a:t>
            </a:r>
            <a:r>
              <a:rPr lang="en-US" dirty="0" smtClean="0"/>
              <a:t>acceptable.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853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Relax. </a:t>
            </a:r>
          </a:p>
          <a:p>
            <a:pPr lvl="1"/>
            <a:r>
              <a:rPr lang="en-US" dirty="0" smtClean="0"/>
              <a:t>You don’t need to know everything.</a:t>
            </a:r>
          </a:p>
          <a:p>
            <a:pPr lvl="1"/>
            <a:r>
              <a:rPr lang="en-US" dirty="0" smtClean="0"/>
              <a:t>Hiring managers: they’re just like us!</a:t>
            </a:r>
          </a:p>
          <a:p>
            <a:pPr lvl="1"/>
            <a:r>
              <a:rPr lang="en-US" dirty="0" smtClean="0"/>
              <a:t>Getting the interview shows you have the minimum qualifications for the job. That’s a good thing!</a:t>
            </a:r>
          </a:p>
          <a:p>
            <a:pPr lvl="1"/>
            <a:r>
              <a:rPr lang="en-US" dirty="0" smtClean="0"/>
              <a:t>Celebrate a little! Then start looking up interview questions.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You got the interview! Now what?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492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How does you experience demonstrate </a:t>
            </a:r>
            <a:r>
              <a:rPr lang="en-US" sz="2400" dirty="0"/>
              <a:t>your skill in the broad </a:t>
            </a:r>
            <a:r>
              <a:rPr lang="en-US" sz="2400" dirty="0" smtClean="0"/>
              <a:t>theme? Write </a:t>
            </a:r>
            <a:r>
              <a:rPr lang="en-US" sz="2400" dirty="0"/>
              <a:t>out </a:t>
            </a:r>
            <a:r>
              <a:rPr lang="en-US" sz="2400" dirty="0" smtClean="0"/>
              <a:t>the </a:t>
            </a:r>
            <a:r>
              <a:rPr lang="en-US" sz="2400" dirty="0"/>
              <a:t>story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“How did/how would you” questions are designed to learn how you deal with stressful situations.</a:t>
            </a:r>
          </a:p>
          <a:p>
            <a:pPr marL="630936" lvl="2" indent="0">
              <a:buNone/>
            </a:pPr>
            <a:r>
              <a:rPr lang="en-US" b="1" dirty="0"/>
              <a:t>S</a:t>
            </a:r>
            <a:r>
              <a:rPr lang="en-US" dirty="0"/>
              <a:t>ituation </a:t>
            </a:r>
          </a:p>
          <a:p>
            <a:pPr marL="630936" lvl="2" indent="0">
              <a:buNone/>
            </a:pPr>
            <a:r>
              <a:rPr lang="en-US" b="1" dirty="0"/>
              <a:t>T</a:t>
            </a:r>
            <a:r>
              <a:rPr lang="en-US" dirty="0"/>
              <a:t>ask </a:t>
            </a:r>
          </a:p>
          <a:p>
            <a:pPr marL="630936" lvl="2" indent="0">
              <a:buNone/>
            </a:pPr>
            <a:r>
              <a:rPr lang="en-US" b="1" dirty="0"/>
              <a:t>A</a:t>
            </a:r>
            <a:r>
              <a:rPr lang="en-US" dirty="0"/>
              <a:t>ction </a:t>
            </a:r>
          </a:p>
          <a:p>
            <a:pPr marL="630936" lvl="2" indent="0">
              <a:buNone/>
            </a:pPr>
            <a:r>
              <a:rPr lang="en-US" b="1" dirty="0" smtClean="0"/>
              <a:t>R</a:t>
            </a:r>
            <a:r>
              <a:rPr lang="en-US" dirty="0" smtClean="0"/>
              <a:t>esult</a:t>
            </a:r>
          </a:p>
          <a:p>
            <a:r>
              <a:rPr lang="en-US" sz="2000" dirty="0" smtClean="0"/>
              <a:t>Practice you answers </a:t>
            </a:r>
            <a:r>
              <a:rPr lang="en-US" sz="2000" u="sng" dirty="0" smtClean="0"/>
              <a:t>then practice more</a:t>
            </a:r>
          </a:p>
          <a:p>
            <a:r>
              <a:rPr lang="en-US" sz="2000" dirty="0" smtClean="0"/>
              <a:t>Questions vary by organization.</a:t>
            </a:r>
          </a:p>
          <a:p>
            <a:r>
              <a:rPr lang="en-US" sz="2000" dirty="0" smtClean="0"/>
              <a:t>Remember: You are interviewing them as well.</a:t>
            </a:r>
            <a:endParaRPr lang="en-US" sz="2000" dirty="0"/>
          </a:p>
          <a:p>
            <a:pPr marL="630936" lvl="2" indent="0">
              <a:buNone/>
            </a:pPr>
            <a:r>
              <a:rPr lang="en-US" sz="1400" dirty="0" smtClean="0"/>
              <a:t>				</a:t>
            </a: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 Prep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201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job-questions online</a:t>
            </a:r>
          </a:p>
          <a:p>
            <a:r>
              <a:rPr lang="en-US" dirty="0" smtClean="0"/>
              <a:t>Research the organization</a:t>
            </a:r>
          </a:p>
          <a:p>
            <a:r>
              <a:rPr lang="en-US" dirty="0" smtClean="0"/>
              <a:t>If you know who is going to be on the panel, research them </a:t>
            </a:r>
          </a:p>
          <a:p>
            <a:r>
              <a:rPr lang="en-US" dirty="0" smtClean="0"/>
              <a:t>Don’t be afraid to show off a bit</a:t>
            </a:r>
          </a:p>
          <a:p>
            <a:pPr lvl="1"/>
            <a:r>
              <a:rPr lang="en-US" dirty="0" smtClean="0"/>
              <a:t>An interview is the one time bragging is a good thing</a:t>
            </a:r>
          </a:p>
          <a:p>
            <a:r>
              <a:rPr lang="en-US" dirty="0" smtClean="0"/>
              <a:t>Never assume the hiring managers know everything about you, tell them again!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Interview Prep</a:t>
            </a:r>
          </a:p>
        </p:txBody>
      </p:sp>
    </p:spTree>
    <p:extLst>
      <p:ext uri="{BB962C8B-B14F-4D97-AF65-F5344CB8AC3E}">
        <p14:creationId xmlns:p14="http://schemas.microsoft.com/office/powerpoint/2010/main" val="2468030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 to see how staff dress and </a:t>
            </a:r>
            <a:r>
              <a:rPr lang="en-US" dirty="0"/>
              <a:t>dress a little higher on the business formal scale. </a:t>
            </a:r>
            <a:endParaRPr lang="en-US" dirty="0" smtClean="0"/>
          </a:p>
          <a:p>
            <a:r>
              <a:rPr lang="en-US" dirty="0" smtClean="0"/>
              <a:t>Stay true to your style. </a:t>
            </a:r>
          </a:p>
          <a:p>
            <a:r>
              <a:rPr lang="en-US" dirty="0" smtClean="0">
                <a:hlinkClick r:id="rId2" action="ppaction://hlinkfile"/>
              </a:rPr>
              <a:t>Corporette.com</a:t>
            </a:r>
            <a:r>
              <a:rPr lang="en-US" dirty="0" smtClean="0"/>
              <a:t> </a:t>
            </a:r>
            <a:r>
              <a:rPr lang="en-US" dirty="0"/>
              <a:t>&amp; </a:t>
            </a:r>
            <a:r>
              <a:rPr lang="en-US" dirty="0" smtClean="0">
                <a:hlinkClick r:id="rId3" action="ppaction://hlinkfile"/>
              </a:rPr>
              <a:t>Dappered.com</a:t>
            </a:r>
            <a:r>
              <a:rPr lang="en-US" dirty="0" smtClean="0"/>
              <a:t> give affordable fashion advice</a:t>
            </a:r>
          </a:p>
          <a:p>
            <a:r>
              <a:rPr lang="en-US" sz="2400" dirty="0" smtClean="0"/>
              <a:t>Budget-friendly options: Thrift store + tailored alterations = polished, affordable style</a:t>
            </a:r>
          </a:p>
          <a:p>
            <a:r>
              <a:rPr lang="en-US" sz="2400" dirty="0" smtClean="0"/>
              <a:t>Being professional means showing the best version of yourself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But what should I wear?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510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Relax</a:t>
            </a:r>
          </a:p>
          <a:p>
            <a:r>
              <a:rPr lang="en-US" dirty="0" smtClean="0"/>
              <a:t>Do calming exercises</a:t>
            </a:r>
          </a:p>
          <a:p>
            <a:r>
              <a:rPr lang="en-US" dirty="0" smtClean="0"/>
              <a:t>Remember: Hiring managers want you to succeed</a:t>
            </a:r>
          </a:p>
          <a:p>
            <a:r>
              <a:rPr lang="en-US" dirty="0" smtClean="0"/>
              <a:t>Consider: what is the worst thing that could happen? (</a:t>
            </a:r>
            <a:r>
              <a:rPr lang="en-US" i="1" dirty="0" smtClean="0"/>
              <a:t>hint: it’s not going to</a:t>
            </a:r>
            <a:r>
              <a:rPr lang="en-US" dirty="0" smtClean="0"/>
              <a:t>)</a:t>
            </a:r>
          </a:p>
          <a:p>
            <a:r>
              <a:rPr lang="en-US" dirty="0" smtClean="0"/>
              <a:t>Bring a notepad &amp; pen</a:t>
            </a:r>
          </a:p>
          <a:p>
            <a:r>
              <a:rPr lang="en-US" dirty="0" smtClean="0"/>
              <a:t>Don’t be afraid to ask for questions to be repeated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Day of the Interview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2716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Desperate situations should not cloud judgement.</a:t>
            </a:r>
          </a:p>
          <a:p>
            <a:endParaRPr lang="en-US" dirty="0" smtClean="0"/>
          </a:p>
          <a:p>
            <a:r>
              <a:rPr lang="en-US" dirty="0"/>
              <a:t>Sometimes you have to take a less-than-ideal job. </a:t>
            </a:r>
            <a:r>
              <a:rPr lang="en-US" dirty="0" smtClean="0"/>
              <a:t>Give it the </a:t>
            </a:r>
            <a:r>
              <a:rPr lang="en-US" dirty="0"/>
              <a:t>same dedication as </a:t>
            </a:r>
            <a:r>
              <a:rPr lang="en-US" dirty="0" smtClean="0"/>
              <a:t>your dream job. </a:t>
            </a:r>
          </a:p>
          <a:p>
            <a:pPr lvl="1"/>
            <a:r>
              <a:rPr lang="en-US" dirty="0" smtClean="0"/>
              <a:t>This might be a stepping stone to something better.</a:t>
            </a:r>
          </a:p>
          <a:p>
            <a:pPr lvl="1"/>
            <a:endParaRPr lang="en-US" dirty="0"/>
          </a:p>
          <a:p>
            <a:r>
              <a:rPr lang="en-US" dirty="0" smtClean="0"/>
              <a:t>Sometimes </a:t>
            </a:r>
            <a:r>
              <a:rPr lang="en-US" dirty="0"/>
              <a:t>the responsible action is to turn down an offer.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Accept or not accept?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3359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Jill Hames (Do you want to list your email?)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Margaret Howard: </a:t>
            </a:r>
            <a:r>
              <a:rPr lang="en-US" dirty="0" smtClean="0">
                <a:hlinkClick r:id="rId2"/>
              </a:rPr>
              <a:t>HowardMA@chesterfield.gov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047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take a long time, plan on months to a year</a:t>
            </a:r>
          </a:p>
          <a:p>
            <a:r>
              <a:rPr lang="en-US" dirty="0" smtClean="0"/>
              <a:t>Rejections are not personal, some one else was just more qualified</a:t>
            </a:r>
          </a:p>
          <a:p>
            <a:r>
              <a:rPr lang="en-US" dirty="0" smtClean="0"/>
              <a:t>Hiring practices vary by institution</a:t>
            </a:r>
          </a:p>
          <a:p>
            <a:r>
              <a:rPr lang="en-US" dirty="0"/>
              <a:t>Stay positive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Job Search: It’s so stressful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818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sz="2000" dirty="0" smtClean="0"/>
              <a:t>Advice coming </a:t>
            </a:r>
            <a:r>
              <a:rPr lang="en-US" sz="2000" dirty="0"/>
              <a:t>from someone who has neither job searched successfully nor hired </a:t>
            </a:r>
            <a:r>
              <a:rPr lang="en-US" sz="2000" i="1" dirty="0"/>
              <a:t>in your field</a:t>
            </a:r>
            <a:r>
              <a:rPr lang="en-US" sz="2000" dirty="0"/>
              <a:t> in the past two </a:t>
            </a:r>
            <a:r>
              <a:rPr lang="en-US" sz="2000" dirty="0" smtClean="0"/>
              <a:t>years</a:t>
            </a:r>
            <a:endParaRPr lang="en-US" sz="2000" dirty="0"/>
          </a:p>
          <a:p>
            <a:pPr fontAlgn="base"/>
            <a:r>
              <a:rPr lang="en-US" sz="2000" dirty="0" smtClean="0"/>
              <a:t>Advice </a:t>
            </a:r>
            <a:r>
              <a:rPr lang="en-US" sz="2000" dirty="0"/>
              <a:t>relies on a gimmick </a:t>
            </a:r>
            <a:r>
              <a:rPr lang="en-US" sz="2000" dirty="0" smtClean="0"/>
              <a:t>e.g</a:t>
            </a:r>
            <a:r>
              <a:rPr lang="en-US" sz="2000" dirty="0"/>
              <a:t>. fancy paper, sending chocolates, video </a:t>
            </a:r>
            <a:r>
              <a:rPr lang="en-US" sz="2000" dirty="0" smtClean="0"/>
              <a:t>resume</a:t>
            </a:r>
          </a:p>
          <a:p>
            <a:pPr fontAlgn="base"/>
            <a:r>
              <a:rPr lang="en-US" sz="2000" dirty="0" smtClean="0"/>
              <a:t>Advice that advocates </a:t>
            </a:r>
            <a:r>
              <a:rPr lang="en-US" sz="2000" dirty="0"/>
              <a:t>taking up the hiring manager’s </a:t>
            </a:r>
            <a:r>
              <a:rPr lang="en-US" sz="2000" dirty="0" smtClean="0"/>
              <a:t>time. If </a:t>
            </a:r>
            <a:r>
              <a:rPr lang="en-US" sz="2000" dirty="0"/>
              <a:t>they want to contact you, they won’t forget to do it. </a:t>
            </a:r>
          </a:p>
          <a:p>
            <a:pPr fontAlgn="base"/>
            <a:r>
              <a:rPr lang="en-US" sz="2000" dirty="0" smtClean="0"/>
              <a:t>Advice deviates </a:t>
            </a:r>
            <a:r>
              <a:rPr lang="en-US" sz="2000" dirty="0"/>
              <a:t>from application norms or the instructions on the job </a:t>
            </a:r>
            <a:r>
              <a:rPr lang="en-US" sz="2000" dirty="0" smtClean="0"/>
              <a:t>advertisement.</a:t>
            </a:r>
          </a:p>
          <a:p>
            <a:pPr fontAlgn="base"/>
            <a:endParaRPr lang="en-US" sz="2000" dirty="0"/>
          </a:p>
          <a:p>
            <a:pPr marL="109728" indent="0" fontAlgn="base">
              <a:buNone/>
            </a:pPr>
            <a:r>
              <a:rPr lang="en-US" sz="2000" dirty="0" smtClean="0"/>
              <a:t>*Hiring </a:t>
            </a:r>
            <a:r>
              <a:rPr lang="en-US" sz="2000" dirty="0"/>
              <a:t>norms vary and change. Go with advice from someone who currently has a job you would want.</a:t>
            </a:r>
          </a:p>
          <a:p>
            <a:pPr fontAlgn="base"/>
            <a:endParaRPr lang="en-US" sz="20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Avoiding Bad Advice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717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fontAlgn="base"/>
            <a:r>
              <a:rPr lang="en-US" sz="2900" dirty="0" smtClean="0"/>
              <a:t>Create various </a:t>
            </a:r>
            <a:r>
              <a:rPr lang="en-US" sz="2900" dirty="0" smtClean="0"/>
              <a:t>r</a:t>
            </a:r>
            <a:r>
              <a:rPr lang="en-US" sz="2900" dirty="0"/>
              <a:t>é</a:t>
            </a:r>
            <a:r>
              <a:rPr lang="en-US" sz="2900" dirty="0" smtClean="0"/>
              <a:t>sum</a:t>
            </a:r>
            <a:r>
              <a:rPr lang="en-US" sz="2900" dirty="0" smtClean="0"/>
              <a:t>é</a:t>
            </a:r>
            <a:r>
              <a:rPr lang="en-US" sz="2900" dirty="0" smtClean="0"/>
              <a:t>s </a:t>
            </a:r>
            <a:r>
              <a:rPr lang="en-US" sz="2900" dirty="0" smtClean="0"/>
              <a:t>for each kind of job you would like to apply for and tweak them when necessary.</a:t>
            </a:r>
          </a:p>
          <a:p>
            <a:pPr fontAlgn="base"/>
            <a:endParaRPr lang="en-US" sz="2900" dirty="0"/>
          </a:p>
          <a:p>
            <a:pPr fontAlgn="base"/>
            <a:r>
              <a:rPr lang="en-US" sz="2900" dirty="0" smtClean="0"/>
              <a:t>Only list work experience that relates to the position.</a:t>
            </a:r>
          </a:p>
          <a:p>
            <a:pPr fontAlgn="base"/>
            <a:endParaRPr lang="en-US" sz="2900" dirty="0"/>
          </a:p>
          <a:p>
            <a:pPr fontAlgn="base"/>
            <a:r>
              <a:rPr lang="en-US" sz="2900" dirty="0"/>
              <a:t>Leave off skills anyone would have (or say they have</a:t>
            </a:r>
            <a:r>
              <a:rPr lang="en-US" sz="2900" dirty="0" smtClean="0"/>
              <a:t>). Examples</a:t>
            </a:r>
            <a:r>
              <a:rPr lang="en-US" sz="2900" dirty="0"/>
              <a:t>: organization skills, team player, </a:t>
            </a:r>
            <a:r>
              <a:rPr lang="en-US" sz="2900" dirty="0" smtClean="0"/>
              <a:t>self-starter</a:t>
            </a:r>
          </a:p>
          <a:p>
            <a:pPr fontAlgn="base"/>
            <a:endParaRPr lang="en-US" sz="2900" dirty="0"/>
          </a:p>
          <a:p>
            <a:pPr fontAlgn="base"/>
            <a:r>
              <a:rPr lang="en-US" sz="2900" dirty="0" smtClean="0"/>
              <a:t>Use </a:t>
            </a:r>
            <a:r>
              <a:rPr lang="en-US" sz="2900" dirty="0"/>
              <a:t>examples to show how you meet the organization’s requirements:</a:t>
            </a:r>
          </a:p>
          <a:p>
            <a:pPr marL="109728" indent="0">
              <a:buNone/>
            </a:pPr>
            <a:r>
              <a:rPr lang="en-US" sz="2900" dirty="0"/>
              <a:t/>
            </a:r>
            <a:br>
              <a:rPr lang="en-US" sz="2900" dirty="0"/>
            </a:br>
            <a:r>
              <a:rPr lang="en-US" sz="2900" dirty="0" smtClean="0"/>
              <a:t>	</a:t>
            </a:r>
            <a:r>
              <a:rPr lang="en-US" sz="4200" i="1" dirty="0" smtClean="0"/>
              <a:t>Example</a:t>
            </a:r>
            <a:r>
              <a:rPr lang="en-US" sz="4200" dirty="0" smtClean="0"/>
              <a:t> </a:t>
            </a:r>
            <a:endParaRPr lang="en-US" sz="4200" dirty="0"/>
          </a:p>
          <a:p>
            <a:r>
              <a:rPr lang="en-US" sz="2900" dirty="0"/>
              <a:t>Desired Skill: Experience planning and implementing programs for youth under age 12</a:t>
            </a:r>
          </a:p>
          <a:p>
            <a:pPr lvl="1"/>
            <a:r>
              <a:rPr lang="en-US" sz="3400" b="1" dirty="0" smtClean="0"/>
              <a:t>Standard </a:t>
            </a:r>
            <a:r>
              <a:rPr lang="en-US" sz="3400" b="1" dirty="0"/>
              <a:t>Bullet Point: </a:t>
            </a:r>
            <a:r>
              <a:rPr lang="en-US" sz="3400" dirty="0"/>
              <a:t>Planned children’s programs</a:t>
            </a:r>
          </a:p>
          <a:p>
            <a:pPr lvl="1"/>
            <a:r>
              <a:rPr lang="en-US" sz="3400" b="1" dirty="0"/>
              <a:t>Better Bullet Point: </a:t>
            </a:r>
            <a:r>
              <a:rPr lang="en-US" sz="3400" dirty="0"/>
              <a:t>Increased participation at children’s programs by 15% in 2014</a:t>
            </a:r>
          </a:p>
          <a:p>
            <a:pPr marL="109728" indent="0" fontAlgn="base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Résumés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001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base"/>
            <a:r>
              <a:rPr lang="en-US" sz="2400" dirty="0" smtClean="0"/>
              <a:t>Experience first, education second.</a:t>
            </a:r>
          </a:p>
          <a:p>
            <a:pPr fontAlgn="base"/>
            <a:r>
              <a:rPr lang="en-US" sz="2400" dirty="0" smtClean="0"/>
              <a:t>Not needed on </a:t>
            </a:r>
            <a:r>
              <a:rPr lang="en-US" sz="2400" dirty="0"/>
              <a:t>modern résumés: </a:t>
            </a:r>
            <a:endParaRPr lang="en-US" sz="2400" dirty="0" smtClean="0"/>
          </a:p>
          <a:p>
            <a:pPr lvl="1" fontAlgn="base"/>
            <a:r>
              <a:rPr lang="en-US" sz="2000" dirty="0" smtClean="0"/>
              <a:t>Objective</a:t>
            </a:r>
          </a:p>
          <a:p>
            <a:pPr lvl="1" fontAlgn="base"/>
            <a:r>
              <a:rPr lang="en-US" sz="2000" dirty="0" smtClean="0"/>
              <a:t>GPA </a:t>
            </a:r>
          </a:p>
          <a:p>
            <a:pPr lvl="1" fontAlgn="base"/>
            <a:r>
              <a:rPr lang="en-US" sz="2000" dirty="0" smtClean="0"/>
              <a:t>References</a:t>
            </a:r>
          </a:p>
          <a:p>
            <a:pPr lvl="1" fontAlgn="base"/>
            <a:r>
              <a:rPr lang="en-US" sz="2000" dirty="0" smtClean="0"/>
              <a:t>Personal Information.</a:t>
            </a:r>
            <a:endParaRPr lang="en-US" sz="2000" dirty="0"/>
          </a:p>
          <a:p>
            <a:pPr lvl="1" fontAlgn="base"/>
            <a:r>
              <a:rPr lang="en-US" sz="2000" dirty="0" smtClean="0"/>
              <a:t>Experience </a:t>
            </a:r>
            <a:r>
              <a:rPr lang="en-US" sz="2000" dirty="0"/>
              <a:t>that many adults have done doesn’t count (e.g. juggling the extracurricular schedules of three children does not give you professional project management experience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Résumés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535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base"/>
            <a:r>
              <a:rPr lang="en-US" sz="2400" dirty="0" smtClean="0"/>
              <a:t>Volunteer </a:t>
            </a:r>
            <a:r>
              <a:rPr lang="en-US" sz="2400" dirty="0"/>
              <a:t>experience counts, but </a:t>
            </a:r>
            <a:r>
              <a:rPr lang="en-US" sz="2400" dirty="0" smtClean="0"/>
              <a:t>with context.</a:t>
            </a:r>
            <a:endParaRPr lang="en-US" sz="2400" dirty="0"/>
          </a:p>
          <a:p>
            <a:pPr fontAlgn="base"/>
            <a:r>
              <a:rPr lang="en-US" sz="2400" dirty="0"/>
              <a:t>The résumé should be as long as it needs to be and not </a:t>
            </a:r>
            <a:r>
              <a:rPr lang="en-US" sz="2400" dirty="0" smtClean="0"/>
              <a:t>longer.</a:t>
            </a:r>
          </a:p>
          <a:p>
            <a:pPr fontAlgn="base"/>
            <a:r>
              <a:rPr lang="en-US" sz="2400" dirty="0" smtClean="0"/>
              <a:t>CVs </a:t>
            </a:r>
            <a:r>
              <a:rPr lang="en-US" sz="2400" dirty="0"/>
              <a:t>vs </a:t>
            </a:r>
            <a:r>
              <a:rPr lang="en-US" sz="2400" dirty="0" smtClean="0"/>
              <a:t>Résumé</a:t>
            </a:r>
          </a:p>
          <a:p>
            <a:pPr fontAlgn="base"/>
            <a:r>
              <a:rPr lang="en-US" sz="2400" dirty="0" smtClean="0"/>
              <a:t>Remember:</a:t>
            </a:r>
            <a:endParaRPr lang="en-US" sz="2400" dirty="0"/>
          </a:p>
          <a:p>
            <a:pPr lvl="1" fontAlgn="base"/>
            <a:r>
              <a:rPr lang="en-US" sz="2000" dirty="0"/>
              <a:t>Leave white space and use a bullet point or outline format that is easy to </a:t>
            </a:r>
            <a:r>
              <a:rPr lang="en-US" sz="2000" dirty="0" smtClean="0"/>
              <a:t>skim.</a:t>
            </a:r>
          </a:p>
          <a:p>
            <a:pPr lvl="1" fontAlgn="base"/>
            <a:r>
              <a:rPr lang="en-US" sz="2000" dirty="0" smtClean="0"/>
              <a:t>Use </a:t>
            </a:r>
            <a:r>
              <a:rPr lang="en-US" sz="2000" dirty="0"/>
              <a:t>good grammar, spelling, and punctuation.</a:t>
            </a:r>
          </a:p>
          <a:p>
            <a:pPr lvl="1" fontAlgn="base"/>
            <a:r>
              <a:rPr lang="en-US" sz="2000" dirty="0"/>
              <a:t>Be consistent with stylistic elements.</a:t>
            </a:r>
          </a:p>
          <a:p>
            <a:pPr lvl="1" fontAlgn="base"/>
            <a:r>
              <a:rPr lang="en-US" sz="2000" dirty="0"/>
              <a:t>Proofread every time.</a:t>
            </a:r>
          </a:p>
          <a:p>
            <a:pPr fontAlgn="base"/>
            <a:r>
              <a:rPr lang="en-US" sz="2400" dirty="0"/>
              <a:t>Learn how to save the file in different formats.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Résumés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845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/>
            <a:r>
              <a:rPr lang="en-US" dirty="0" smtClean="0"/>
              <a:t>Use </a:t>
            </a:r>
            <a:r>
              <a:rPr lang="en-US" dirty="0"/>
              <a:t>the cover letter to expand on your </a:t>
            </a:r>
            <a:r>
              <a:rPr lang="en-US" dirty="0" smtClean="0"/>
              <a:t>résumé</a:t>
            </a:r>
            <a:endParaRPr lang="en-US" dirty="0"/>
          </a:p>
          <a:p>
            <a:pPr fontAlgn="base"/>
            <a:r>
              <a:rPr lang="en-US" dirty="0" smtClean="0"/>
              <a:t> This is your time to shine! Expand on examples of experience you have that may not have gone in your </a:t>
            </a:r>
            <a:r>
              <a:rPr lang="en-US" dirty="0"/>
              <a:t>résumé</a:t>
            </a:r>
          </a:p>
          <a:p>
            <a:pPr marL="109728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b="1" i="1" dirty="0" smtClean="0"/>
              <a:t>Example</a:t>
            </a:r>
            <a:r>
              <a:rPr lang="en-US" b="1" dirty="0"/>
              <a:t>: Applicants must have experience balancing a budget</a:t>
            </a:r>
            <a:r>
              <a:rPr lang="en-US" b="1" dirty="0" smtClean="0"/>
              <a:t>.</a:t>
            </a:r>
          </a:p>
          <a:p>
            <a:pPr marL="109728" indent="0">
              <a:buNone/>
            </a:pPr>
            <a:endParaRPr lang="en-US" b="1" dirty="0"/>
          </a:p>
          <a:p>
            <a:r>
              <a:rPr lang="en-US" dirty="0" smtClean="0"/>
              <a:t>Problem</a:t>
            </a:r>
            <a:r>
              <a:rPr lang="en-US" dirty="0"/>
              <a:t>: You have never managed a budget.</a:t>
            </a:r>
          </a:p>
          <a:p>
            <a:r>
              <a:rPr lang="en-US" dirty="0" smtClean="0"/>
              <a:t>You have related experience working with petty cash.</a:t>
            </a:r>
          </a:p>
          <a:p>
            <a:endParaRPr lang="en-US" dirty="0"/>
          </a:p>
          <a:p>
            <a:r>
              <a:rPr lang="en-US" dirty="0" smtClean="0"/>
              <a:t>Solution</a:t>
            </a:r>
            <a:r>
              <a:rPr lang="en-US" dirty="0"/>
              <a:t>: This job might not go on the résumé (depending on how relevant it is to the job description), but you could include a short paragraph in your cover letter explaining your money-management experience. Be sure to give a sense of the scale. </a:t>
            </a:r>
            <a:endParaRPr lang="en-US" dirty="0" smtClean="0"/>
          </a:p>
          <a:p>
            <a:endParaRPr lang="en-US" dirty="0"/>
          </a:p>
          <a:p>
            <a:pPr fontAlgn="base"/>
            <a:r>
              <a:rPr lang="en-US" dirty="0" smtClean="0"/>
              <a:t>Avoid </a:t>
            </a:r>
            <a:r>
              <a:rPr lang="en-US" dirty="0"/>
              <a:t>overly specialized jargon and spell out acronyms the first time</a:t>
            </a:r>
            <a:r>
              <a:rPr lang="en-US" dirty="0" smtClean="0"/>
              <a:t>.</a:t>
            </a:r>
          </a:p>
          <a:p>
            <a:pPr fontAlgn="base"/>
            <a:endParaRPr lang="en-US" dirty="0"/>
          </a:p>
          <a:p>
            <a:pPr fontAlgn="base"/>
            <a:r>
              <a:rPr lang="en-US" dirty="0" smtClean="0"/>
              <a:t>Business conversational tone.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Cover </a:t>
            </a:r>
            <a:r>
              <a:rPr lang="en-US" dirty="0"/>
              <a:t>Letters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890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dirty="0" smtClean="0"/>
              <a:t>Pro: Convenient if you end up applying more than once</a:t>
            </a:r>
          </a:p>
          <a:p>
            <a:r>
              <a:rPr lang="en-US" sz="2600" dirty="0" smtClean="0"/>
              <a:t>Con: The first time is going to take a </a:t>
            </a:r>
            <a:r>
              <a:rPr lang="en-US" sz="2600" u="sng" dirty="0" smtClean="0"/>
              <a:t>long time</a:t>
            </a:r>
            <a:r>
              <a:rPr lang="en-US" sz="2600" dirty="0" smtClean="0"/>
              <a:t>. Plan 2-4</a:t>
            </a:r>
            <a:r>
              <a:rPr lang="en-US" sz="2600" dirty="0"/>
              <a:t>+ hours when you have </a:t>
            </a:r>
            <a:r>
              <a:rPr lang="en-US" sz="2600" dirty="0" smtClean="0"/>
              <a:t>reliable internet.</a:t>
            </a:r>
            <a:endParaRPr lang="en-US" sz="2600" dirty="0"/>
          </a:p>
          <a:p>
            <a:pPr lvl="1"/>
            <a:r>
              <a:rPr lang="en-US" sz="2000" dirty="0" smtClean="0"/>
              <a:t>Designed to accept applications for many different types of positions</a:t>
            </a:r>
          </a:p>
          <a:p>
            <a:pPr lvl="1"/>
            <a:r>
              <a:rPr lang="en-US" sz="1900" dirty="0" smtClean="0"/>
              <a:t>Government jobs are going to ask for the most information</a:t>
            </a:r>
          </a:p>
          <a:p>
            <a:r>
              <a:rPr lang="en-US" sz="2600" dirty="0" smtClean="0"/>
              <a:t>Options:</a:t>
            </a:r>
          </a:p>
          <a:p>
            <a:pPr marL="624078" indent="-514350" fontAlgn="base">
              <a:buFont typeface="+mj-lt"/>
              <a:buAutoNum type="arabicPeriod"/>
            </a:pPr>
            <a:r>
              <a:rPr lang="en-US" sz="2600" dirty="0"/>
              <a:t>Only include jobs since you earned your degree</a:t>
            </a:r>
          </a:p>
          <a:p>
            <a:pPr marL="624078" indent="-514350" fontAlgn="base">
              <a:buFont typeface="+mj-lt"/>
              <a:buAutoNum type="arabicPeriod"/>
            </a:pPr>
            <a:r>
              <a:rPr lang="en-US" sz="2600" dirty="0"/>
              <a:t>Exclude minor, short-term jobs</a:t>
            </a:r>
          </a:p>
          <a:p>
            <a:pPr marL="624078" indent="-514350" fontAlgn="base">
              <a:buFont typeface="+mj-lt"/>
              <a:buAutoNum type="arabicPeriod"/>
            </a:pPr>
            <a:r>
              <a:rPr lang="en-US" sz="2600" dirty="0"/>
              <a:t>Include everything, but only list one thing in the duties field for older/irrelevant jobs</a:t>
            </a:r>
          </a:p>
          <a:p>
            <a:pPr marL="624078" indent="-514350" fontAlgn="base">
              <a:buFont typeface="+mj-lt"/>
              <a:buAutoNum type="arabicPeriod"/>
            </a:pPr>
            <a:r>
              <a:rPr lang="en-US" sz="2600" dirty="0"/>
              <a:t>Include everything</a:t>
            </a:r>
          </a:p>
          <a:p>
            <a:pPr marL="850392" lvl="1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Automated Application </a:t>
            </a:r>
            <a:r>
              <a:rPr lang="en-US" dirty="0"/>
              <a:t>Systems</a:t>
            </a:r>
          </a:p>
        </p:txBody>
      </p:sp>
    </p:spTree>
    <p:extLst>
      <p:ext uri="{BB962C8B-B14F-4D97-AF65-F5344CB8AC3E}">
        <p14:creationId xmlns:p14="http://schemas.microsoft.com/office/powerpoint/2010/main" val="644807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Lying, even through exclusion, is grounds for dismissal.</a:t>
            </a:r>
            <a:endParaRPr lang="en-US" dirty="0"/>
          </a:p>
          <a:p>
            <a:r>
              <a:rPr lang="en-US" dirty="0" smtClean="0"/>
              <a:t>Save </a:t>
            </a:r>
            <a:r>
              <a:rPr lang="en-US" dirty="0"/>
              <a:t>your cover letter and résumé in various formats. </a:t>
            </a:r>
          </a:p>
          <a:p>
            <a:r>
              <a:rPr lang="en-US" dirty="0" smtClean="0"/>
              <a:t>Always double-check </a:t>
            </a:r>
            <a:r>
              <a:rPr lang="en-US" dirty="0"/>
              <a:t>the uploaded </a:t>
            </a:r>
            <a:r>
              <a:rPr lang="en-US" dirty="0" smtClean="0"/>
              <a:t>files before </a:t>
            </a:r>
            <a:r>
              <a:rPr lang="en-US" dirty="0"/>
              <a:t>submitting the application.</a:t>
            </a:r>
          </a:p>
          <a:p>
            <a:r>
              <a:rPr lang="en-US" dirty="0" smtClean="0"/>
              <a:t>The </a:t>
            </a:r>
            <a:r>
              <a:rPr lang="en-US" dirty="0"/>
              <a:t>application process </a:t>
            </a:r>
            <a:r>
              <a:rPr lang="en-US" dirty="0" smtClean="0"/>
              <a:t>is an indication of the organization, but not necessarily the person who would be your supervisor.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Automated Application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3879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219</TotalTime>
  <Words>871</Words>
  <Application>Microsoft Office PowerPoint</Application>
  <PresentationFormat>On-screen Show (4:3)</PresentationFormat>
  <Paragraphs>139</Paragraphs>
  <Slides>17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Centering Your Job Search</vt:lpstr>
      <vt:lpstr> Job Search: It’s so stressful</vt:lpstr>
      <vt:lpstr>Avoiding Bad Advice</vt:lpstr>
      <vt:lpstr>  Résumés </vt:lpstr>
      <vt:lpstr>  Résumés </vt:lpstr>
      <vt:lpstr>  Résumés </vt:lpstr>
      <vt:lpstr>  Cover Letters </vt:lpstr>
      <vt:lpstr> Automated Application Systems</vt:lpstr>
      <vt:lpstr> Automated Application Systems</vt:lpstr>
      <vt:lpstr>Application Systems</vt:lpstr>
      <vt:lpstr> You got the interview! Now what?</vt:lpstr>
      <vt:lpstr>Interview Prep</vt:lpstr>
      <vt:lpstr>Interview Prep</vt:lpstr>
      <vt:lpstr> But what should I wear?</vt:lpstr>
      <vt:lpstr>The Day of the Interview</vt:lpstr>
      <vt:lpstr>To Accept or not accept?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Mhoward</dc:creator>
  <cp:lastModifiedBy>Mhoward</cp:lastModifiedBy>
  <cp:revision>17</cp:revision>
  <dcterms:created xsi:type="dcterms:W3CDTF">2015-10-12T23:37:04Z</dcterms:created>
  <dcterms:modified xsi:type="dcterms:W3CDTF">2015-10-20T14:00:35Z</dcterms:modified>
</cp:coreProperties>
</file>