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56" r:id="rId3"/>
    <p:sldId id="257" r:id="rId4"/>
    <p:sldId id="259" r:id="rId5"/>
    <p:sldId id="260" r:id="rId6"/>
    <p:sldId id="261" r:id="rId7"/>
    <p:sldId id="262" r:id="rId8"/>
    <p:sldId id="263" r:id="rId9"/>
    <p:sldId id="265" r:id="rId10"/>
    <p:sldId id="266" r:id="rId11"/>
    <p:sldId id="267" r:id="rId12"/>
    <p:sldId id="268" r:id="rId13"/>
    <p:sldId id="269" r:id="rId14"/>
    <p:sldId id="271" r:id="rId15"/>
    <p:sldId id="272" r:id="rId16"/>
    <p:sldId id="273" r:id="rId17"/>
    <p:sldId id="274" r:id="rId18"/>
    <p:sldId id="275" r:id="rId19"/>
    <p:sldId id="277" r:id="rId20"/>
    <p:sldId id="278" r:id="rId21"/>
    <p:sldId id="279" r:id="rId22"/>
    <p:sldId id="282" r:id="rId23"/>
    <p:sldId id="28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54768" autoAdjust="0"/>
  </p:normalViewPr>
  <p:slideViewPr>
    <p:cSldViewPr snapToGrid="0">
      <p:cViewPr>
        <p:scale>
          <a:sx n="40" d="100"/>
          <a:sy n="40" d="100"/>
        </p:scale>
        <p:origin x="2093" y="22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4230D7-81E6-48C8-9A20-756C37E3D70D}" type="datetimeFigureOut">
              <a:rPr lang="en-US" smtClean="0"/>
              <a:t>10/14/2015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0F1088-E26D-4531-8FE1-B0BD3F3630FF}" type="slidenum">
              <a:rPr lang="en-US" smtClean="0"/>
              <a:t>‹#›</a:t>
            </a:fld>
            <a:endParaRPr lang="en-US"/>
          </a:p>
        </p:txBody>
      </p:sp>
    </p:spTree>
    <p:extLst>
      <p:ext uri="{BB962C8B-B14F-4D97-AF65-F5344CB8AC3E}">
        <p14:creationId xmlns:p14="http://schemas.microsoft.com/office/powerpoint/2010/main" val="691857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600" dirty="0"/>
              <a:t>Welcome and good morning. </a:t>
            </a:r>
          </a:p>
          <a:p>
            <a:endParaRPr lang="en-US" sz="1600" dirty="0"/>
          </a:p>
          <a:p>
            <a:r>
              <a:rPr lang="en-US" sz="1600" dirty="0"/>
              <a:t>Thank you for coming to this workshop. I want to spend the </a:t>
            </a:r>
            <a:r>
              <a:rPr lang="en-US" sz="1600" dirty="0" smtClean="0"/>
              <a:t>next</a:t>
            </a:r>
            <a:r>
              <a:rPr lang="en-US" sz="1600" baseline="0" dirty="0" smtClean="0"/>
              <a:t> 45 minutes</a:t>
            </a:r>
            <a:r>
              <a:rPr lang="en-US" sz="1600" dirty="0" smtClean="0"/>
              <a:t> </a:t>
            </a:r>
            <a:r>
              <a:rPr lang="en-US" sz="1600" dirty="0"/>
              <a:t>teaching you about teenagers – our most interesting and…volatile patrons. Teenagers are called unpredictable, emotional, hormonal, risky, and lazy. </a:t>
            </a:r>
          </a:p>
          <a:p>
            <a:endParaRPr lang="en-US" sz="1600" dirty="0"/>
          </a:p>
          <a:p>
            <a:r>
              <a:rPr lang="en-US" sz="1600" dirty="0"/>
              <a:t>And that’s just by their parents. And they’re kind of forced to love them. When they are set free into society, they are called worse. They are sneered at, feared, followed, and questioned by store clerks, hall monitors, and yes, even librarians. </a:t>
            </a:r>
          </a:p>
          <a:p>
            <a:endParaRPr lang="en-US" sz="1600" dirty="0"/>
          </a:p>
          <a:p>
            <a:r>
              <a:rPr lang="en-US" sz="1600" dirty="0"/>
              <a:t>Today you will learn why teens are the way they are. And you’ll understand that they are controlled by a force deep within them. Their brain. </a:t>
            </a:r>
          </a:p>
          <a:p>
            <a:endParaRPr lang="en-US" sz="1600" dirty="0"/>
          </a:p>
          <a:p>
            <a:r>
              <a:rPr lang="en-US" sz="1600" dirty="0"/>
              <a:t>Today you will hear some theory. You will also learn some actions to test out in your own library. </a:t>
            </a:r>
          </a:p>
          <a:p>
            <a:endParaRPr lang="en-US" sz="1600" dirty="0"/>
          </a:p>
          <a:p>
            <a:r>
              <a:rPr lang="en-US" sz="1600" dirty="0"/>
              <a:t>As questions come up, please ask. This is a workshop, not a lecture. </a:t>
            </a:r>
          </a:p>
          <a:p>
            <a:endParaRPr lang="en-US" sz="1600" dirty="0"/>
          </a:p>
          <a:p>
            <a:endParaRPr lang="en-US" sz="1600" dirty="0"/>
          </a:p>
        </p:txBody>
      </p:sp>
      <p:sp>
        <p:nvSpPr>
          <p:cNvPr id="4" name="Slide Number Placeholder 3"/>
          <p:cNvSpPr>
            <a:spLocks noGrp="1"/>
          </p:cNvSpPr>
          <p:nvPr>
            <p:ph type="sldNum" sz="quarter" idx="10"/>
          </p:nvPr>
        </p:nvSpPr>
        <p:spPr/>
        <p:txBody>
          <a:bodyPr/>
          <a:lstStyle/>
          <a:p>
            <a:fld id="{D7C167DB-EFF0-400D-96A1-6799F871DE5B}"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002772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600" dirty="0"/>
              <a:t>- “Our challenge…is to see the power and potential of the teenage brain and the emerging adolescent mind as assets rather than liabilities.” </a:t>
            </a:r>
          </a:p>
          <a:p>
            <a:endParaRPr lang="en-US" sz="1600" dirty="0"/>
          </a:p>
          <a:p>
            <a:r>
              <a:rPr lang="en-US" sz="1600" dirty="0"/>
              <a:t>- By gently guiding them – not shoving them – in the direction in which we hope they will go, or hope they won’t go, we are giving them the independence they need. The key word being </a:t>
            </a:r>
            <a:r>
              <a:rPr lang="en-US" sz="1600" i="1" dirty="0"/>
              <a:t>gentle. </a:t>
            </a:r>
            <a:endParaRPr lang="en-US" sz="1600" dirty="0"/>
          </a:p>
          <a:p>
            <a:endParaRPr lang="en-US" sz="1600" dirty="0"/>
          </a:p>
          <a:p>
            <a:r>
              <a:rPr lang="en-US" sz="1600" dirty="0"/>
              <a:t>As teens’ brains are remodeling, we can serve them and give them Emotional Support. We can help them work out the confusion of who they were and who they  were and who they are becoming. By offering opportunities for them to be creative, think critically, communicate, and just experience life, we are giving them a safe place in which to try new things. </a:t>
            </a:r>
            <a:endParaRPr lang="en-US" sz="1600" dirty="0" smtClean="0"/>
          </a:p>
          <a:p>
            <a:endParaRPr lang="en-US" sz="1600" dirty="0" smtClean="0"/>
          </a:p>
          <a:p>
            <a:r>
              <a:rPr lang="en-US" sz="1600" dirty="0" smtClean="0"/>
              <a:t>LCPL </a:t>
            </a:r>
            <a:r>
              <a:rPr lang="en-US" sz="1600" dirty="0"/>
              <a:t>hosts the After Hours Teen Center every Friday, where we routinely see 80-130 teens ages 12-18. We unlock all of the patron PCs, we have a meeting room with 4 game consoles going at once, we set up a ping-pong table, and we have a planned activity each week. Not everyone participates in every thing, but for three hours they have free, unlimited access to a safe, fun environment staffed by people who care for them. </a:t>
            </a:r>
          </a:p>
        </p:txBody>
      </p:sp>
      <p:sp>
        <p:nvSpPr>
          <p:cNvPr id="4" name="Slide Number Placeholder 3"/>
          <p:cNvSpPr>
            <a:spLocks noGrp="1"/>
          </p:cNvSpPr>
          <p:nvPr>
            <p:ph type="sldNum" sz="quarter" idx="10"/>
          </p:nvPr>
        </p:nvSpPr>
        <p:spPr/>
        <p:txBody>
          <a:bodyPr/>
          <a:lstStyle/>
          <a:p>
            <a:fld id="{D7C167DB-EFF0-400D-96A1-6799F871DE5B}"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04320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600" dirty="0"/>
              <a:t>There is a call to increase empathetic understanding and respectful communicating between all people. </a:t>
            </a:r>
            <a:r>
              <a:rPr lang="en-US" sz="1600" dirty="0" smtClean="0"/>
              <a:t>Race, religion, socioeconomic status, political affiliation, older</a:t>
            </a:r>
            <a:r>
              <a:rPr lang="en-US" sz="1600" baseline="0" dirty="0" smtClean="0"/>
              <a:t> generations and younger generations. </a:t>
            </a:r>
            <a:endParaRPr lang="en-US" sz="1600" dirty="0"/>
          </a:p>
          <a:p>
            <a:endParaRPr lang="en-US" sz="1600" dirty="0"/>
          </a:p>
          <a:p>
            <a:r>
              <a:rPr lang="en-US" sz="1600" dirty="0"/>
              <a:t>Empathy is the ability to see the inner mental life of someone else. Empathy enables us to “see” from the other person’s perspective, and to imagine what it’s like to walk in their mental shoes. Empathy is a gateway to compassion and kindness, and it is also a key to social intelligence, as it allows us to understand others’ intentions and needs so we can interact in a mutually satisfying way.” – </a:t>
            </a:r>
            <a:r>
              <a:rPr lang="en-US" sz="1600" i="1" dirty="0"/>
              <a:t>Brainstorm </a:t>
            </a:r>
            <a:r>
              <a:rPr lang="en-US" sz="1600" dirty="0"/>
              <a:t>(40) </a:t>
            </a:r>
          </a:p>
          <a:p>
            <a:endParaRPr lang="en-US" sz="1600" dirty="0"/>
          </a:p>
          <a:p>
            <a:r>
              <a:rPr lang="en-US" sz="1600" dirty="0"/>
              <a:t>So often we library people want to find answers and give concrete evidence and reasoning. Sometimes that doesn’t help. There’s this whole other side of serving out patrons, and it’s in connecting to them as people. That’s where empathy comes in. The better we out ourselves in the teens’ shoes, the better we might be able to understand them. </a:t>
            </a:r>
          </a:p>
          <a:p>
            <a:endParaRPr lang="en-US" sz="1600" dirty="0"/>
          </a:p>
          <a:p>
            <a:endParaRPr lang="en-US" sz="1600" dirty="0"/>
          </a:p>
        </p:txBody>
      </p:sp>
      <p:sp>
        <p:nvSpPr>
          <p:cNvPr id="4" name="Slide Number Placeholder 3"/>
          <p:cNvSpPr>
            <a:spLocks noGrp="1"/>
          </p:cNvSpPr>
          <p:nvPr>
            <p:ph type="sldNum" sz="quarter" idx="10"/>
          </p:nvPr>
        </p:nvSpPr>
        <p:spPr/>
        <p:txBody>
          <a:bodyPr/>
          <a:lstStyle/>
          <a:p>
            <a:fld id="{D7C167DB-EFF0-400D-96A1-6799F871DE5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08913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3818">
              <a:defRPr/>
            </a:pPr>
            <a:r>
              <a:rPr lang="en-US" sz="1600" dirty="0"/>
              <a:t>Discuss with those around you about a time when you, as a teen, were misunderstood by an adult. Discuss how it made you feel, and what you wish the adult had known. </a:t>
            </a:r>
          </a:p>
          <a:p>
            <a:endParaRPr lang="en-US" sz="1600" dirty="0"/>
          </a:p>
          <a:p>
            <a:r>
              <a:rPr lang="en-US" sz="1600" dirty="0"/>
              <a:t>Discuss empathy! </a:t>
            </a:r>
          </a:p>
          <a:p>
            <a:endParaRPr lang="en-US" sz="1600" dirty="0"/>
          </a:p>
        </p:txBody>
      </p:sp>
      <p:sp>
        <p:nvSpPr>
          <p:cNvPr id="4" name="Slide Number Placeholder 3"/>
          <p:cNvSpPr>
            <a:spLocks noGrp="1"/>
          </p:cNvSpPr>
          <p:nvPr>
            <p:ph type="sldNum" sz="quarter" idx="10"/>
          </p:nvPr>
        </p:nvSpPr>
        <p:spPr/>
        <p:txBody>
          <a:bodyPr/>
          <a:lstStyle/>
          <a:p>
            <a:fld id="{D7C167DB-EFF0-400D-96A1-6799F871DE5B}"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581410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In part 2 of our workshop we’re going to discuss why teens are valuable resources for libraries. </a:t>
            </a:r>
          </a:p>
          <a:p>
            <a:endParaRPr lang="en-US" sz="1600" dirty="0"/>
          </a:p>
          <a:p>
            <a:pPr defTabSz="923818">
              <a:defRPr/>
            </a:pPr>
            <a:r>
              <a:rPr lang="en-US" sz="1600" dirty="0"/>
              <a:t>Something I really love about teens is how social they are. They are looking to expand their connections to the world outside of their little one at home and at school. Combine that with the fact that they also tend to be less discriminating, which makes them naturals at attending library programs. Host a craft program, ask a few leading questions of the group, and see how quickly they start to talk amongst themselves. They will find common threads and work those into beautiful tapestries of likeness and similarity. They’ll also see that someone is different, and challenge them about that. It’s not fighting, it’s learning. They ask questions, they pester, they prod, until they understand. </a:t>
            </a:r>
          </a:p>
          <a:p>
            <a:endParaRPr lang="en-US" sz="1600" dirty="0"/>
          </a:p>
        </p:txBody>
      </p:sp>
      <p:sp>
        <p:nvSpPr>
          <p:cNvPr id="4" name="Slide Number Placeholder 3"/>
          <p:cNvSpPr>
            <a:spLocks noGrp="1"/>
          </p:cNvSpPr>
          <p:nvPr>
            <p:ph type="sldNum" sz="quarter" idx="10"/>
          </p:nvPr>
        </p:nvSpPr>
        <p:spPr/>
        <p:txBody>
          <a:bodyPr/>
          <a:lstStyle/>
          <a:p>
            <a:fld id="{D7C167DB-EFF0-400D-96A1-6799F871DE5B}"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903497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This gives us an idea of who is paying attention to what their library is already doing for teens. </a:t>
            </a:r>
          </a:p>
          <a:p>
            <a:endParaRPr lang="en-US" sz="1600" dirty="0"/>
          </a:p>
        </p:txBody>
      </p:sp>
      <p:sp>
        <p:nvSpPr>
          <p:cNvPr id="4" name="Slide Number Placeholder 3"/>
          <p:cNvSpPr>
            <a:spLocks noGrp="1"/>
          </p:cNvSpPr>
          <p:nvPr>
            <p:ph type="sldNum" sz="quarter" idx="10"/>
          </p:nvPr>
        </p:nvSpPr>
        <p:spPr/>
        <p:txBody>
          <a:bodyPr/>
          <a:lstStyle/>
          <a:p>
            <a:fld id="{D7C167DB-EFF0-400D-96A1-6799F871DE5B}"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044497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600" dirty="0"/>
              <a:t>1. Teens are experts on teens. They are experts on an entire demographic as well as all the subsets of that demographic – middle </a:t>
            </a:r>
            <a:r>
              <a:rPr lang="en-US" sz="1600" dirty="0" err="1"/>
              <a:t>schoolers</a:t>
            </a:r>
            <a:r>
              <a:rPr lang="en-US" sz="1600" dirty="0"/>
              <a:t>, high </a:t>
            </a:r>
            <a:r>
              <a:rPr lang="en-US" sz="1600" dirty="0" err="1"/>
              <a:t>schoolers</a:t>
            </a:r>
            <a:r>
              <a:rPr lang="en-US" sz="1600" dirty="0"/>
              <a:t>, pre-college/college prep, homeschoolers, athletes, academics, readers, technology experts, etc. If we want to know something, we can just ask them! One way to do that is by hosting a Teen Advisory Board. Give them volunteer credit in return for their opinion. </a:t>
            </a:r>
          </a:p>
          <a:p>
            <a:endParaRPr lang="en-US" sz="1600" dirty="0"/>
          </a:p>
          <a:p>
            <a:r>
              <a:rPr lang="en-US" sz="1600" dirty="0"/>
              <a:t>2. Teens are volunteers. Whether it’s a school requirement, an attempt to fill out their college application or resume, or an interest in the library, most libraries do not have a lack of teen volunteers. They can help prepare crafts for Children’s programs, staff the Summer Reading table, shelve books (or shelf-read), host puppet shows, or read books to children. By giving them the opportunity to not just volunteer, but to maybe even guide their own volunteer experience, you’re giving them some of that guided independence that is crucial for their developing brains. </a:t>
            </a:r>
          </a:p>
          <a:p>
            <a:endParaRPr lang="en-US" sz="1600" dirty="0"/>
          </a:p>
          <a:p>
            <a:r>
              <a:rPr lang="en-US" sz="1600" dirty="0"/>
              <a:t>3. Yes, they are the voters of tomorrow. But let’s not focus on what they </a:t>
            </a:r>
            <a:r>
              <a:rPr lang="en-US" sz="1600" i="1" dirty="0"/>
              <a:t>will be</a:t>
            </a:r>
            <a:r>
              <a:rPr lang="en-US" sz="1600" dirty="0"/>
              <a:t>, let’s focus on what they </a:t>
            </a:r>
            <a:r>
              <a:rPr lang="en-US" sz="1600" i="1" dirty="0"/>
              <a:t>are. </a:t>
            </a:r>
            <a:r>
              <a:rPr lang="en-US" sz="1600" dirty="0"/>
              <a:t>Let’s say your library </a:t>
            </a:r>
            <a:r>
              <a:rPr lang="en-US" sz="1600" dirty="0" smtClean="0"/>
              <a:t>is</a:t>
            </a:r>
            <a:r>
              <a:rPr lang="en-US" sz="1600" baseline="0" dirty="0" smtClean="0"/>
              <a:t> planning an author fair, but you’re having a hard time getting teens to check out the books of the visiting authors</a:t>
            </a:r>
            <a:r>
              <a:rPr lang="en-US" sz="1600" dirty="0" smtClean="0"/>
              <a:t>. Ask </a:t>
            </a:r>
            <a:r>
              <a:rPr lang="en-US" sz="1600" dirty="0"/>
              <a:t>the teens who frequent the library if they’ll give the book a shot, and talk about it with their friends. </a:t>
            </a:r>
            <a:r>
              <a:rPr lang="en-US" sz="1600" dirty="0" smtClean="0"/>
              <a:t>Offer</a:t>
            </a:r>
            <a:r>
              <a:rPr lang="en-US" sz="1600" baseline="0" dirty="0" smtClean="0"/>
              <a:t> them a volunteer credit if they bring 2 friends to the event. </a:t>
            </a:r>
            <a:endParaRPr lang="en-US" sz="1600" dirty="0"/>
          </a:p>
          <a:p>
            <a:endParaRPr lang="en-US" sz="1600" dirty="0"/>
          </a:p>
          <a:p>
            <a:pPr defTabSz="923818">
              <a:defRPr/>
            </a:pPr>
            <a:r>
              <a:rPr lang="en-US" sz="1600" dirty="0"/>
              <a:t>4. They are also teachers. Their adeptness at learning new things makes them excellent students, combine that with their social behavior and they become excellent teachers. For example, my library hosts a program that pair teens with adults who need help in learning technology. The program called Teen </a:t>
            </a:r>
            <a:r>
              <a:rPr lang="en-US" sz="1600" dirty="0" err="1"/>
              <a:t>tXperts</a:t>
            </a:r>
            <a:r>
              <a:rPr lang="en-US" sz="1600" dirty="0"/>
              <a:t> is usually met with hesitation from adults and seniors at first, but after they meet with the well-trained teens, they report back very positive reviews. Other ways teens can be teachers – makerspaces and digital labs are cropping up in libraries across the country. They boast 3D printers, recording studios, film and video equipment, etc. Librarians attend days worth of trainings, but man if those teens don’t just figure it out as they go. And very quickly become better at it than the staff. Use that interest and ability! Ask them to help you host a tech workshop! Ask what they think you should buy next. They aren’t inhibited by money or space. They think big. Let them inspire you. </a:t>
            </a:r>
          </a:p>
          <a:p>
            <a:endParaRPr lang="en-US" sz="1600" dirty="0"/>
          </a:p>
        </p:txBody>
      </p:sp>
      <p:sp>
        <p:nvSpPr>
          <p:cNvPr id="4" name="Slide Number Placeholder 3"/>
          <p:cNvSpPr>
            <a:spLocks noGrp="1"/>
          </p:cNvSpPr>
          <p:nvPr>
            <p:ph type="sldNum" sz="quarter" idx="10"/>
          </p:nvPr>
        </p:nvSpPr>
        <p:spPr/>
        <p:txBody>
          <a:bodyPr/>
          <a:lstStyle/>
          <a:p>
            <a:fld id="{D7C167DB-EFF0-400D-96A1-6799F871DE5B}"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836317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923818">
              <a:defRPr/>
            </a:pPr>
            <a:r>
              <a:rPr lang="en-US" sz="1600" dirty="0"/>
              <a:t>YALSA created the </a:t>
            </a:r>
            <a:r>
              <a:rPr lang="en-US" sz="1600" b="1" dirty="0"/>
              <a:t>Teen Services Evaluation Tool</a:t>
            </a:r>
            <a:r>
              <a:rPr lang="en-US" sz="1600" dirty="0"/>
              <a:t> for public libraries to use when developing or analyzing the services they currently provide, or hope to provide to teens. Some of the themes that librarians can evaluate themselves on include “Familiarity with Developmental Needs [of teens]”, [the staff’s ability to] “Form appropriate professional relationships with young adults”, and [the leadership’s support of] “Establish an environment in the library wherein all staff serve young adults with courtesy and respect, and all staff are encouraged to promote programs and services for young adults”. </a:t>
            </a:r>
          </a:p>
          <a:p>
            <a:pPr defTabSz="923818">
              <a:defRPr/>
            </a:pPr>
            <a:r>
              <a:rPr lang="en-US" sz="1600" dirty="0"/>
              <a:t>There are 37 “Essential Elements” and libraries can rate themselves as Distinguished, Proficient, Basic, and Below Basic. I recommend that you all evaluate your library’s services to teens using this free tool, just to see where you are. If you are fortunate enough to have the opportunity to enhance services to teens, then this tool will be even more useful. </a:t>
            </a:r>
          </a:p>
          <a:p>
            <a:pPr defTabSz="923818">
              <a:defRPr/>
            </a:pPr>
            <a:endParaRPr lang="en-US" sz="1600" dirty="0"/>
          </a:p>
          <a:p>
            <a:pPr defTabSz="923818">
              <a:defRPr/>
            </a:pPr>
            <a:r>
              <a:rPr lang="en-US" sz="1600" dirty="0"/>
              <a:t>The second tool is YALSA’s </a:t>
            </a:r>
            <a:r>
              <a:rPr lang="en-US" sz="1600" i="1" dirty="0"/>
              <a:t>Competencies for Librarians Serving Youth: Young Adults Deserve the Best</a:t>
            </a:r>
            <a:r>
              <a:rPr lang="en-US" sz="1600" dirty="0"/>
              <a:t>. First developed in 1981, they have been revised every few years as society and libraries have evolved. The most recent document was created in January 2010 so I wouldn’t be surprised to see an updated </a:t>
            </a:r>
            <a:r>
              <a:rPr lang="en-US" sz="1600" i="1" dirty="0"/>
              <a:t>Competencies </a:t>
            </a:r>
            <a:r>
              <a:rPr lang="en-US" sz="1600" dirty="0"/>
              <a:t>coming out soon. The </a:t>
            </a:r>
            <a:r>
              <a:rPr lang="en-US" sz="1600" i="1" dirty="0"/>
              <a:t>Competencies </a:t>
            </a:r>
            <a:r>
              <a:rPr lang="en-US" sz="1600" dirty="0"/>
              <a:t>can be used to help you evaluate your services to teens, as the previously mentioned document, but each competency specifically begins with “</a:t>
            </a:r>
            <a:r>
              <a:rPr lang="en-US" sz="1600" i="1" dirty="0"/>
              <a:t>The librarian will be able to…”. </a:t>
            </a:r>
            <a:r>
              <a:rPr lang="en-US" sz="1600" dirty="0"/>
              <a:t>A few competencies are: </a:t>
            </a:r>
          </a:p>
          <a:p>
            <a:pPr marL="230955" indent="-230955" defTabSz="923818">
              <a:buFontTx/>
              <a:buAutoNum type="arabicPeriod"/>
              <a:defRPr/>
            </a:pPr>
            <a:r>
              <a:rPr lang="en-US" sz="1600" dirty="0"/>
              <a:t>Design activities to involve young adults in planning and decision-making. </a:t>
            </a:r>
          </a:p>
          <a:p>
            <a:pPr marL="230955" indent="-230955" defTabSz="923818">
              <a:buFontTx/>
              <a:buAutoNum type="arabicPeriod"/>
              <a:defRPr/>
            </a:pPr>
            <a:r>
              <a:rPr lang="en-US" sz="1600" dirty="0"/>
              <a:t>Meet the informational and recreational needs of young adults through the development of an appropriate collection for all types of readers and non-readers. Yes, that means offering gaming programs or craft programs – things that have nothing to do with books, but that are of interest to some teens. </a:t>
            </a:r>
          </a:p>
          <a:p>
            <a:pPr marL="230955" indent="-230955" defTabSz="923818">
              <a:buFontTx/>
              <a:buAutoNum type="arabicPeriod"/>
              <a:defRPr/>
            </a:pPr>
            <a:r>
              <a:rPr lang="en-US" sz="1600" dirty="0"/>
              <a:t>Create an environment that embraces the flexible and changing nature of young adults’ entertainment, technological and informational needs. </a:t>
            </a:r>
          </a:p>
        </p:txBody>
      </p:sp>
      <p:sp>
        <p:nvSpPr>
          <p:cNvPr id="4" name="Slide Number Placeholder 3"/>
          <p:cNvSpPr>
            <a:spLocks noGrp="1"/>
          </p:cNvSpPr>
          <p:nvPr>
            <p:ph type="sldNum" sz="quarter" idx="10"/>
          </p:nvPr>
        </p:nvSpPr>
        <p:spPr/>
        <p:txBody>
          <a:bodyPr/>
          <a:lstStyle/>
          <a:p>
            <a:fld id="{D7C167DB-EFF0-400D-96A1-6799F871DE5B}"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679125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600" b="1" dirty="0"/>
              <a:t>Job readiness: </a:t>
            </a:r>
          </a:p>
          <a:p>
            <a:r>
              <a:rPr lang="en-US" sz="1600" dirty="0"/>
              <a:t>I mentioned two slides ago that we can really use them as volunteers. Well volunteerism should work for both parties, and in libraries, it does. While they are preparing crafts for a children’s program, talk to them about the program. Tell them how the program idea came about, how you planned for it, and how you intend on executing it. If they are volunteering for the Summer Reading Program, maybe by helping to register people, give them a couple tips on providing the same excellent customer service that you give to your customers. This is two-fold: you’re building a quality volunteer, and they are building a quality resume and life skills. </a:t>
            </a:r>
          </a:p>
          <a:p>
            <a:r>
              <a:rPr lang="en-US" sz="1600" dirty="0"/>
              <a:t>Also, I know a moment ago I said teens are experts in technology, but that’s only partly true. It’s true for teens who are fortunate enough to live somewhere with fast and free access to iPhones, computers, advanced software, </a:t>
            </a:r>
            <a:r>
              <a:rPr lang="en-US" sz="1600" dirty="0" err="1"/>
              <a:t>MakerSpaces</a:t>
            </a:r>
            <a:r>
              <a:rPr lang="en-US" sz="1600" dirty="0"/>
              <a:t> and Digital Labs. It’s not true for teens who live in very rural areas that still don’t have high-speed Internet. It’s not true for teens who live in poverty. That is where the Digital Divide – that is, the gap between the “have” and “have </a:t>
            </a:r>
            <a:r>
              <a:rPr lang="en-US" sz="1600" dirty="0" err="1"/>
              <a:t>nots</a:t>
            </a:r>
            <a:r>
              <a:rPr lang="en-US" sz="1600" dirty="0"/>
              <a:t>” of technology resources – is evident. Therefore, giving them not just access to technology, but education, is important for their future. Do not assume the teens in your library know how to format a Word document. Don’t assume they know how to use iMovie software. You absolutely must learn how to do these things yourself so when they need help you a school project, you can actually help them. Or – you should at least be willing to sit with them and learn together. </a:t>
            </a:r>
          </a:p>
          <a:p>
            <a:endParaRPr lang="en-US" sz="1600" dirty="0"/>
          </a:p>
          <a:p>
            <a:pPr defTabSz="923818">
              <a:defRPr/>
            </a:pPr>
            <a:r>
              <a:rPr lang="en-US" sz="1600" b="1" dirty="0"/>
              <a:t>Adulthood: </a:t>
            </a:r>
          </a:p>
          <a:p>
            <a:pPr defTabSz="923818">
              <a:defRPr/>
            </a:pPr>
            <a:r>
              <a:rPr lang="en-US" sz="1600" dirty="0"/>
              <a:t>Libraries can serve as conduits to help teens begin to navigate adult life. Encourage teens to attend some adult programs such as book discussions and presentations or workshops. That way they can see how adults interact, and they can learn by observing and participating in those conversations, how to communicate as an adult. </a:t>
            </a:r>
          </a:p>
          <a:p>
            <a:endParaRPr lang="en-US" sz="1600" dirty="0"/>
          </a:p>
          <a:p>
            <a:r>
              <a:rPr lang="en-US" sz="1600" b="1" dirty="0"/>
              <a:t>Librarians: </a:t>
            </a:r>
          </a:p>
          <a:p>
            <a:r>
              <a:rPr lang="en-US" sz="1600" dirty="0"/>
              <a:t>A feature article from the journal YALS in 2014 titled </a:t>
            </a:r>
            <a:r>
              <a:rPr lang="en-US" sz="1600" i="1" dirty="0"/>
              <a:t>How Understanding Teen Brain Development Can Help Improve YA Reference Services </a:t>
            </a:r>
            <a:r>
              <a:rPr lang="en-US" sz="1600" dirty="0"/>
              <a:t>gave excellent examples of ways library staff can alleviate barriers between teen patrons and reference librarians. Some of those include: </a:t>
            </a:r>
          </a:p>
          <a:p>
            <a:pPr marL="230955" indent="-230955">
              <a:buAutoNum type="arabicPeriod"/>
            </a:pPr>
            <a:r>
              <a:rPr lang="en-US" sz="1600" dirty="0"/>
              <a:t>Rove the library with a determinedly upbeat manner and allow teens to rove with you as a way to support the needs of kinesthetic learners. </a:t>
            </a:r>
          </a:p>
          <a:p>
            <a:pPr marL="230955" indent="-230955">
              <a:buAutoNum type="arabicPeriod"/>
            </a:pPr>
            <a:r>
              <a:rPr lang="en-US" sz="1600" dirty="0"/>
              <a:t>Say “Yes, that is a difficult question. I’m glad you asked because I’ve been looking for something to sink my teeth into” to reassure them that they are not stupid. This isn’t specific to teens – plenty of adults hate asking for help, too, so reassuring patrons that their question is valid is good practice. </a:t>
            </a:r>
          </a:p>
          <a:p>
            <a:pPr marL="230955" indent="-230955" defTabSz="923818">
              <a:buFontTx/>
              <a:buAutoNum type="arabicPeriod"/>
              <a:defRPr/>
            </a:pPr>
            <a:r>
              <a:rPr lang="en-US" sz="1600" dirty="0"/>
              <a:t>**This isn’t in the article, but is my own addition: Do not pawn them off onto another staff member. Just because you are not a Teen Services Librarian does not mean you cannot serve teens. You don’t turn away someone looking to learn how to upload attachments to their email just because you don’t work for Yahoo or Gmail, right? </a:t>
            </a:r>
          </a:p>
          <a:p>
            <a:pPr defTabSz="923818">
              <a:defRPr/>
            </a:pPr>
            <a:endParaRPr lang="en-US" sz="1600" dirty="0"/>
          </a:p>
          <a:p>
            <a:pPr marL="230955" indent="-230955">
              <a:buAutoNum type="arabicPeriod"/>
            </a:pPr>
            <a:endParaRPr lang="en-US" sz="1600" dirty="0"/>
          </a:p>
        </p:txBody>
      </p:sp>
      <p:sp>
        <p:nvSpPr>
          <p:cNvPr id="4" name="Slide Number Placeholder 3"/>
          <p:cNvSpPr>
            <a:spLocks noGrp="1"/>
          </p:cNvSpPr>
          <p:nvPr>
            <p:ph type="sldNum" sz="quarter" idx="10"/>
          </p:nvPr>
        </p:nvSpPr>
        <p:spPr/>
        <p:txBody>
          <a:bodyPr/>
          <a:lstStyle/>
          <a:p>
            <a:fld id="{D7C167DB-EFF0-400D-96A1-6799F871DE5B}"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599207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D7C167DB-EFF0-400D-96A1-6799F871DE5B}"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037250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lvl="0"/>
            <a:r>
              <a:rPr lang="en-US" sz="1600" dirty="0"/>
              <a:t>Some people say teens are “the tax-payers of tomorrow” which is true. But they are also patrons of today. We focus so much attention on serving children – </a:t>
            </a:r>
            <a:r>
              <a:rPr lang="en-US" sz="1600" dirty="0" err="1"/>
              <a:t>Storytimes</a:t>
            </a:r>
            <a:r>
              <a:rPr lang="en-US" sz="1600" dirty="0"/>
              <a:t>, special guest presenters, fun programs, Summer Reading geared towards elementary school-aged children. We also put quite a bit of work into Adult services – book clubs, technology training, meeting room space. But there’s a gap there. A big one. Those ages 12 to about 25. We essentially ignore those kids who are too old to be cute, and historically not interested in voting or where their tax dollars go. So they slip through the cracks. Teen programming in libraries really amped up about a decade ago, and in the past year or two we’ve seen a rise in programming for those out of college, but not yet parents. Some libraries call them Young Adult, or Modern Adults, or Emerging Adults. We need to keep those young people in our libraries, otherwise they will miss out on the many wonderful, helpful services and materials that very well could enrich their lives. </a:t>
            </a:r>
          </a:p>
          <a:p>
            <a:pPr lvl="0"/>
            <a:endParaRPr lang="en-US" sz="1600" dirty="0"/>
          </a:p>
          <a:p>
            <a:pPr lvl="0"/>
            <a:r>
              <a:rPr lang="en-US" sz="1600" dirty="0"/>
              <a:t>Talk to your colleagues</a:t>
            </a:r>
          </a:p>
          <a:p>
            <a:pPr lvl="1"/>
            <a:r>
              <a:rPr lang="en-US" sz="1600" dirty="0"/>
              <a:t>“You do not need a </a:t>
            </a:r>
            <a:r>
              <a:rPr lang="en-US" sz="1600" dirty="0" err="1"/>
              <a:t>Ph.D</a:t>
            </a:r>
            <a:r>
              <a:rPr lang="en-US" sz="1600" dirty="0"/>
              <a:t> in how to talk to teens.” – </a:t>
            </a:r>
            <a:r>
              <a:rPr lang="en-US" sz="1600" dirty="0" err="1"/>
              <a:t>Barbakoff</a:t>
            </a:r>
            <a:r>
              <a:rPr lang="en-US" sz="1600" dirty="0"/>
              <a:t> </a:t>
            </a:r>
          </a:p>
          <a:p>
            <a:pPr lvl="1"/>
            <a:r>
              <a:rPr lang="en-US" sz="1600" dirty="0"/>
              <a:t>Respect each teen as an individual, and give groups of teens the benefit of the doubt. </a:t>
            </a:r>
          </a:p>
          <a:p>
            <a:pPr lvl="1"/>
            <a:r>
              <a:rPr lang="en-US" sz="1600" dirty="0"/>
              <a:t>Don’t let staff get away with talking poorly about teens</a:t>
            </a:r>
            <a:r>
              <a:rPr lang="en-US" sz="1600" i="1" dirty="0"/>
              <a:t>. </a:t>
            </a:r>
            <a:r>
              <a:rPr lang="en-US" sz="1600" dirty="0"/>
              <a:t>Also, don’t let staff push teen patrons onto other staff. Again, you are all qualified to serve all patrons, despite what your title may or may not read. Take the opportunity to educate your colleagues. Use your Advocacy Statements! </a:t>
            </a:r>
          </a:p>
          <a:p>
            <a:r>
              <a:rPr lang="en-US" sz="1600" dirty="0"/>
              <a:t> </a:t>
            </a:r>
          </a:p>
          <a:p>
            <a:pPr lvl="0"/>
            <a:r>
              <a:rPr lang="en-US" sz="1600" dirty="0"/>
              <a:t>Talk to patrons</a:t>
            </a:r>
          </a:p>
          <a:p>
            <a:pPr lvl="1"/>
            <a:r>
              <a:rPr lang="en-US" sz="1600" dirty="0"/>
              <a:t>Don’t let patrons get away with talking poorly about teens. Don’t agree with them when they say “They’re being noisy and disruptive and their Minecraft isn’t as important as my email to my grandchildren or my resume.” Because to the teen, that Minecraft game is their outlet after a long day at school, or a way to escape from their daily life. </a:t>
            </a:r>
          </a:p>
          <a:p>
            <a:pPr lvl="1"/>
            <a:endParaRPr lang="en-US" sz="1600" dirty="0"/>
          </a:p>
          <a:p>
            <a:r>
              <a:rPr lang="en-US" sz="1600" dirty="0"/>
              <a:t>Talk to Parents</a:t>
            </a:r>
            <a:r>
              <a:rPr lang="en-US" sz="1600" b="1" dirty="0"/>
              <a:t>: </a:t>
            </a:r>
          </a:p>
          <a:p>
            <a:r>
              <a:rPr lang="en-US" sz="1600" dirty="0"/>
              <a:t>Tremendous pressure to excel academically, athletically, and in extra-curricular activities. “Ordinary” is looked down upon by narcissistic parents who want to live vicariously through their teens, who want to push their teens to do better than they did, or who want their teen to be the next President, doctor, Nobel prize winner. </a:t>
            </a:r>
          </a:p>
          <a:p>
            <a:r>
              <a:rPr lang="en-US" sz="1600" dirty="0"/>
              <a:t>So when a teen is in your library, give them the opportunity to help, but don’t pressure them to be the star volunteer. If they desperately want to host a puppet show for children, and they don’t listen to one bit of your advice during the planning phase, let them learn from their mistake. Or, if they just want to play Minecraft, don’t push books on them. You have no idea what they are getting at home, so don’t be one more adult who pressures them. </a:t>
            </a:r>
          </a:p>
          <a:p>
            <a:r>
              <a:rPr lang="en-US" sz="1600" dirty="0"/>
              <a:t>Furthermore, when a helicopter parent comes in and wants to complain about their child’s choice of book or leisure activity, don’t simply agree with the parent. The parent has plenty of allies. The teen needs you to step up and – respectfully – teach the parent why graphic novels are appropriate reading material; how Minecraft teaches engineering, team work, and patience. </a:t>
            </a:r>
          </a:p>
          <a:p>
            <a:r>
              <a:rPr lang="en-US" sz="1600" dirty="0"/>
              <a:t>It is not up to us, nor is it up to parents, to determine what a teen is interested in reading. While you may personally </a:t>
            </a:r>
            <a:r>
              <a:rPr lang="en-US" sz="1600" i="1" dirty="0"/>
              <a:t>believe</a:t>
            </a:r>
            <a:r>
              <a:rPr lang="en-US" sz="1600" dirty="0"/>
              <a:t> that Hunger Games is too advanced and graphic for a 12-year old, that is not your call to make. If you recall your own reading habits as a teen, I believe I am safe in assuming that everything you read was not the most pristine literature. </a:t>
            </a:r>
          </a:p>
          <a:p>
            <a:pPr lvl="1"/>
            <a:endParaRPr lang="en-US" sz="1600" dirty="0"/>
          </a:p>
        </p:txBody>
      </p:sp>
      <p:sp>
        <p:nvSpPr>
          <p:cNvPr id="4" name="Slide Number Placeholder 3"/>
          <p:cNvSpPr>
            <a:spLocks noGrp="1"/>
          </p:cNvSpPr>
          <p:nvPr>
            <p:ph type="sldNum" sz="quarter" idx="10"/>
          </p:nvPr>
        </p:nvSpPr>
        <p:spPr/>
        <p:txBody>
          <a:bodyPr/>
          <a:lstStyle/>
          <a:p>
            <a:fld id="{D7C167DB-EFF0-400D-96A1-6799F871DE5B}"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802183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600" dirty="0"/>
              <a:t>So what will the next </a:t>
            </a:r>
            <a:r>
              <a:rPr lang="en-US" sz="1600" dirty="0" smtClean="0"/>
              <a:t>45 minutes look </a:t>
            </a:r>
            <a:r>
              <a:rPr lang="en-US" sz="1600" dirty="0"/>
              <a:t>like? </a:t>
            </a:r>
          </a:p>
          <a:p>
            <a:endParaRPr lang="en-US" sz="1600" dirty="0"/>
          </a:p>
          <a:p>
            <a:r>
              <a:rPr lang="en-US" sz="1600" dirty="0"/>
              <a:t>We will begin with scientific research that has been conducted in the past decade. In addition to some articles, both from popular and scholarly journals, I’ll discuss a really helpful book published in 2013, in the field of teen neurology. It is geared towards parents, but as librarians are sometimes </a:t>
            </a:r>
            <a:r>
              <a:rPr lang="en-US" sz="1600" i="1" dirty="0"/>
              <a:t>in loco parentis </a:t>
            </a:r>
            <a:r>
              <a:rPr lang="en-US" sz="1600" dirty="0"/>
              <a:t>– meaning, “in the place of the parent” – some of the action items are quite applicable to our field. </a:t>
            </a:r>
          </a:p>
          <a:p>
            <a:endParaRPr lang="en-US" sz="1600" dirty="0"/>
          </a:p>
          <a:p>
            <a:r>
              <a:rPr lang="en-US" sz="1600" dirty="0"/>
              <a:t>Second we will discuss why we should care about teens, and how we can support them inside of the library. How we can prepare them for adulthood. </a:t>
            </a:r>
          </a:p>
          <a:p>
            <a:endParaRPr lang="en-US" sz="1600" dirty="0"/>
          </a:p>
          <a:p>
            <a:r>
              <a:rPr lang="en-US" sz="1600" dirty="0"/>
              <a:t>Finally, you will develop an Action Plan for how you will work with </a:t>
            </a:r>
            <a:r>
              <a:rPr lang="en-US" sz="1600" b="1" dirty="0"/>
              <a:t>and for </a:t>
            </a:r>
            <a:r>
              <a:rPr lang="en-US" sz="1600" dirty="0"/>
              <a:t>teens from this day forward. You will also learn how to advocate for teen services in your library. </a:t>
            </a: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i="1" dirty="0" smtClean="0"/>
              <a:t>Question – Who here works with teens directly, as a Teen Services employee?    Did you choose that job?       Who here works with teens indirectly, say, they come to your Circulation Desk?       </a:t>
            </a:r>
            <a:endParaRPr lang="en-US" sz="1600" dirty="0" smtClean="0"/>
          </a:p>
          <a:p>
            <a:endParaRPr lang="en-US" sz="1600" dirty="0"/>
          </a:p>
        </p:txBody>
      </p:sp>
      <p:sp>
        <p:nvSpPr>
          <p:cNvPr id="4" name="Slide Number Placeholder 3"/>
          <p:cNvSpPr>
            <a:spLocks noGrp="1"/>
          </p:cNvSpPr>
          <p:nvPr>
            <p:ph type="sldNum" sz="quarter" idx="10"/>
          </p:nvPr>
        </p:nvSpPr>
        <p:spPr/>
        <p:txBody>
          <a:bodyPr/>
          <a:lstStyle/>
          <a:p>
            <a:fld id="{D7C167DB-EFF0-400D-96A1-6799F871DE5B}"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901548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600" dirty="0"/>
              <a:t>Twelve Ways to be a Youth Advocate: </a:t>
            </a:r>
          </a:p>
          <a:p>
            <a:pPr marL="230955" indent="-230955">
              <a:buAutoNum type="arabicPeriod"/>
            </a:pPr>
            <a:r>
              <a:rPr lang="en-US" sz="1600" dirty="0"/>
              <a:t>Defend the rights of young adults to services, resources, and programs equal to those of other user groups. </a:t>
            </a:r>
          </a:p>
          <a:p>
            <a:pPr marL="230955" indent="-230955">
              <a:buAutoNum type="arabicPeriod"/>
            </a:pPr>
            <a:r>
              <a:rPr lang="en-US" sz="1600" dirty="0"/>
              <a:t>Utilize effective public relations techniques and media to publicize library activities for youth. </a:t>
            </a:r>
          </a:p>
          <a:p>
            <a:pPr marL="230955" indent="-230955">
              <a:buAutoNum type="arabicPeriod"/>
            </a:pPr>
            <a:r>
              <a:rPr lang="en-US" sz="1600" dirty="0"/>
              <a:t>Act as a liaison with other agencies in the community serving young adults – Juvenile Detention Center, schools, after-school programs and camps. Offer them a tour of the library and Wii tournament on a rainy afternoon. </a:t>
            </a:r>
          </a:p>
          <a:p>
            <a:endParaRPr lang="en-US" sz="1600" dirty="0"/>
          </a:p>
          <a:p>
            <a:r>
              <a:rPr lang="en-US" sz="1600" dirty="0"/>
              <a:t>Read YA literature – ask any Teen Services librarian and they’ll be more than happy to recommend some books. </a:t>
            </a:r>
          </a:p>
          <a:p>
            <a:endParaRPr lang="en-US" sz="1600" dirty="0"/>
          </a:p>
          <a:p>
            <a:r>
              <a:rPr lang="en-US" sz="1600" dirty="0"/>
              <a:t>You probably read </a:t>
            </a:r>
            <a:r>
              <a:rPr lang="en-US" sz="1600" i="1" dirty="0"/>
              <a:t>The Catcher in the Rye. </a:t>
            </a:r>
            <a:r>
              <a:rPr lang="en-US" sz="1600" dirty="0"/>
              <a:t>You’ve heard of </a:t>
            </a:r>
            <a:r>
              <a:rPr lang="en-US" sz="1600" i="1" dirty="0"/>
              <a:t>The Hunger Games </a:t>
            </a:r>
            <a:r>
              <a:rPr lang="en-US" sz="1600" dirty="0"/>
              <a:t>and </a:t>
            </a:r>
            <a:r>
              <a:rPr lang="en-US" sz="1600" i="1" dirty="0"/>
              <a:t>The Fault in Our Stars</a:t>
            </a:r>
            <a:r>
              <a:rPr lang="en-US" sz="1600" dirty="0"/>
              <a:t>. But there is SO much more literature out there. Check out the Best Fiction for Young Adults list put out by YALSA each year. The requirements for making it onto that list are “good quality literature and appealing reading for teens”. It’s a mix of genre, and includes popular novels as well as lesser-known titles that are absolutely incredible. </a:t>
            </a:r>
          </a:p>
          <a:p>
            <a:endParaRPr lang="en-US" sz="1600" dirty="0"/>
          </a:p>
          <a:p>
            <a:r>
              <a:rPr lang="en-US" sz="1600" dirty="0"/>
              <a:t>Don’t just read award winners. Don’t just read the ones being turned into movies. There are thousands of YA books published every year, so don’t limit yourself to the titles that have a huge marketing fund behind them. </a:t>
            </a:r>
          </a:p>
        </p:txBody>
      </p:sp>
      <p:sp>
        <p:nvSpPr>
          <p:cNvPr id="4" name="Slide Number Placeholder 3"/>
          <p:cNvSpPr>
            <a:spLocks noGrp="1"/>
          </p:cNvSpPr>
          <p:nvPr>
            <p:ph type="sldNum" sz="quarter" idx="10"/>
          </p:nvPr>
        </p:nvSpPr>
        <p:spPr/>
        <p:txBody>
          <a:bodyPr/>
          <a:lstStyle/>
          <a:p>
            <a:fld id="{D7C167DB-EFF0-400D-96A1-6799F871DE5B}"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842334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9342204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C167DB-EFF0-400D-96A1-6799F871DE5B}"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652565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1600" dirty="0" smtClean="0"/>
              <a:t>Who am I? I’m the Youth Programming Coordinator for Loudoun County Public Library in Virginia. We are an hour west of DC and border Frederick and Montgomery counties in Maryland. As YPC I coordinate system-wide programs for youth ages 0-18 such as the Summer Reading Program and 1,000 Books Before Kindergarten (which we are kicking off in September), I develop partnerships with community groups so as to reach all youth, whether they come into the library or not, and am the liaison between the Library and the Public Schools. </a:t>
            </a:r>
          </a:p>
          <a:p>
            <a:endParaRPr lang="en-US" sz="1600" dirty="0" smtClean="0"/>
          </a:p>
          <a:p>
            <a:r>
              <a:rPr lang="en-US" sz="1600" dirty="0" smtClean="0"/>
              <a:t>Previously I was a Teen Services Librarian at our Gum Spring and Rust branches. Prior to that I spent time at a charter school in Washington, DC, Bowie State University (both of those while obtaining my MLS), and a Circulation assistant in southern Maryland. </a:t>
            </a:r>
          </a:p>
          <a:p>
            <a:endParaRPr lang="en-US" sz="1600" dirty="0" smtClean="0"/>
          </a:p>
          <a:p>
            <a:r>
              <a:rPr lang="en-US" sz="1600" dirty="0" smtClean="0"/>
              <a:t>I earned my Masters in Library Science from the University of Maryland. </a:t>
            </a:r>
          </a:p>
          <a:p>
            <a:endParaRPr lang="en-US" sz="1600" dirty="0" smtClean="0"/>
          </a:p>
          <a:p>
            <a:r>
              <a:rPr lang="en-US" sz="1600" dirty="0" smtClean="0"/>
              <a:t>How did I begin working with teens, you ask? Great question! I was 20 years old. I had just checked out materials to a patron, when my branch manager </a:t>
            </a:r>
            <a:r>
              <a:rPr lang="en-US" sz="1600" dirty="0" err="1" smtClean="0"/>
              <a:t>MaryAnne</a:t>
            </a:r>
            <a:r>
              <a:rPr lang="en-US" sz="1600" dirty="0" smtClean="0"/>
              <a:t> tells me that I should read an article about Teen Advisory Groups. So I read it and said, “Okay. Why did I just read that?” To which she responded, “Because you’re going to lead the one here at Charlotte Hall.” </a:t>
            </a:r>
          </a:p>
          <a:p>
            <a:endParaRPr lang="en-US" sz="1600" dirty="0" smtClean="0"/>
          </a:p>
          <a:p>
            <a:r>
              <a:rPr lang="en-US" sz="1600" dirty="0" smtClean="0"/>
              <a:t>I won’t lie, I was pretty mad. I was happy for a new task, but I was not happy to work with teens. Even when I </a:t>
            </a:r>
            <a:r>
              <a:rPr lang="en-US" sz="1600" i="1" dirty="0" smtClean="0"/>
              <a:t>was </a:t>
            </a:r>
            <a:r>
              <a:rPr lang="en-US" sz="1600" dirty="0" smtClean="0"/>
              <a:t>a teen, I didn’t like teens. I was the wrong person for the job. But </a:t>
            </a:r>
            <a:r>
              <a:rPr lang="en-US" sz="1600" dirty="0" err="1" smtClean="0"/>
              <a:t>MaryAnne</a:t>
            </a:r>
            <a:r>
              <a:rPr lang="en-US" sz="1600" dirty="0" smtClean="0"/>
              <a:t> saw something in me that I did not, and she was spot-on. From the moment the first meeting began, I was hooked. I knew I wanted to serve teens in libraries for the rest of my career. They were audacious and funny and clever, and I loved them. Over the next 8 years I would struggle with teens, but every night I’ve gone to bed knowing that I chose the right field and the right age group to serve. </a:t>
            </a:r>
            <a:endParaRPr lang="en-US" sz="1600" dirty="0"/>
          </a:p>
        </p:txBody>
      </p:sp>
      <p:sp>
        <p:nvSpPr>
          <p:cNvPr id="4" name="Slide Number Placeholder 3"/>
          <p:cNvSpPr>
            <a:spLocks noGrp="1"/>
          </p:cNvSpPr>
          <p:nvPr>
            <p:ph type="sldNum" sz="quarter" idx="10"/>
          </p:nvPr>
        </p:nvSpPr>
        <p:spPr/>
        <p:txBody>
          <a:bodyPr/>
          <a:lstStyle/>
          <a:p>
            <a:fld id="{D7C167DB-EFF0-400D-96A1-6799F871DE5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823410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My anecdotes are mine, but my research is from various scholarly sources. You will all have access to this via </a:t>
            </a:r>
            <a:r>
              <a:rPr lang="en-US" sz="1600" dirty="0" smtClean="0"/>
              <a:t>the VLA</a:t>
            </a:r>
            <a:r>
              <a:rPr lang="en-US" sz="1600" baseline="0" dirty="0" smtClean="0"/>
              <a:t> website under the tab “Conference Presentations 2001-present”, </a:t>
            </a:r>
            <a:endParaRPr lang="en-US" sz="1600" dirty="0"/>
          </a:p>
          <a:p>
            <a:endParaRPr lang="en-US" sz="1600" dirty="0"/>
          </a:p>
          <a:p>
            <a:r>
              <a:rPr lang="en-US" sz="1600" dirty="0"/>
              <a:t>I cite every single source. It’s the historian in me. You have a bibliography in your collection of handouts. </a:t>
            </a:r>
          </a:p>
        </p:txBody>
      </p:sp>
      <p:sp>
        <p:nvSpPr>
          <p:cNvPr id="4" name="Slide Number Placeholder 3"/>
          <p:cNvSpPr>
            <a:spLocks noGrp="1"/>
          </p:cNvSpPr>
          <p:nvPr>
            <p:ph type="sldNum" sz="quarter" idx="10"/>
          </p:nvPr>
        </p:nvSpPr>
        <p:spPr/>
        <p:txBody>
          <a:bodyPr/>
          <a:lstStyle/>
          <a:p>
            <a:fld id="{D7C167DB-EFF0-400D-96A1-6799F871DE5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65164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Part one actually has three parts. </a:t>
            </a:r>
          </a:p>
          <a:p>
            <a:endParaRPr lang="en-US" sz="1600" dirty="0"/>
          </a:p>
          <a:p>
            <a:pPr marL="230955" indent="-230955">
              <a:buAutoNum type="arabicPeriod"/>
            </a:pPr>
            <a:r>
              <a:rPr lang="en-US" sz="1600" dirty="0"/>
              <a:t>Part 1 we will discuss the development of the teen brain. This will include a </a:t>
            </a:r>
            <a:r>
              <a:rPr lang="en-US" sz="1600" dirty="0" smtClean="0"/>
              <a:t>brief video. </a:t>
            </a:r>
            <a:endParaRPr lang="en-US" sz="1600" dirty="0"/>
          </a:p>
          <a:p>
            <a:pPr marL="230955" indent="-230955">
              <a:buAutoNum type="arabicPeriod"/>
            </a:pPr>
            <a:endParaRPr lang="en-US" sz="1600" dirty="0"/>
          </a:p>
          <a:p>
            <a:pPr marL="230955" indent="-230955">
              <a:buAutoNum type="arabicPeriod"/>
            </a:pPr>
            <a:r>
              <a:rPr lang="en-US" sz="1600" dirty="0"/>
              <a:t>Second, we will discuss empathy as a tool you can use. </a:t>
            </a:r>
          </a:p>
          <a:p>
            <a:pPr marL="230955" indent="-230955">
              <a:buAutoNum type="arabicPeriod"/>
            </a:pPr>
            <a:endParaRPr lang="en-US" sz="1600" dirty="0"/>
          </a:p>
          <a:p>
            <a:pPr marL="230955" indent="-230955">
              <a:buAutoNum type="arabicPeriod"/>
            </a:pPr>
            <a:r>
              <a:rPr lang="en-US" sz="1600" dirty="0"/>
              <a:t>Lastly, we will learn about what teens truly need from the already-developed adults in their lives. </a:t>
            </a:r>
          </a:p>
        </p:txBody>
      </p:sp>
      <p:sp>
        <p:nvSpPr>
          <p:cNvPr id="4" name="Slide Number Placeholder 3"/>
          <p:cNvSpPr>
            <a:spLocks noGrp="1"/>
          </p:cNvSpPr>
          <p:nvPr>
            <p:ph type="sldNum" sz="quarter" idx="10"/>
          </p:nvPr>
        </p:nvSpPr>
        <p:spPr/>
        <p:txBody>
          <a:bodyPr/>
          <a:lstStyle/>
          <a:p>
            <a:fld id="{D7C167DB-EFF0-400D-96A1-6799F871DE5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179696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600" dirty="0"/>
              <a:t>David Dobbs, journalist for National Geographic, wrote a stunning piece in October 2011. </a:t>
            </a:r>
            <a:r>
              <a:rPr lang="en-US" sz="1600" i="1" dirty="0"/>
              <a:t>Beautiful Brains: Moody, Impulsive. Maddening. Why do teenagers act the way they do? Viewed through the eyes of evolution, their most exasperating traits may be the key to success as adults. </a:t>
            </a:r>
            <a:r>
              <a:rPr lang="en-US" sz="1600" dirty="0"/>
              <a:t> </a:t>
            </a:r>
          </a:p>
          <a:p>
            <a:endParaRPr lang="en-US" sz="1600" dirty="0"/>
          </a:p>
          <a:p>
            <a:r>
              <a:rPr lang="en-US" sz="1600" dirty="0"/>
              <a:t>This was one of the first times that the teen brain was called out as “in progress”. This research helped people stop saying “it’s hormones” and begin saying “it’s their brain development”. Which, as you’ll see in a video clip momentarily, is literally, physically underdeveloped. </a:t>
            </a:r>
          </a:p>
          <a:p>
            <a:endParaRPr lang="en-US" sz="1600" dirty="0"/>
          </a:p>
          <a:p>
            <a:r>
              <a:rPr lang="en-US" sz="1600" dirty="0"/>
              <a:t>He writes, “When this development proceeds normally, we get better at balancing impulse, desire, goals, self-interest, rules, ethics, and even altruism, generating behavior that is more complex and, some at least, sensible. But at times, and especially at first, the brain does this work clumsily. It’s hard to get all those new cogs to mesh.” </a:t>
            </a:r>
          </a:p>
          <a:p>
            <a:endParaRPr lang="en-US" sz="1600" dirty="0"/>
          </a:p>
          <a:p>
            <a:r>
              <a:rPr lang="en-US" sz="1600" dirty="0"/>
              <a:t>I don’t know about you, but I am still apologizing to my mother for my behavior between the ages of 14 and 19. Okay fine, 21. </a:t>
            </a:r>
          </a:p>
        </p:txBody>
      </p:sp>
      <p:sp>
        <p:nvSpPr>
          <p:cNvPr id="4" name="Slide Number Placeholder 3"/>
          <p:cNvSpPr>
            <a:spLocks noGrp="1"/>
          </p:cNvSpPr>
          <p:nvPr>
            <p:ph type="sldNum" sz="quarter" idx="10"/>
          </p:nvPr>
        </p:nvSpPr>
        <p:spPr/>
        <p:txBody>
          <a:bodyPr/>
          <a:lstStyle/>
          <a:p>
            <a:fld id="{D7C167DB-EFF0-400D-96A1-6799F871DE5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9703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1</a:t>
            </a:r>
            <a:r>
              <a:rPr lang="en-US" sz="1600" baseline="30000" dirty="0"/>
              <a:t>st</a:t>
            </a:r>
            <a:r>
              <a:rPr lang="en-US" sz="1600" dirty="0"/>
              <a:t> video – Siegel, </a:t>
            </a:r>
            <a:r>
              <a:rPr lang="en-US" sz="1600" dirty="0" smtClean="0"/>
              <a:t>begin through 3:40</a:t>
            </a:r>
            <a:endParaRPr lang="en-US" sz="1600" dirty="0"/>
          </a:p>
          <a:p>
            <a:r>
              <a:rPr lang="en-US" sz="1600" dirty="0"/>
              <a:t>2</a:t>
            </a:r>
            <a:r>
              <a:rPr lang="en-US" sz="1600" baseline="30000" dirty="0"/>
              <a:t>nd</a:t>
            </a:r>
            <a:r>
              <a:rPr lang="en-US" sz="1600" dirty="0"/>
              <a:t> – </a:t>
            </a:r>
            <a:r>
              <a:rPr lang="en-US" sz="1600" dirty="0" smtClean="0"/>
              <a:t>2:40 through end </a:t>
            </a:r>
          </a:p>
          <a:p>
            <a:endParaRPr lang="en-US" sz="1600" dirty="0" smtClean="0"/>
          </a:p>
          <a:p>
            <a:r>
              <a:rPr lang="en-US" sz="1600" dirty="0" smtClean="0"/>
              <a:t>So what you heard is this: teens brains are developing,</a:t>
            </a:r>
            <a:r>
              <a:rPr lang="en-US" sz="1600" baseline="0" dirty="0" smtClean="0"/>
              <a:t> leaving behind childish ways of thinking and learning new, adult ways of thinking. But it takes time. It takes patience. It takes supportive adults who can help teens navigate through this confusing time. </a:t>
            </a:r>
          </a:p>
          <a:p>
            <a:endParaRPr lang="en-US" sz="1600" baseline="0" dirty="0" smtClean="0"/>
          </a:p>
          <a:p>
            <a:r>
              <a:rPr lang="en-US" sz="1600" baseline="0" dirty="0" smtClean="0"/>
              <a:t>That’s where you come in. </a:t>
            </a:r>
            <a:endParaRPr lang="en-US" sz="1600" dirty="0"/>
          </a:p>
        </p:txBody>
      </p:sp>
      <p:sp>
        <p:nvSpPr>
          <p:cNvPr id="4" name="Slide Number Placeholder 3"/>
          <p:cNvSpPr>
            <a:spLocks noGrp="1"/>
          </p:cNvSpPr>
          <p:nvPr>
            <p:ph type="sldNum" sz="quarter" idx="10"/>
          </p:nvPr>
        </p:nvSpPr>
        <p:spPr/>
        <p:txBody>
          <a:bodyPr/>
          <a:lstStyle/>
          <a:p>
            <a:fld id="{D7C167DB-EFF0-400D-96A1-6799F871DE5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524388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600" dirty="0" smtClean="0"/>
              <a:t>How </a:t>
            </a:r>
            <a:r>
              <a:rPr lang="en-US" sz="1600" dirty="0"/>
              <a:t>can we help them </a:t>
            </a:r>
            <a:r>
              <a:rPr lang="en-US" sz="1600" dirty="0" smtClean="0"/>
              <a:t>teens make new cognitive paths? </a:t>
            </a:r>
            <a:r>
              <a:rPr lang="en-US" sz="1600" dirty="0"/>
              <a:t>First, by being present in their lives. Second, by using them as helpers and volunteers. </a:t>
            </a:r>
          </a:p>
          <a:p>
            <a:endParaRPr lang="en-US" sz="1600" dirty="0"/>
          </a:p>
          <a:p>
            <a:r>
              <a:rPr lang="en-US" sz="1600" dirty="0"/>
              <a:t>Published by the Search Institute in 1990, the 40 Developmental Assets for Adolescents (ages 12-18) “identified 40 building blocks of health development – known as Developmental Assets – that help young people grow up healthy, caring, and responsible.” </a:t>
            </a:r>
          </a:p>
          <a:p>
            <a:endParaRPr lang="en-US" sz="1600" dirty="0"/>
          </a:p>
          <a:p>
            <a:r>
              <a:rPr lang="en-US" sz="1600" dirty="0"/>
              <a:t>The 40 assets are broken down by the themes you see on the slide. Check your handouts, as you’ll see the entire list there. </a:t>
            </a:r>
          </a:p>
          <a:p>
            <a:endParaRPr lang="en-US" sz="1600" dirty="0"/>
          </a:p>
          <a:p>
            <a:r>
              <a:rPr lang="en-US" sz="1600" dirty="0"/>
              <a:t>I think some of the most important ones for librarians to recognize and work with </a:t>
            </a:r>
            <a:r>
              <a:rPr lang="en-US" sz="1600" dirty="0" smtClean="0"/>
              <a:t>are:</a:t>
            </a:r>
            <a:r>
              <a:rPr lang="en-US" sz="1600" baseline="0" dirty="0" smtClean="0"/>
              <a:t> </a:t>
            </a:r>
            <a:endParaRPr lang="en-US" sz="1600" dirty="0"/>
          </a:p>
          <a:p>
            <a:r>
              <a:rPr lang="en-US" sz="1600" dirty="0"/>
              <a:t>7. Community values you - Young person perceives that adults in the community value youth. **Meaning, your attitude towards teens. </a:t>
            </a:r>
          </a:p>
          <a:p>
            <a:r>
              <a:rPr lang="en-US" sz="1600" dirty="0"/>
              <a:t>8. Youth are resources - Young people are given useful roles in the community. </a:t>
            </a:r>
            <a:r>
              <a:rPr lang="en-US" sz="1600" dirty="0" smtClean="0"/>
              <a:t>**This can be volunteering</a:t>
            </a:r>
            <a:r>
              <a:rPr lang="en-US" sz="1600" baseline="0" dirty="0" smtClean="0"/>
              <a:t> or belonging to a community group. </a:t>
            </a:r>
            <a:endParaRPr lang="en-US" sz="1600" dirty="0"/>
          </a:p>
          <a:p>
            <a:r>
              <a:rPr lang="en-US" sz="1600" dirty="0"/>
              <a:t>25. Reading for pleasure - Young person reads for pleasure three or more hours per week. **Quite literally, this is our field. </a:t>
            </a:r>
          </a:p>
          <a:p>
            <a:endParaRPr lang="en-US" sz="1600" dirty="0"/>
          </a:p>
          <a:p>
            <a:endParaRPr lang="en-US" sz="1600" dirty="0"/>
          </a:p>
        </p:txBody>
      </p:sp>
      <p:sp>
        <p:nvSpPr>
          <p:cNvPr id="4" name="Slide Number Placeholder 3"/>
          <p:cNvSpPr>
            <a:spLocks noGrp="1"/>
          </p:cNvSpPr>
          <p:nvPr>
            <p:ph type="sldNum" sz="quarter" idx="10"/>
          </p:nvPr>
        </p:nvSpPr>
        <p:spPr/>
        <p:txBody>
          <a:bodyPr/>
          <a:lstStyle/>
          <a:p>
            <a:fld id="{D7C167DB-EFF0-400D-96A1-6799F871DE5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360468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This is a great resource because it’s specific to the good, the bad, and the ugly of teen development. You have something very similar to this in your handouts. </a:t>
            </a:r>
          </a:p>
          <a:p>
            <a:endParaRPr lang="en-US" sz="1600" dirty="0"/>
          </a:p>
          <a:p>
            <a:r>
              <a:rPr lang="en-US" sz="1600" dirty="0"/>
              <a:t>A few of the good: </a:t>
            </a:r>
          </a:p>
          <a:p>
            <a:pPr marL="173216" indent="-173216">
              <a:buFont typeface="Arial" panose="020B0604020202020204" pitchFamily="34" charset="0"/>
              <a:buChar char="•"/>
            </a:pPr>
            <a:r>
              <a:rPr lang="en-US" sz="1600" dirty="0"/>
              <a:t>Desire to succeed. </a:t>
            </a:r>
          </a:p>
          <a:p>
            <a:pPr marL="173216" indent="-173216">
              <a:buFont typeface="Arial" panose="020B0604020202020204" pitchFamily="34" charset="0"/>
              <a:buChar char="•"/>
            </a:pPr>
            <a:r>
              <a:rPr lang="en-US" sz="1600" dirty="0"/>
              <a:t>Testing new physical and mental </a:t>
            </a:r>
            <a:r>
              <a:rPr lang="en-US" sz="1600" dirty="0" smtClean="0"/>
              <a:t>capabilities to make new cognitive paths</a:t>
            </a:r>
            <a:endParaRPr lang="en-US" sz="1600" dirty="0"/>
          </a:p>
          <a:p>
            <a:endParaRPr lang="en-US" sz="1600" dirty="0"/>
          </a:p>
          <a:p>
            <a:r>
              <a:rPr lang="en-US" sz="1600" dirty="0"/>
              <a:t>A few of the bad and ugly: </a:t>
            </a:r>
          </a:p>
          <a:p>
            <a:pPr marL="173216" indent="-173216">
              <a:buFont typeface="Arial" panose="020B0604020202020204" pitchFamily="34" charset="0"/>
              <a:buChar char="•"/>
            </a:pPr>
            <a:r>
              <a:rPr lang="en-US" sz="1600" dirty="0"/>
              <a:t>Mood swings</a:t>
            </a:r>
          </a:p>
          <a:p>
            <a:pPr marL="173216" indent="-173216">
              <a:buFont typeface="Arial" panose="020B0604020202020204" pitchFamily="34" charset="0"/>
              <a:buChar char="•"/>
            </a:pPr>
            <a:r>
              <a:rPr lang="en-US" sz="1600" dirty="0"/>
              <a:t>Self-conscious of themselves </a:t>
            </a:r>
          </a:p>
          <a:p>
            <a:pPr marL="173216" indent="-173216">
              <a:buFont typeface="Arial" panose="020B0604020202020204" pitchFamily="34" charset="0"/>
              <a:buChar char="•"/>
            </a:pPr>
            <a:r>
              <a:rPr lang="en-US" sz="1600" dirty="0"/>
              <a:t>Hypersensitive to the opinion of others </a:t>
            </a:r>
          </a:p>
          <a:p>
            <a:pPr marL="173216" indent="-173216">
              <a:buFont typeface="Arial" panose="020B0604020202020204" pitchFamily="34" charset="0"/>
              <a:buChar char="•"/>
            </a:pPr>
            <a:r>
              <a:rPr lang="en-US" sz="1600" dirty="0"/>
              <a:t>Immunity to harm (risky, reckless behavior) </a:t>
            </a:r>
          </a:p>
        </p:txBody>
      </p:sp>
      <p:sp>
        <p:nvSpPr>
          <p:cNvPr id="4" name="Slide Number Placeholder 3"/>
          <p:cNvSpPr>
            <a:spLocks noGrp="1"/>
          </p:cNvSpPr>
          <p:nvPr>
            <p:ph type="sldNum" sz="quarter" idx="10"/>
          </p:nvPr>
        </p:nvSpPr>
        <p:spPr/>
        <p:txBody>
          <a:bodyPr/>
          <a:lstStyle/>
          <a:p>
            <a:fld id="{D7C167DB-EFF0-400D-96A1-6799F871DE5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345239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D1A6BB-0C2C-4C18-B6FE-DD2DAC7B40BF}"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5EAB5-1401-4C35-AE3B-858348CD6C6B}" type="slidenum">
              <a:rPr lang="en-US" smtClean="0"/>
              <a:t>‹#›</a:t>
            </a:fld>
            <a:endParaRPr lang="en-US"/>
          </a:p>
        </p:txBody>
      </p:sp>
    </p:spTree>
    <p:extLst>
      <p:ext uri="{BB962C8B-B14F-4D97-AF65-F5344CB8AC3E}">
        <p14:creationId xmlns:p14="http://schemas.microsoft.com/office/powerpoint/2010/main" val="3764335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D1A6BB-0C2C-4C18-B6FE-DD2DAC7B40BF}"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5EAB5-1401-4C35-AE3B-858348CD6C6B}" type="slidenum">
              <a:rPr lang="en-US" smtClean="0"/>
              <a:t>‹#›</a:t>
            </a:fld>
            <a:endParaRPr lang="en-US"/>
          </a:p>
        </p:txBody>
      </p:sp>
    </p:spTree>
    <p:extLst>
      <p:ext uri="{BB962C8B-B14F-4D97-AF65-F5344CB8AC3E}">
        <p14:creationId xmlns:p14="http://schemas.microsoft.com/office/powerpoint/2010/main" val="2807445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D1A6BB-0C2C-4C18-B6FE-DD2DAC7B40BF}"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5EAB5-1401-4C35-AE3B-858348CD6C6B}" type="slidenum">
              <a:rPr lang="en-US" smtClean="0"/>
              <a:t>‹#›</a:t>
            </a:fld>
            <a:endParaRPr lang="en-US"/>
          </a:p>
        </p:txBody>
      </p:sp>
    </p:spTree>
    <p:extLst>
      <p:ext uri="{BB962C8B-B14F-4D97-AF65-F5344CB8AC3E}">
        <p14:creationId xmlns:p14="http://schemas.microsoft.com/office/powerpoint/2010/main" val="2173785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609600" y="3699804"/>
            <a:ext cx="110744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28" name="Title 27"/>
          <p:cNvSpPr>
            <a:spLocks noGrp="1"/>
          </p:cNvSpPr>
          <p:nvPr>
            <p:ph type="ctrTitle"/>
          </p:nvPr>
        </p:nvSpPr>
        <p:spPr>
          <a:xfrm>
            <a:off x="609600" y="1433732"/>
            <a:ext cx="110744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dirty="0"/>
          </a:p>
        </p:txBody>
      </p:sp>
      <p:cxnSp>
        <p:nvCxnSpPr>
          <p:cNvPr id="8" name="Straight Connector 7"/>
          <p:cNvCxnSpPr/>
          <p:nvPr/>
        </p:nvCxnSpPr>
        <p:spPr>
          <a:xfrm>
            <a:off x="1951501" y="3550126"/>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278099" y="3550126"/>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053797" y="3526302"/>
            <a:ext cx="6096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sz="1800">
              <a:solidFill>
                <a:prstClr val="white"/>
              </a:solidFill>
            </a:endParaRPr>
          </a:p>
        </p:txBody>
      </p:sp>
      <p:sp>
        <p:nvSpPr>
          <p:cNvPr id="15" name="Date Placeholder 14"/>
          <p:cNvSpPr>
            <a:spLocks noGrp="1"/>
          </p:cNvSpPr>
          <p:nvPr>
            <p:ph type="dt" sz="half" idx="10"/>
          </p:nvPr>
        </p:nvSpPr>
        <p:spPr/>
        <p:txBody>
          <a:bodyPr/>
          <a:lstStyle/>
          <a:p>
            <a:fld id="{DCFA480D-CB17-4C49-BB2A-C7514E1C7CEA}" type="datetimeFigureOut">
              <a:rPr lang="en-US" smtClean="0">
                <a:solidFill>
                  <a:srgbClr val="FEFAC9"/>
                </a:solidFill>
              </a:rPr>
              <a:pPr/>
              <a:t>10/14/2015</a:t>
            </a:fld>
            <a:endParaRPr lang="en-US">
              <a:solidFill>
                <a:srgbClr val="FEFAC9"/>
              </a:solidFill>
            </a:endParaRPr>
          </a:p>
        </p:txBody>
      </p:sp>
      <p:sp>
        <p:nvSpPr>
          <p:cNvPr id="16" name="Slide Number Placeholder 15"/>
          <p:cNvSpPr>
            <a:spLocks noGrp="1"/>
          </p:cNvSpPr>
          <p:nvPr>
            <p:ph type="sldNum" sz="quarter" idx="11"/>
          </p:nvPr>
        </p:nvSpPr>
        <p:spPr/>
        <p:txBody>
          <a:bodyPr/>
          <a:lstStyle/>
          <a:p>
            <a:fld id="{CEAB1635-7AB6-4A02-8F63-2344453D2D84}" type="slidenum">
              <a:rPr lang="en-US" smtClean="0">
                <a:solidFill>
                  <a:srgbClr val="FEFAC9"/>
                </a:solidFill>
              </a:rPr>
              <a:pPr/>
              <a:t>‹#›</a:t>
            </a:fld>
            <a:endParaRPr lang="en-US" dirty="0">
              <a:solidFill>
                <a:srgbClr val="FEFAC9"/>
              </a:solidFill>
            </a:endParaRPr>
          </a:p>
        </p:txBody>
      </p:sp>
      <p:sp>
        <p:nvSpPr>
          <p:cNvPr id="17" name="Footer Placeholder 16"/>
          <p:cNvSpPr>
            <a:spLocks noGrp="1"/>
          </p:cNvSpPr>
          <p:nvPr>
            <p:ph type="ftr" sz="quarter" idx="12"/>
          </p:nvPr>
        </p:nvSpPr>
        <p:spPr/>
        <p:txBody>
          <a:bodyPr/>
          <a:lstStyle/>
          <a:p>
            <a:endParaRPr lang="en-US">
              <a:solidFill>
                <a:srgbClr val="FEFAC9"/>
              </a:solidFill>
            </a:endParaRPr>
          </a:p>
        </p:txBody>
      </p:sp>
    </p:spTree>
    <p:extLst>
      <p:ext uri="{BB962C8B-B14F-4D97-AF65-F5344CB8AC3E}">
        <p14:creationId xmlns:p14="http://schemas.microsoft.com/office/powerpoint/2010/main" val="1929340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609600" y="1524000"/>
            <a:ext cx="109728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14"/>
          </p:nvPr>
        </p:nvSpPr>
        <p:spPr/>
        <p:txBody>
          <a:bodyPr/>
          <a:lstStyle/>
          <a:p>
            <a:fld id="{DCFA480D-CB17-4C49-BB2A-C7514E1C7CEA}" type="datetimeFigureOut">
              <a:rPr lang="en-US" smtClean="0">
                <a:solidFill>
                  <a:srgbClr val="FEFAC9"/>
                </a:solidFill>
              </a:rPr>
              <a:pPr/>
              <a:t>10/14/2015</a:t>
            </a:fld>
            <a:endParaRPr lang="en-US">
              <a:solidFill>
                <a:srgbClr val="FEFAC9"/>
              </a:solidFill>
            </a:endParaRPr>
          </a:p>
        </p:txBody>
      </p:sp>
      <p:sp>
        <p:nvSpPr>
          <p:cNvPr id="15" name="Slide Number Placeholder 14"/>
          <p:cNvSpPr>
            <a:spLocks noGrp="1"/>
          </p:cNvSpPr>
          <p:nvPr>
            <p:ph type="sldNum" sz="quarter" idx="15"/>
          </p:nvPr>
        </p:nvSpPr>
        <p:spPr/>
        <p:txBody>
          <a:bodyPr/>
          <a:lstStyle>
            <a:lvl1pPr algn="ctr">
              <a:defRPr/>
            </a:lvl1pPr>
          </a:lstStyle>
          <a:p>
            <a:fld id="{CEAB1635-7AB6-4A02-8F63-2344453D2D84}" type="slidenum">
              <a:rPr lang="en-US" smtClean="0">
                <a:solidFill>
                  <a:srgbClr val="FEFAC9"/>
                </a:solidFill>
              </a:rPr>
              <a:pPr/>
              <a:t>‹#›</a:t>
            </a:fld>
            <a:endParaRPr lang="en-US" dirty="0">
              <a:solidFill>
                <a:srgbClr val="FEFAC9"/>
              </a:solidFill>
            </a:endParaRPr>
          </a:p>
        </p:txBody>
      </p:sp>
      <p:sp>
        <p:nvSpPr>
          <p:cNvPr id="16" name="Footer Placeholder 15"/>
          <p:cNvSpPr>
            <a:spLocks noGrp="1"/>
          </p:cNvSpPr>
          <p:nvPr>
            <p:ph type="ftr" sz="quarter" idx="16"/>
          </p:nvPr>
        </p:nvSpPr>
        <p:spPr/>
        <p:txBody>
          <a:bodyPr/>
          <a:lstStyle/>
          <a:p>
            <a:endParaRPr lang="en-US">
              <a:solidFill>
                <a:srgbClr val="FEFAC9"/>
              </a:solidFill>
            </a:endParaRPr>
          </a:p>
        </p:txBody>
      </p:sp>
      <p:sp>
        <p:nvSpPr>
          <p:cNvPr id="17" name="Title 16"/>
          <p:cNvSpPr>
            <a:spLocks noGrp="1"/>
          </p:cNvSpPr>
          <p:nvPr>
            <p:ph type="title"/>
          </p:nvPr>
        </p:nvSpPr>
        <p:spPr/>
        <p:txBody>
          <a:bodyPr rtlCol="0" anchor="b" anchorCtr="0"/>
          <a:lstStyle/>
          <a:p>
            <a:r>
              <a:rPr lang="en-US" smtClean="0"/>
              <a:t>Click to edit Master title style</a:t>
            </a:r>
            <a:endParaRPr lang="en-US"/>
          </a:p>
        </p:txBody>
      </p:sp>
    </p:spTree>
    <p:extLst>
      <p:ext uri="{BB962C8B-B14F-4D97-AF65-F5344CB8AC3E}">
        <p14:creationId xmlns:p14="http://schemas.microsoft.com/office/powerpoint/2010/main" val="44078972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CFA480D-CB17-4C49-BB2A-C7514E1C7CEA}" type="datetimeFigureOut">
              <a:rPr lang="en-US" smtClean="0">
                <a:solidFill>
                  <a:srgbClr val="444D26"/>
                </a:solidFill>
              </a:rPr>
              <a:pPr/>
              <a:t>10/14/2015</a:t>
            </a:fld>
            <a:endParaRPr lang="en-US" dirty="0">
              <a:solidFill>
                <a:srgbClr val="444D26"/>
              </a:solidFill>
            </a:endParaRPr>
          </a:p>
        </p:txBody>
      </p:sp>
      <p:sp>
        <p:nvSpPr>
          <p:cNvPr id="5" name="Footer Placeholder 4"/>
          <p:cNvSpPr>
            <a:spLocks noGrp="1"/>
          </p:cNvSpPr>
          <p:nvPr>
            <p:ph type="ftr" sz="quarter" idx="11"/>
          </p:nvPr>
        </p:nvSpPr>
        <p:spPr/>
        <p:txBody>
          <a:bodyPr/>
          <a:lstStyle/>
          <a:p>
            <a:endParaRPr lang="en-US" dirty="0">
              <a:solidFill>
                <a:srgbClr val="444D26"/>
              </a:solidFill>
            </a:endParaRPr>
          </a:p>
        </p:txBody>
      </p:sp>
      <p:sp>
        <p:nvSpPr>
          <p:cNvPr id="6" name="Slide Number Placeholder 5"/>
          <p:cNvSpPr>
            <a:spLocks noGrp="1"/>
          </p:cNvSpPr>
          <p:nvPr>
            <p:ph type="sldNum" sz="quarter" idx="12"/>
          </p:nvPr>
        </p:nvSpPr>
        <p:spPr/>
        <p:txBody>
          <a:bodyPr/>
          <a:lstStyle/>
          <a:p>
            <a:fld id="{CEAB1635-7AB6-4A02-8F63-2344453D2D84}" type="slidenum">
              <a:rPr lang="en-US" smtClean="0">
                <a:solidFill>
                  <a:srgbClr val="444D26"/>
                </a:solidFill>
              </a:rPr>
              <a:pPr/>
              <a:t>‹#›</a:t>
            </a:fld>
            <a:endParaRPr lang="en-US" dirty="0">
              <a:solidFill>
                <a:srgbClr val="444D26"/>
              </a:solidFill>
            </a:endParaRPr>
          </a:p>
        </p:txBody>
      </p:sp>
      <p:sp>
        <p:nvSpPr>
          <p:cNvPr id="2" name="Title 1"/>
          <p:cNvSpPr>
            <a:spLocks noGrp="1"/>
          </p:cNvSpPr>
          <p:nvPr>
            <p:ph type="title"/>
          </p:nvPr>
        </p:nvSpPr>
        <p:spPr>
          <a:xfrm>
            <a:off x="914400" y="3505200"/>
            <a:ext cx="10566400" cy="1371600"/>
          </a:xfrm>
        </p:spPr>
        <p:txBody>
          <a:bodyPr>
            <a:noAutofit/>
          </a:bodyPr>
          <a:lstStyle>
            <a:lvl1pPr algn="l" rtl="0" latinLnBrk="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914400" y="4958864"/>
            <a:ext cx="10566400" cy="984736"/>
          </a:xfrm>
        </p:spPr>
        <p:txBody>
          <a:bodyPr anchor="t"/>
          <a:lstStyle>
            <a:lvl1pPr>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cxnSp>
        <p:nvCxnSpPr>
          <p:cNvPr id="7" name="Straight Connector 6"/>
          <p:cNvCxnSpPr/>
          <p:nvPr/>
        </p:nvCxnSpPr>
        <p:spPr>
          <a:xfrm>
            <a:off x="914400" y="4916993"/>
            <a:ext cx="105664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605858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CFA480D-CB17-4C49-BB2A-C7514E1C7CEA}" type="datetimeFigureOut">
              <a:rPr lang="en-US" smtClean="0">
                <a:solidFill>
                  <a:srgbClr val="FEFAC9"/>
                </a:solidFill>
              </a:rPr>
              <a:pPr/>
              <a:t>10/14/2015</a:t>
            </a:fld>
            <a:endParaRPr lang="en-US" dirty="0">
              <a:solidFill>
                <a:srgbClr val="FEFAC9"/>
              </a:solidFill>
            </a:endParaRPr>
          </a:p>
        </p:txBody>
      </p:sp>
      <p:sp>
        <p:nvSpPr>
          <p:cNvPr id="6" name="Footer Placeholder 5"/>
          <p:cNvSpPr>
            <a:spLocks noGrp="1"/>
          </p:cNvSpPr>
          <p:nvPr>
            <p:ph type="ftr" sz="quarter" idx="11"/>
          </p:nvPr>
        </p:nvSpPr>
        <p:spPr/>
        <p:txBody>
          <a:bodyPr/>
          <a:lstStyle/>
          <a:p>
            <a:endParaRPr lang="en-US" dirty="0">
              <a:solidFill>
                <a:srgbClr val="FEFAC9"/>
              </a:solidFill>
            </a:endParaRPr>
          </a:p>
        </p:txBody>
      </p:sp>
      <p:sp>
        <p:nvSpPr>
          <p:cNvPr id="7" name="Slide Number Placeholder 6"/>
          <p:cNvSpPr>
            <a:spLocks noGrp="1"/>
          </p:cNvSpPr>
          <p:nvPr>
            <p:ph type="sldNum" sz="quarter" idx="12"/>
          </p:nvPr>
        </p:nvSpPr>
        <p:spPr/>
        <p:txBody>
          <a:bodyPr/>
          <a:lstStyle/>
          <a:p>
            <a:fld id="{CEAB1635-7AB6-4A02-8F63-2344453D2D84}" type="slidenum">
              <a:rPr lang="en-US" smtClean="0">
                <a:solidFill>
                  <a:srgbClr val="FEFAC9"/>
                </a:solidFill>
              </a:rPr>
              <a:pPr/>
              <a:t>‹#›</a:t>
            </a:fld>
            <a:endParaRPr lang="en-US" dirty="0">
              <a:solidFill>
                <a:srgbClr val="FEFAC9"/>
              </a:solidFill>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11" name="Content Placeholder 10"/>
          <p:cNvSpPr>
            <a:spLocks noGrp="1"/>
          </p:cNvSpPr>
          <p:nvPr>
            <p:ph sz="half" idx="1"/>
          </p:nvPr>
        </p:nvSpPr>
        <p:spPr>
          <a:xfrm>
            <a:off x="609600" y="1524000"/>
            <a:ext cx="5413248"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half" idx="2"/>
          </p:nvPr>
        </p:nvSpPr>
        <p:spPr>
          <a:xfrm>
            <a:off x="6197600" y="1524000"/>
            <a:ext cx="5413248"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30853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EAB1635-7AB6-4A02-8F63-2344453D2D84}" type="slidenum">
              <a:rPr lang="en-US" smtClean="0">
                <a:solidFill>
                  <a:srgbClr val="FEFAC9"/>
                </a:solidFill>
              </a:rPr>
              <a:pPr/>
              <a:t>‹#›</a:t>
            </a:fld>
            <a:endParaRPr lang="en-US" dirty="0">
              <a:solidFill>
                <a:srgbClr val="FEFAC9"/>
              </a:solidFill>
            </a:endParaRPr>
          </a:p>
        </p:txBody>
      </p:sp>
      <p:sp>
        <p:nvSpPr>
          <p:cNvPr id="8" name="Footer Placeholder 7"/>
          <p:cNvSpPr>
            <a:spLocks noGrp="1"/>
          </p:cNvSpPr>
          <p:nvPr>
            <p:ph type="ftr" sz="quarter" idx="11"/>
          </p:nvPr>
        </p:nvSpPr>
        <p:spPr/>
        <p:txBody>
          <a:bodyPr/>
          <a:lstStyle/>
          <a:p>
            <a:endParaRPr lang="en-US" dirty="0">
              <a:solidFill>
                <a:srgbClr val="FEFAC9"/>
              </a:solidFill>
            </a:endParaRPr>
          </a:p>
        </p:txBody>
      </p:sp>
      <p:sp>
        <p:nvSpPr>
          <p:cNvPr id="7" name="Date Placeholder 6"/>
          <p:cNvSpPr>
            <a:spLocks noGrp="1"/>
          </p:cNvSpPr>
          <p:nvPr>
            <p:ph type="dt" sz="half" idx="10"/>
          </p:nvPr>
        </p:nvSpPr>
        <p:spPr/>
        <p:txBody>
          <a:bodyPr/>
          <a:lstStyle/>
          <a:p>
            <a:fld id="{DCFA480D-CB17-4C49-BB2A-C7514E1C7CEA}" type="datetimeFigureOut">
              <a:rPr lang="en-US" smtClean="0">
                <a:solidFill>
                  <a:srgbClr val="FEFAC9"/>
                </a:solidFill>
              </a:rPr>
              <a:pPr/>
              <a:t>10/14/2015</a:t>
            </a:fld>
            <a:endParaRPr lang="en-US" dirty="0">
              <a:solidFill>
                <a:srgbClr val="FEFAC9"/>
              </a:solidFill>
            </a:endParaRPr>
          </a:p>
        </p:txBody>
      </p:sp>
      <p:sp>
        <p:nvSpPr>
          <p:cNvPr id="3" name="Text Placeholder 2"/>
          <p:cNvSpPr>
            <a:spLocks noGrp="1"/>
          </p:cNvSpPr>
          <p:nvPr>
            <p:ph type="body" idx="1"/>
          </p:nvPr>
        </p:nvSpPr>
        <p:spPr>
          <a:xfrm>
            <a:off x="609600" y="1399593"/>
            <a:ext cx="5386917"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609600" y="2201896"/>
            <a:ext cx="53848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4" name="Content Placeholder 33"/>
          <p:cNvSpPr>
            <a:spLocks noGrp="1"/>
          </p:cNvSpPr>
          <p:nvPr>
            <p:ph sz="quarter" idx="4"/>
          </p:nvPr>
        </p:nvSpPr>
        <p:spPr>
          <a:xfrm>
            <a:off x="6199717" y="2201896"/>
            <a:ext cx="53848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09600" y="155448"/>
            <a:ext cx="10972800" cy="1143000"/>
          </a:xfrm>
        </p:spPr>
        <p:txBody>
          <a:bodyPr anchor="b" anchorCtr="0"/>
          <a:lstStyle>
            <a:lvl1pPr>
              <a:defRPr/>
            </a:lvl1pPr>
          </a:lstStyle>
          <a:p>
            <a:r>
              <a:rPr lang="en-US" smtClean="0"/>
              <a:t>Click to edit Master title style</a:t>
            </a:r>
            <a:endParaRPr lang="en-US" dirty="0"/>
          </a:p>
        </p:txBody>
      </p:sp>
      <p:sp>
        <p:nvSpPr>
          <p:cNvPr id="12" name="Text Placeholder 11"/>
          <p:cNvSpPr>
            <a:spLocks noGrp="1"/>
          </p:cNvSpPr>
          <p:nvPr>
            <p:ph type="body" idx="3"/>
          </p:nvPr>
        </p:nvSpPr>
        <p:spPr>
          <a:xfrm>
            <a:off x="6197600" y="1399593"/>
            <a:ext cx="5386917"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cxnSp>
        <p:nvCxnSpPr>
          <p:cNvPr id="10" name="Straight Connector 9"/>
          <p:cNvCxnSpPr/>
          <p:nvPr/>
        </p:nvCxnSpPr>
        <p:spPr>
          <a:xfrm>
            <a:off x="750593" y="2180219"/>
            <a:ext cx="499872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39840" y="2180219"/>
            <a:ext cx="499872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6650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CFA480D-CB17-4C49-BB2A-C7514E1C7CEA}" type="datetimeFigureOut">
              <a:rPr lang="en-US" smtClean="0">
                <a:solidFill>
                  <a:srgbClr val="FEFAC9"/>
                </a:solidFill>
              </a:rPr>
              <a:pPr/>
              <a:t>10/14/2015</a:t>
            </a:fld>
            <a:endParaRPr lang="en-US" dirty="0">
              <a:solidFill>
                <a:srgbClr val="FEFAC9"/>
              </a:solidFill>
            </a:endParaRPr>
          </a:p>
        </p:txBody>
      </p:sp>
      <p:sp>
        <p:nvSpPr>
          <p:cNvPr id="4" name="Footer Placeholder 3"/>
          <p:cNvSpPr>
            <a:spLocks noGrp="1"/>
          </p:cNvSpPr>
          <p:nvPr>
            <p:ph type="ftr" sz="quarter" idx="11"/>
          </p:nvPr>
        </p:nvSpPr>
        <p:spPr/>
        <p:txBody>
          <a:bodyPr/>
          <a:lstStyle/>
          <a:p>
            <a:endParaRPr lang="en-US" dirty="0">
              <a:solidFill>
                <a:srgbClr val="FEFAC9"/>
              </a:solidFill>
            </a:endParaRPr>
          </a:p>
        </p:txBody>
      </p:sp>
      <p:sp>
        <p:nvSpPr>
          <p:cNvPr id="5" name="Slide Number Placeholder 4"/>
          <p:cNvSpPr>
            <a:spLocks noGrp="1"/>
          </p:cNvSpPr>
          <p:nvPr>
            <p:ph type="sldNum" sz="quarter" idx="12"/>
          </p:nvPr>
        </p:nvSpPr>
        <p:spPr/>
        <p:txBody>
          <a:bodyPr/>
          <a:lstStyle/>
          <a:p>
            <a:fld id="{CEAB1635-7AB6-4A02-8F63-2344453D2D84}" type="slidenum">
              <a:rPr lang="en-US" smtClean="0">
                <a:solidFill>
                  <a:srgbClr val="FEFAC9"/>
                </a:solidFill>
              </a:rPr>
              <a:pPr/>
              <a:t>‹#›</a:t>
            </a:fld>
            <a:endParaRPr lang="en-US" dirty="0">
              <a:solidFill>
                <a:srgbClr val="FEFAC9"/>
              </a:solidFill>
            </a:endParaRPr>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2997428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FA480D-CB17-4C49-BB2A-C7514E1C7CEA}" type="datetimeFigureOut">
              <a:rPr lang="en-US" smtClean="0">
                <a:solidFill>
                  <a:srgbClr val="FEFAC9"/>
                </a:solidFill>
              </a:rPr>
              <a:pPr/>
              <a:t>10/14/2015</a:t>
            </a:fld>
            <a:endParaRPr lang="en-US" dirty="0">
              <a:solidFill>
                <a:srgbClr val="FEFAC9"/>
              </a:solidFill>
            </a:endParaRPr>
          </a:p>
        </p:txBody>
      </p:sp>
      <p:sp>
        <p:nvSpPr>
          <p:cNvPr id="3" name="Footer Placeholder 2"/>
          <p:cNvSpPr>
            <a:spLocks noGrp="1"/>
          </p:cNvSpPr>
          <p:nvPr>
            <p:ph type="ftr" sz="quarter" idx="11"/>
          </p:nvPr>
        </p:nvSpPr>
        <p:spPr/>
        <p:txBody>
          <a:bodyPr/>
          <a:lstStyle/>
          <a:p>
            <a:endParaRPr lang="en-US" dirty="0">
              <a:solidFill>
                <a:srgbClr val="FEFAC9"/>
              </a:solidFill>
            </a:endParaRPr>
          </a:p>
        </p:txBody>
      </p:sp>
      <p:sp>
        <p:nvSpPr>
          <p:cNvPr id="4" name="Slide Number Placeholder 3"/>
          <p:cNvSpPr>
            <a:spLocks noGrp="1"/>
          </p:cNvSpPr>
          <p:nvPr>
            <p:ph type="sldNum" sz="quarter" idx="12"/>
          </p:nvPr>
        </p:nvSpPr>
        <p:spPr/>
        <p:txBody>
          <a:bodyPr/>
          <a:lstStyle/>
          <a:p>
            <a:fld id="{CEAB1635-7AB6-4A02-8F63-2344453D2D84}" type="slidenum">
              <a:rPr lang="en-US" smtClean="0">
                <a:solidFill>
                  <a:srgbClr val="FEFAC9"/>
                </a:solidFill>
              </a:rPr>
              <a:pPr/>
              <a:t>‹#›</a:t>
            </a:fld>
            <a:endParaRPr lang="en-US" dirty="0">
              <a:solidFill>
                <a:srgbClr val="FEFAC9"/>
              </a:solidFill>
            </a:endParaRPr>
          </a:p>
        </p:txBody>
      </p:sp>
    </p:spTree>
    <p:extLst>
      <p:ext uri="{BB962C8B-B14F-4D97-AF65-F5344CB8AC3E}">
        <p14:creationId xmlns:p14="http://schemas.microsoft.com/office/powerpoint/2010/main" val="62877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609600" y="457200"/>
            <a:ext cx="83312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ext Placeholder 2"/>
          <p:cNvSpPr>
            <a:spLocks noGrp="1"/>
          </p:cNvSpPr>
          <p:nvPr>
            <p:ph type="body" idx="2"/>
          </p:nvPr>
        </p:nvSpPr>
        <p:spPr>
          <a:xfrm>
            <a:off x="9042400" y="1600200"/>
            <a:ext cx="2645664" cy="3733800"/>
          </a:xfrm>
        </p:spPr>
        <p:txBody>
          <a:bodyPr tIns="45720" bIns="45720" anchor="t" anchorCtr="0"/>
          <a:lstStyle>
            <a:lvl1pPr marL="0" indent="0">
              <a:lnSpc>
                <a:spcPts val="24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9042400" y="457200"/>
            <a:ext cx="2641600" cy="1066800"/>
          </a:xfrm>
        </p:spPr>
        <p:txBody>
          <a:bodyPr lIns="91440" tIns="91440" anchor="b" anchorCtr="0"/>
          <a:lstStyle>
            <a:lvl1pPr algn="l">
              <a:buNone/>
              <a:defRPr sz="1800" b="1" spc="-50" baseline="0">
                <a:ln w="3175">
                  <a:noFill/>
                </a:ln>
                <a:solidFill>
                  <a:schemeClr val="tx2"/>
                </a:solidFill>
                <a:effectLst/>
                <a:latin typeface="+mn-lt"/>
                <a:ea typeface="+mn-lt"/>
                <a:cs typeface="+mn-lt"/>
              </a:defRPr>
            </a:lvl1pPr>
          </a:lstStyle>
          <a:p>
            <a:r>
              <a:rPr lang="en-US" smtClean="0"/>
              <a:t>Click to edit Master title style</a:t>
            </a:r>
            <a:endParaRPr lang="en-US" dirty="0"/>
          </a:p>
        </p:txBody>
      </p:sp>
      <p:sp>
        <p:nvSpPr>
          <p:cNvPr id="8" name="Date Placeholder 7"/>
          <p:cNvSpPr>
            <a:spLocks noGrp="1"/>
          </p:cNvSpPr>
          <p:nvPr>
            <p:ph type="dt" sz="half" idx="14"/>
          </p:nvPr>
        </p:nvSpPr>
        <p:spPr/>
        <p:txBody>
          <a:bodyPr/>
          <a:lstStyle/>
          <a:p>
            <a:fld id="{DCFA480D-CB17-4C49-BB2A-C7514E1C7CEA}" type="datetimeFigureOut">
              <a:rPr lang="en-US" smtClean="0">
                <a:solidFill>
                  <a:srgbClr val="FEFAC9"/>
                </a:solidFill>
              </a:rPr>
              <a:pPr/>
              <a:t>10/14/2015</a:t>
            </a:fld>
            <a:endParaRPr lang="en-US">
              <a:solidFill>
                <a:srgbClr val="FEFAC9"/>
              </a:solidFill>
            </a:endParaRPr>
          </a:p>
        </p:txBody>
      </p:sp>
      <p:sp>
        <p:nvSpPr>
          <p:cNvPr id="9" name="Slide Number Placeholder 8"/>
          <p:cNvSpPr>
            <a:spLocks noGrp="1"/>
          </p:cNvSpPr>
          <p:nvPr>
            <p:ph type="sldNum" sz="quarter" idx="15"/>
          </p:nvPr>
        </p:nvSpPr>
        <p:spPr/>
        <p:txBody>
          <a:bodyPr/>
          <a:lstStyle/>
          <a:p>
            <a:fld id="{CEAB1635-7AB6-4A02-8F63-2344453D2D84}" type="slidenum">
              <a:rPr lang="en-US" smtClean="0">
                <a:solidFill>
                  <a:srgbClr val="FEFAC9"/>
                </a:solidFill>
              </a:rPr>
              <a:pPr/>
              <a:t>‹#›</a:t>
            </a:fld>
            <a:endParaRPr lang="en-US" dirty="0">
              <a:solidFill>
                <a:srgbClr val="FEFAC9"/>
              </a:solidFill>
            </a:endParaRPr>
          </a:p>
        </p:txBody>
      </p:sp>
      <p:sp>
        <p:nvSpPr>
          <p:cNvPr id="10" name="Footer Placeholder 9"/>
          <p:cNvSpPr>
            <a:spLocks noGrp="1"/>
          </p:cNvSpPr>
          <p:nvPr>
            <p:ph type="ftr" sz="quarter" idx="16"/>
          </p:nvPr>
        </p:nvSpPr>
        <p:spPr/>
        <p:txBody>
          <a:bodyPr/>
          <a:lstStyle/>
          <a:p>
            <a:endParaRPr lang="en-US">
              <a:solidFill>
                <a:srgbClr val="FEFAC9"/>
              </a:solidFill>
            </a:endParaRPr>
          </a:p>
        </p:txBody>
      </p:sp>
    </p:spTree>
    <p:extLst>
      <p:ext uri="{BB962C8B-B14F-4D97-AF65-F5344CB8AC3E}">
        <p14:creationId xmlns:p14="http://schemas.microsoft.com/office/powerpoint/2010/main" val="2528645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D1A6BB-0C2C-4C18-B6FE-DD2DAC7B40BF}"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5EAB5-1401-4C35-AE3B-858348CD6C6B}" type="slidenum">
              <a:rPr lang="en-US" smtClean="0"/>
              <a:t>‹#›</a:t>
            </a:fld>
            <a:endParaRPr lang="en-US"/>
          </a:p>
        </p:txBody>
      </p:sp>
    </p:spTree>
    <p:extLst>
      <p:ext uri="{BB962C8B-B14F-4D97-AF65-F5344CB8AC3E}">
        <p14:creationId xmlns:p14="http://schemas.microsoft.com/office/powerpoint/2010/main" val="2682925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9200" y="457200"/>
            <a:ext cx="2743200" cy="1066800"/>
          </a:xfrm>
        </p:spPr>
        <p:txBody>
          <a:bodyPr lIns="91440" tIns="91440" anchor="b" anchorCtr="0"/>
          <a:lstStyle>
            <a:lvl1pPr algn="l">
              <a:buNone/>
              <a:defRPr sz="1800" b="1" spc="-50" baseline="0">
                <a:ln w="3175">
                  <a:noFill/>
                </a:ln>
                <a:solidFill>
                  <a:schemeClr val="tx2"/>
                </a:solidFill>
                <a:effectLst/>
                <a:latin typeface="+mn-lt"/>
                <a:ea typeface="+mn-lt"/>
                <a:cs typeface="+mn-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609600" y="457200"/>
            <a:ext cx="80264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lang="en-US" smtClean="0"/>
              <a:t>Click icon to add picture</a:t>
            </a:r>
            <a:endParaRPr lang="en-US" dirty="0"/>
          </a:p>
        </p:txBody>
      </p:sp>
      <p:sp>
        <p:nvSpPr>
          <p:cNvPr id="4" name="Text Placeholder 3"/>
          <p:cNvSpPr>
            <a:spLocks noGrp="1"/>
          </p:cNvSpPr>
          <p:nvPr>
            <p:ph type="body" sz="half" idx="2"/>
          </p:nvPr>
        </p:nvSpPr>
        <p:spPr>
          <a:xfrm>
            <a:off x="8839200" y="1600200"/>
            <a:ext cx="2743200" cy="4419600"/>
          </a:xfrm>
        </p:spPr>
        <p:txBody>
          <a:bodyPr anchor="t" anchorCtr="0"/>
          <a:lstStyle>
            <a:lvl1pPr marL="0" indent="0">
              <a:lnSpc>
                <a:spcPts val="24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7"/>
          <p:cNvSpPr>
            <a:spLocks noGrp="1"/>
          </p:cNvSpPr>
          <p:nvPr>
            <p:ph type="dt" sz="half" idx="10"/>
          </p:nvPr>
        </p:nvSpPr>
        <p:spPr/>
        <p:txBody>
          <a:bodyPr/>
          <a:lstStyle/>
          <a:p>
            <a:fld id="{DCFA480D-CB17-4C49-BB2A-C7514E1C7CEA}" type="datetimeFigureOut">
              <a:rPr lang="en-US" smtClean="0">
                <a:solidFill>
                  <a:srgbClr val="FEFAC9"/>
                </a:solidFill>
              </a:rPr>
              <a:pPr/>
              <a:t>10/14/2015</a:t>
            </a:fld>
            <a:endParaRPr lang="en-US">
              <a:solidFill>
                <a:srgbClr val="FEFAC9"/>
              </a:solidFill>
            </a:endParaRPr>
          </a:p>
        </p:txBody>
      </p:sp>
      <p:sp>
        <p:nvSpPr>
          <p:cNvPr id="9" name="Slide Number Placeholder 8"/>
          <p:cNvSpPr>
            <a:spLocks noGrp="1"/>
          </p:cNvSpPr>
          <p:nvPr>
            <p:ph type="sldNum" sz="quarter" idx="11"/>
          </p:nvPr>
        </p:nvSpPr>
        <p:spPr/>
        <p:txBody>
          <a:bodyPr/>
          <a:lstStyle/>
          <a:p>
            <a:fld id="{CEAB1635-7AB6-4A02-8F63-2344453D2D84}" type="slidenum">
              <a:rPr lang="en-US" smtClean="0">
                <a:solidFill>
                  <a:srgbClr val="FEFAC9"/>
                </a:solidFill>
              </a:rPr>
              <a:pPr/>
              <a:t>‹#›</a:t>
            </a:fld>
            <a:endParaRPr lang="en-US" dirty="0">
              <a:solidFill>
                <a:srgbClr val="FEFAC9"/>
              </a:solidFill>
            </a:endParaRPr>
          </a:p>
        </p:txBody>
      </p:sp>
      <p:sp>
        <p:nvSpPr>
          <p:cNvPr id="10" name="Footer Placeholder 9"/>
          <p:cNvSpPr>
            <a:spLocks noGrp="1"/>
          </p:cNvSpPr>
          <p:nvPr>
            <p:ph type="ftr" sz="quarter" idx="12"/>
          </p:nvPr>
        </p:nvSpPr>
        <p:spPr/>
        <p:txBody>
          <a:bodyPr/>
          <a:lstStyle/>
          <a:p>
            <a:endParaRPr lang="en-US">
              <a:solidFill>
                <a:srgbClr val="FEFAC9"/>
              </a:solidFill>
            </a:endParaRPr>
          </a:p>
        </p:txBody>
      </p:sp>
    </p:spTree>
    <p:extLst>
      <p:ext uri="{BB962C8B-B14F-4D97-AF65-F5344CB8AC3E}">
        <p14:creationId xmlns:p14="http://schemas.microsoft.com/office/powerpoint/2010/main" val="1393329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FA480D-CB17-4C49-BB2A-C7514E1C7CEA}" type="datetimeFigureOut">
              <a:rPr lang="en-US" smtClean="0">
                <a:solidFill>
                  <a:srgbClr val="FEFAC9"/>
                </a:solidFill>
              </a:rPr>
              <a:pPr/>
              <a:t>10/14/2015</a:t>
            </a:fld>
            <a:endParaRPr lang="en-US">
              <a:solidFill>
                <a:srgbClr val="FEFAC9"/>
              </a:solidFill>
            </a:endParaRPr>
          </a:p>
        </p:txBody>
      </p:sp>
      <p:sp>
        <p:nvSpPr>
          <p:cNvPr id="5" name="Footer Placeholder 4"/>
          <p:cNvSpPr>
            <a:spLocks noGrp="1"/>
          </p:cNvSpPr>
          <p:nvPr>
            <p:ph type="ftr" sz="quarter" idx="11"/>
          </p:nvPr>
        </p:nvSpPr>
        <p:spPr/>
        <p:txBody>
          <a:bodyPr/>
          <a:lstStyle/>
          <a:p>
            <a:endParaRPr lang="en-US">
              <a:solidFill>
                <a:srgbClr val="FEFAC9"/>
              </a:solidFill>
            </a:endParaRPr>
          </a:p>
        </p:txBody>
      </p:sp>
      <p:sp>
        <p:nvSpPr>
          <p:cNvPr id="6" name="Slide Number Placeholder 5"/>
          <p:cNvSpPr>
            <a:spLocks noGrp="1"/>
          </p:cNvSpPr>
          <p:nvPr>
            <p:ph type="sldNum" sz="quarter" idx="12"/>
          </p:nvPr>
        </p:nvSpPr>
        <p:spPr/>
        <p:txBody>
          <a:bodyPr/>
          <a:lstStyle/>
          <a:p>
            <a:fld id="{CEAB1635-7AB6-4A02-8F63-2344453D2D84}" type="slidenum">
              <a:rPr lang="en-US" smtClean="0">
                <a:solidFill>
                  <a:srgbClr val="FEFAC9"/>
                </a:solidFill>
              </a:rPr>
              <a:pPr/>
              <a:t>‹#›</a:t>
            </a:fld>
            <a:endParaRPr lang="en-US">
              <a:solidFill>
                <a:srgbClr val="FEFAC9"/>
              </a:solidFill>
            </a:endParaRPr>
          </a:p>
        </p:txBody>
      </p:sp>
    </p:spTree>
    <p:extLst>
      <p:ext uri="{BB962C8B-B14F-4D97-AF65-F5344CB8AC3E}">
        <p14:creationId xmlns:p14="http://schemas.microsoft.com/office/powerpoint/2010/main" val="2594989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FA480D-CB17-4C49-BB2A-C7514E1C7CEA}" type="datetimeFigureOut">
              <a:rPr lang="en-US" smtClean="0">
                <a:solidFill>
                  <a:srgbClr val="FEFAC9"/>
                </a:solidFill>
              </a:rPr>
              <a:pPr/>
              <a:t>10/14/2015</a:t>
            </a:fld>
            <a:endParaRPr lang="en-US">
              <a:solidFill>
                <a:srgbClr val="FEFAC9"/>
              </a:solidFill>
            </a:endParaRPr>
          </a:p>
        </p:txBody>
      </p:sp>
      <p:sp>
        <p:nvSpPr>
          <p:cNvPr id="5" name="Footer Placeholder 4"/>
          <p:cNvSpPr>
            <a:spLocks noGrp="1"/>
          </p:cNvSpPr>
          <p:nvPr>
            <p:ph type="ftr" sz="quarter" idx="11"/>
          </p:nvPr>
        </p:nvSpPr>
        <p:spPr/>
        <p:txBody>
          <a:bodyPr/>
          <a:lstStyle/>
          <a:p>
            <a:endParaRPr lang="en-US">
              <a:solidFill>
                <a:srgbClr val="FEFAC9"/>
              </a:solidFill>
            </a:endParaRPr>
          </a:p>
        </p:txBody>
      </p:sp>
      <p:sp>
        <p:nvSpPr>
          <p:cNvPr id="6" name="Slide Number Placeholder 5"/>
          <p:cNvSpPr>
            <a:spLocks noGrp="1"/>
          </p:cNvSpPr>
          <p:nvPr>
            <p:ph type="sldNum" sz="quarter" idx="12"/>
          </p:nvPr>
        </p:nvSpPr>
        <p:spPr/>
        <p:txBody>
          <a:bodyPr/>
          <a:lstStyle/>
          <a:p>
            <a:fld id="{CEAB1635-7AB6-4A02-8F63-2344453D2D84}" type="slidenum">
              <a:rPr lang="en-US" smtClean="0">
                <a:solidFill>
                  <a:srgbClr val="FEFAC9"/>
                </a:solidFill>
              </a:rPr>
              <a:pPr/>
              <a:t>‹#›</a:t>
            </a:fld>
            <a:endParaRPr lang="en-US">
              <a:solidFill>
                <a:srgbClr val="FEFAC9"/>
              </a:solidFill>
            </a:endParaRPr>
          </a:p>
        </p:txBody>
      </p:sp>
    </p:spTree>
    <p:extLst>
      <p:ext uri="{BB962C8B-B14F-4D97-AF65-F5344CB8AC3E}">
        <p14:creationId xmlns:p14="http://schemas.microsoft.com/office/powerpoint/2010/main" val="262966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D1A6BB-0C2C-4C18-B6FE-DD2DAC7B40BF}"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5EAB5-1401-4C35-AE3B-858348CD6C6B}" type="slidenum">
              <a:rPr lang="en-US" smtClean="0"/>
              <a:t>‹#›</a:t>
            </a:fld>
            <a:endParaRPr lang="en-US"/>
          </a:p>
        </p:txBody>
      </p:sp>
    </p:spTree>
    <p:extLst>
      <p:ext uri="{BB962C8B-B14F-4D97-AF65-F5344CB8AC3E}">
        <p14:creationId xmlns:p14="http://schemas.microsoft.com/office/powerpoint/2010/main" val="1405315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D1A6BB-0C2C-4C18-B6FE-DD2DAC7B40BF}" type="datetimeFigureOut">
              <a:rPr lang="en-US" smtClean="0"/>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25EAB5-1401-4C35-AE3B-858348CD6C6B}" type="slidenum">
              <a:rPr lang="en-US" smtClean="0"/>
              <a:t>‹#›</a:t>
            </a:fld>
            <a:endParaRPr lang="en-US"/>
          </a:p>
        </p:txBody>
      </p:sp>
    </p:spTree>
    <p:extLst>
      <p:ext uri="{BB962C8B-B14F-4D97-AF65-F5344CB8AC3E}">
        <p14:creationId xmlns:p14="http://schemas.microsoft.com/office/powerpoint/2010/main" val="1876148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D1A6BB-0C2C-4C18-B6FE-DD2DAC7B40BF}" type="datetimeFigureOut">
              <a:rPr lang="en-US" smtClean="0"/>
              <a:t>10/14/2015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25EAB5-1401-4C35-AE3B-858348CD6C6B}" type="slidenum">
              <a:rPr lang="en-US" smtClean="0"/>
              <a:t>‹#›</a:t>
            </a:fld>
            <a:endParaRPr lang="en-US"/>
          </a:p>
        </p:txBody>
      </p:sp>
    </p:spTree>
    <p:extLst>
      <p:ext uri="{BB962C8B-B14F-4D97-AF65-F5344CB8AC3E}">
        <p14:creationId xmlns:p14="http://schemas.microsoft.com/office/powerpoint/2010/main" val="1799753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D1A6BB-0C2C-4C18-B6FE-DD2DAC7B40BF}" type="datetimeFigureOut">
              <a:rPr lang="en-US" smtClean="0"/>
              <a:t>10/14/2015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25EAB5-1401-4C35-AE3B-858348CD6C6B}" type="slidenum">
              <a:rPr lang="en-US" smtClean="0"/>
              <a:t>‹#›</a:t>
            </a:fld>
            <a:endParaRPr lang="en-US"/>
          </a:p>
        </p:txBody>
      </p:sp>
    </p:spTree>
    <p:extLst>
      <p:ext uri="{BB962C8B-B14F-4D97-AF65-F5344CB8AC3E}">
        <p14:creationId xmlns:p14="http://schemas.microsoft.com/office/powerpoint/2010/main" val="3101950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D1A6BB-0C2C-4C18-B6FE-DD2DAC7B40BF}" type="datetimeFigureOut">
              <a:rPr lang="en-US" smtClean="0"/>
              <a:t>10/14/2015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25EAB5-1401-4C35-AE3B-858348CD6C6B}" type="slidenum">
              <a:rPr lang="en-US" smtClean="0"/>
              <a:t>‹#›</a:t>
            </a:fld>
            <a:endParaRPr lang="en-US"/>
          </a:p>
        </p:txBody>
      </p:sp>
    </p:spTree>
    <p:extLst>
      <p:ext uri="{BB962C8B-B14F-4D97-AF65-F5344CB8AC3E}">
        <p14:creationId xmlns:p14="http://schemas.microsoft.com/office/powerpoint/2010/main" val="2990587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D1A6BB-0C2C-4C18-B6FE-DD2DAC7B40BF}" type="datetimeFigureOut">
              <a:rPr lang="en-US" smtClean="0"/>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25EAB5-1401-4C35-AE3B-858348CD6C6B}" type="slidenum">
              <a:rPr lang="en-US" smtClean="0"/>
              <a:t>‹#›</a:t>
            </a:fld>
            <a:endParaRPr lang="en-US"/>
          </a:p>
        </p:txBody>
      </p:sp>
    </p:spTree>
    <p:extLst>
      <p:ext uri="{BB962C8B-B14F-4D97-AF65-F5344CB8AC3E}">
        <p14:creationId xmlns:p14="http://schemas.microsoft.com/office/powerpoint/2010/main" val="3742355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D1A6BB-0C2C-4C18-B6FE-DD2DAC7B40BF}" type="datetimeFigureOut">
              <a:rPr lang="en-US" smtClean="0"/>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25EAB5-1401-4C35-AE3B-858348CD6C6B}" type="slidenum">
              <a:rPr lang="en-US" smtClean="0"/>
              <a:t>‹#›</a:t>
            </a:fld>
            <a:endParaRPr lang="en-US"/>
          </a:p>
        </p:txBody>
      </p:sp>
    </p:spTree>
    <p:extLst>
      <p:ext uri="{BB962C8B-B14F-4D97-AF65-F5344CB8AC3E}">
        <p14:creationId xmlns:p14="http://schemas.microsoft.com/office/powerpoint/2010/main" val="3983390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D1A6BB-0C2C-4C18-B6FE-DD2DAC7B40BF}" type="datetimeFigureOut">
              <a:rPr lang="en-US" smtClean="0"/>
              <a:t>10/14/2015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25EAB5-1401-4C35-AE3B-858348CD6C6B}" type="slidenum">
              <a:rPr lang="en-US" smtClean="0"/>
              <a:t>‹#›</a:t>
            </a:fld>
            <a:endParaRPr lang="en-US"/>
          </a:p>
        </p:txBody>
      </p:sp>
    </p:spTree>
    <p:extLst>
      <p:ext uri="{BB962C8B-B14F-4D97-AF65-F5344CB8AC3E}">
        <p14:creationId xmlns:p14="http://schemas.microsoft.com/office/powerpoint/2010/main" val="3797790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609600" y="1447800"/>
            <a:ext cx="10972800" cy="4678363"/>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Date Placeholder 23"/>
          <p:cNvSpPr>
            <a:spLocks noGrp="1"/>
          </p:cNvSpPr>
          <p:nvPr>
            <p:ph type="dt" sz="half" idx="2"/>
          </p:nvPr>
        </p:nvSpPr>
        <p:spPr>
          <a:xfrm>
            <a:off x="7721600" y="6203667"/>
            <a:ext cx="3454400" cy="384048"/>
          </a:xfrm>
          <a:prstGeom prst="rect">
            <a:avLst/>
          </a:prstGeom>
        </p:spPr>
        <p:txBody>
          <a:bodyPr vert="horz" anchor="ctr" anchorCtr="0"/>
          <a:lstStyle>
            <a:lvl1pPr algn="l">
              <a:defRPr sz="1200">
                <a:solidFill>
                  <a:schemeClr val="tx2"/>
                </a:solidFill>
              </a:defRPr>
            </a:lvl1pPr>
          </a:lstStyle>
          <a:p>
            <a:fld id="{DCFA480D-CB17-4C49-BB2A-C7514E1C7CEA}" type="datetimeFigureOut">
              <a:rPr lang="en-US" smtClean="0">
                <a:solidFill>
                  <a:srgbClr val="FEFAC9"/>
                </a:solidFill>
              </a:rPr>
              <a:pPr/>
              <a:t>10/14/2015</a:t>
            </a:fld>
            <a:endParaRPr lang="en-US" dirty="0">
              <a:solidFill>
                <a:srgbClr val="FEFAC9"/>
              </a:solidFill>
            </a:endParaRPr>
          </a:p>
        </p:txBody>
      </p:sp>
      <p:sp>
        <p:nvSpPr>
          <p:cNvPr id="10" name="Footer Placeholder 9"/>
          <p:cNvSpPr>
            <a:spLocks noGrp="1"/>
          </p:cNvSpPr>
          <p:nvPr>
            <p:ph type="ftr" sz="quarter" idx="3"/>
          </p:nvPr>
        </p:nvSpPr>
        <p:spPr>
          <a:xfrm>
            <a:off x="2844800" y="6203667"/>
            <a:ext cx="4775200" cy="384048"/>
          </a:xfrm>
          <a:prstGeom prst="rect">
            <a:avLst/>
          </a:prstGeom>
        </p:spPr>
        <p:txBody>
          <a:bodyPr vert="horz" anchor="ctr" anchorCtr="0"/>
          <a:lstStyle>
            <a:lvl1pPr algn="r">
              <a:defRPr sz="1200">
                <a:solidFill>
                  <a:schemeClr val="tx2"/>
                </a:solidFill>
              </a:defRPr>
            </a:lvl1pPr>
          </a:lstStyle>
          <a:p>
            <a:endParaRPr lang="en-US" dirty="0">
              <a:solidFill>
                <a:srgbClr val="FEFAC9"/>
              </a:solidFill>
            </a:endParaRPr>
          </a:p>
        </p:txBody>
      </p:sp>
      <p:sp>
        <p:nvSpPr>
          <p:cNvPr id="22" name="Slide Number Placeholder 21"/>
          <p:cNvSpPr>
            <a:spLocks noGrp="1"/>
          </p:cNvSpPr>
          <p:nvPr>
            <p:ph type="sldNum" sz="quarter" idx="4"/>
          </p:nvPr>
        </p:nvSpPr>
        <p:spPr>
          <a:xfrm>
            <a:off x="11214100" y="6181531"/>
            <a:ext cx="812800" cy="457200"/>
          </a:xfrm>
          <a:prstGeom prst="rect">
            <a:avLst/>
          </a:prstGeom>
          <a:noFill/>
        </p:spPr>
        <p:txBody>
          <a:bodyPr vert="horz" lIns="0" tIns="0" rIns="0" bIns="0" anchor="ctr" anchorCtr="0">
            <a:noAutofit/>
          </a:bodyPr>
          <a:lstStyle>
            <a:lvl1pPr algn="ctr">
              <a:defRPr sz="1600" baseline="0">
                <a:solidFill>
                  <a:schemeClr val="tx2"/>
                </a:solidFill>
              </a:defRPr>
            </a:lvl1pPr>
          </a:lstStyle>
          <a:p>
            <a:fld id="{CEAB1635-7AB6-4A02-8F63-2344453D2D84}" type="slidenum">
              <a:rPr lang="en-US" smtClean="0">
                <a:solidFill>
                  <a:srgbClr val="FEFAC9"/>
                </a:solidFill>
              </a:rPr>
              <a:pPr/>
              <a:t>‹#›</a:t>
            </a:fld>
            <a:endParaRPr lang="en-US" dirty="0">
              <a:solidFill>
                <a:srgbClr val="FEFAC9"/>
              </a:solidFill>
            </a:endParaRPr>
          </a:p>
        </p:txBody>
      </p:sp>
      <p:sp>
        <p:nvSpPr>
          <p:cNvPr id="5" name="Title Placeholder 4"/>
          <p:cNvSpPr>
            <a:spLocks noGrp="1"/>
          </p:cNvSpPr>
          <p:nvPr>
            <p:ph type="title"/>
          </p:nvPr>
        </p:nvSpPr>
        <p:spPr>
          <a:xfrm>
            <a:off x="609600" y="152400"/>
            <a:ext cx="10972800" cy="1219200"/>
          </a:xfrm>
          <a:prstGeom prst="rect">
            <a:avLst/>
          </a:prstGeom>
          <a:ln w="6350" cap="rnd">
            <a:noFill/>
          </a:ln>
        </p:spPr>
        <p:txBody>
          <a:bodyPr vert="horz" anchor="b"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35062375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lang="en-US" sz="4200" b="0" kern="1200" spc="-100" baseline="0" dirty="0">
          <a:ln w="3200">
            <a:solidFill>
              <a:schemeClr val="bg2">
                <a:shade val="75000"/>
                <a:alpha val="25000"/>
              </a:schemeClr>
            </a:solidFill>
            <a:prstDash val="solid"/>
            <a:round/>
          </a:ln>
          <a:solidFill>
            <a:srgbClr val="F9F9F9"/>
          </a:solidFill>
          <a:effectLst>
            <a:outerShdw blurRad="50800" dist="38100" dir="2700000" algn="tl" rotWithShape="0">
              <a:prstClr val="black">
                <a:alpha val="40000"/>
              </a:prstClr>
            </a:out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14.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gw9GrgNcYcg"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hyperlink" Target="https://www.youtube.com/watch?v=RpMG7vS9pfw"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0250" y="990600"/>
            <a:ext cx="8305800" cy="2271932"/>
          </a:xfrm>
        </p:spPr>
        <p:txBody>
          <a:bodyPr/>
          <a:lstStyle/>
          <a:p>
            <a:r>
              <a:rPr lang="en-US" dirty="0" smtClean="0"/>
              <a:t>Understanding Teen Emotional and Neurological Development</a:t>
            </a:r>
            <a:br>
              <a:rPr lang="en-US" dirty="0" smtClean="0"/>
            </a:br>
            <a:r>
              <a:rPr lang="en-US" sz="3200" i="1" dirty="0"/>
              <a:t>or…it’s not hormones, it’s their brains!</a:t>
            </a:r>
            <a:endParaRPr lang="en-US" sz="3200" i="1" dirty="0"/>
          </a:p>
        </p:txBody>
      </p:sp>
      <p:sp>
        <p:nvSpPr>
          <p:cNvPr id="3" name="Subtitle 2"/>
          <p:cNvSpPr>
            <a:spLocks noGrp="1"/>
          </p:cNvSpPr>
          <p:nvPr>
            <p:ph type="subTitle" idx="1"/>
          </p:nvPr>
        </p:nvSpPr>
        <p:spPr>
          <a:xfrm>
            <a:off x="1981200" y="3699804"/>
            <a:ext cx="8305800" cy="2243796"/>
          </a:xfrm>
        </p:spPr>
        <p:txBody>
          <a:bodyPr/>
          <a:lstStyle/>
          <a:p>
            <a:r>
              <a:rPr lang="en-US" sz="1800" dirty="0"/>
              <a:t>April Shroeder, MLS</a:t>
            </a:r>
          </a:p>
          <a:p>
            <a:r>
              <a:rPr lang="en-US" sz="1800" dirty="0"/>
              <a:t>Youth Programming Coordinator</a:t>
            </a:r>
          </a:p>
          <a:p>
            <a:r>
              <a:rPr lang="en-US" sz="1800" dirty="0"/>
              <a:t>Loudoun County Public Library</a:t>
            </a:r>
          </a:p>
          <a:p>
            <a:r>
              <a:rPr lang="en-US" sz="1800" dirty="0"/>
              <a:t>Leesburg, Virginia</a:t>
            </a:r>
          </a:p>
          <a:p>
            <a:r>
              <a:rPr lang="en-US" sz="1800" i="1" u="sng" dirty="0"/>
              <a:t>april.shroeder@loudoun.gov</a:t>
            </a:r>
            <a:r>
              <a:rPr lang="en-US" sz="1800" i="1" dirty="0"/>
              <a:t> </a:t>
            </a:r>
            <a:endParaRPr lang="en-US" sz="1800" i="1" dirty="0"/>
          </a:p>
        </p:txBody>
      </p:sp>
    </p:spTree>
    <p:extLst>
      <p:ext uri="{BB962C8B-B14F-4D97-AF65-F5344CB8AC3E}">
        <p14:creationId xmlns:p14="http://schemas.microsoft.com/office/powerpoint/2010/main" val="27505808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We must honor the person the adolescent is becoming</a:t>
            </a:r>
          </a:p>
          <a:p>
            <a:r>
              <a:rPr lang="en-US" dirty="0" smtClean="0"/>
              <a:t>See the power and potential</a:t>
            </a:r>
          </a:p>
          <a:p>
            <a:r>
              <a:rPr lang="en-US" dirty="0" smtClean="0"/>
              <a:t>Time to work with peers with adult interference</a:t>
            </a:r>
          </a:p>
          <a:p>
            <a:r>
              <a:rPr lang="en-US" dirty="0" smtClean="0"/>
              <a:t>Gentle guidance</a:t>
            </a:r>
            <a:endParaRPr lang="en-US" dirty="0"/>
          </a:p>
        </p:txBody>
      </p:sp>
      <p:sp>
        <p:nvSpPr>
          <p:cNvPr id="3" name="Title 2"/>
          <p:cNvSpPr>
            <a:spLocks noGrp="1"/>
          </p:cNvSpPr>
          <p:nvPr>
            <p:ph type="title"/>
          </p:nvPr>
        </p:nvSpPr>
        <p:spPr/>
        <p:txBody>
          <a:bodyPr/>
          <a:lstStyle/>
          <a:p>
            <a:r>
              <a:rPr lang="en-US" dirty="0"/>
              <a:t>What do teens need? </a:t>
            </a:r>
          </a:p>
        </p:txBody>
      </p:sp>
    </p:spTree>
    <p:extLst>
      <p:ext uri="{BB962C8B-B14F-4D97-AF65-F5344CB8AC3E}">
        <p14:creationId xmlns:p14="http://schemas.microsoft.com/office/powerpoint/2010/main" val="7043627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Empathy</a:t>
            </a:r>
            <a:endParaRPr lang="en-US" dirty="0"/>
          </a:p>
        </p:txBody>
      </p:sp>
      <p:pic>
        <p:nvPicPr>
          <p:cNvPr id="4" name="Picture 3"/>
          <p:cNvPicPr>
            <a:picLocks noChangeAspect="1"/>
          </p:cNvPicPr>
          <p:nvPr/>
        </p:nvPicPr>
        <p:blipFill rotWithShape="1">
          <a:blip r:embed="rId3"/>
          <a:srcRect l="9590" t="32292" r="50000" b="50000"/>
          <a:stretch/>
        </p:blipFill>
        <p:spPr>
          <a:xfrm>
            <a:off x="2848535" y="1828800"/>
            <a:ext cx="6494931" cy="1600200"/>
          </a:xfrm>
          <a:prstGeom prst="rect">
            <a:avLst/>
          </a:prstGeom>
        </p:spPr>
      </p:pic>
    </p:spTree>
    <p:extLst>
      <p:ext uri="{BB962C8B-B14F-4D97-AF65-F5344CB8AC3E}">
        <p14:creationId xmlns:p14="http://schemas.microsoft.com/office/powerpoint/2010/main" val="33317001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Group #1</a:t>
            </a:r>
            <a:endParaRPr lang="en-US" dirty="0"/>
          </a:p>
        </p:txBody>
      </p:sp>
      <p:sp>
        <p:nvSpPr>
          <p:cNvPr id="3" name="Content Placeholder 2"/>
          <p:cNvSpPr>
            <a:spLocks noGrp="1"/>
          </p:cNvSpPr>
          <p:nvPr>
            <p:ph idx="1"/>
          </p:nvPr>
        </p:nvSpPr>
        <p:spPr/>
        <p:txBody>
          <a:bodyPr/>
          <a:lstStyle/>
          <a:p>
            <a:pPr marL="0" indent="0" algn="ctr">
              <a:buNone/>
            </a:pPr>
            <a:r>
              <a:rPr lang="en-US" dirty="0" smtClean="0"/>
              <a:t>Tell others about a time when you, as a teen, were misunderstood by an adult. Discuss how it made you feel, and what you wish the adult had known. </a:t>
            </a:r>
          </a:p>
        </p:txBody>
      </p:sp>
      <p:pic>
        <p:nvPicPr>
          <p:cNvPr id="4" name="MS90038826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6023993" y="5841268"/>
            <a:ext cx="144016" cy="144016"/>
          </a:xfrm>
          <a:prstGeom prst="rect">
            <a:avLst/>
          </a:prstGeom>
        </p:spPr>
      </p:pic>
      <p:sp>
        <p:nvSpPr>
          <p:cNvPr id="5" name="Title 1"/>
          <p:cNvSpPr txBox="1">
            <a:spLocks/>
          </p:cNvSpPr>
          <p:nvPr/>
        </p:nvSpPr>
        <p:spPr>
          <a:xfrm>
            <a:off x="1828800" y="4065954"/>
            <a:ext cx="8229600" cy="1143000"/>
          </a:xfrm>
          <a:prstGeom prst="rect">
            <a:avLst/>
          </a:prstGeom>
          <a:ln w="6350" cap="rnd">
            <a:noFill/>
          </a:ln>
        </p:spPr>
        <p:txBody>
          <a:bodyPr vert="horz" rtlCol="0" anchor="b" anchorCtr="0">
            <a:normAutofit/>
          </a:bodyPr>
          <a:lstStyle>
            <a:lvl1pPr algn="l" rtl="0" eaLnBrk="1" latinLnBrk="0" hangingPunct="1">
              <a:spcBef>
                <a:spcPct val="0"/>
              </a:spcBef>
              <a:buNone/>
              <a:defRPr lang="en-US" sz="4200" b="0" kern="1200" spc="-100" baseline="0" dirty="0">
                <a:ln w="3200">
                  <a:solidFill>
                    <a:schemeClr val="bg2">
                      <a:shade val="75000"/>
                      <a:alpha val="25000"/>
                    </a:schemeClr>
                  </a:solidFill>
                  <a:prstDash val="solid"/>
                  <a:round/>
                </a:ln>
                <a:solidFill>
                  <a:srgbClr val="F9F9F9"/>
                </a:solidFill>
                <a:effectLst>
                  <a:outerShdw blurRad="50800" dist="38100" dir="2700000" algn="tl" rotWithShape="0">
                    <a:prstClr val="black">
                      <a:alpha val="40000"/>
                    </a:prstClr>
                  </a:outerShdw>
                </a:effectLst>
                <a:latin typeface="+mj-lt"/>
                <a:ea typeface="+mj-ea"/>
                <a:cs typeface="+mj-cs"/>
              </a:defRPr>
            </a:lvl1pPr>
          </a:lstStyle>
          <a:p>
            <a:pPr algn="ctr"/>
            <a:r>
              <a:rPr lang="en-GB" sz="3200" dirty="0">
                <a:ln w="3200">
                  <a:solidFill>
                    <a:srgbClr val="444D26">
                      <a:shade val="75000"/>
                      <a:alpha val="25000"/>
                    </a:srgbClr>
                  </a:solidFill>
                  <a:prstDash val="solid"/>
                  <a:round/>
                </a:ln>
                <a:solidFill>
                  <a:srgbClr val="FEFAC9">
                    <a:lumMod val="90000"/>
                  </a:srgbClr>
                </a:solidFill>
              </a:rPr>
              <a:t>5 minutes</a:t>
            </a:r>
          </a:p>
        </p:txBody>
      </p:sp>
      <p:sp>
        <p:nvSpPr>
          <p:cNvPr id="6" name="Rectangle 5"/>
          <p:cNvSpPr>
            <a:spLocks noChangeArrowheads="1"/>
          </p:cNvSpPr>
          <p:nvPr/>
        </p:nvSpPr>
        <p:spPr bwMode="auto">
          <a:xfrm>
            <a:off x="2532063" y="5800726"/>
            <a:ext cx="6659562"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r>
              <a:rPr lang="en-GB" dirty="0">
                <a:solidFill>
                  <a:prstClr val="white"/>
                </a:solidFill>
              </a:rPr>
              <a:t> </a:t>
            </a:r>
            <a:endParaRPr lang="en-GB" dirty="0">
              <a:solidFill>
                <a:prstClr val="white"/>
              </a:solidFill>
            </a:endParaRPr>
          </a:p>
        </p:txBody>
      </p:sp>
      <p:sp>
        <p:nvSpPr>
          <p:cNvPr id="7" name="Rectangle 6"/>
          <p:cNvSpPr>
            <a:spLocks noChangeArrowheads="1"/>
          </p:cNvSpPr>
          <p:nvPr/>
        </p:nvSpPr>
        <p:spPr bwMode="auto">
          <a:xfrm>
            <a:off x="2532063" y="5800726"/>
            <a:ext cx="6659562" cy="252413"/>
          </a:xfrm>
          <a:prstGeom prst="rect">
            <a:avLst/>
          </a:prstGeom>
          <a:noFill/>
          <a:ln w="28575">
            <a:solidFill>
              <a:schemeClr val="tx1"/>
            </a:solidFill>
            <a:miter lim="800000"/>
            <a:headEnd/>
            <a:tailEnd/>
          </a:ln>
          <a:effectLst/>
        </p:spPr>
        <p:txBody>
          <a:bodyPr wrap="none" anchor="ctr"/>
          <a:lstStyle/>
          <a:p>
            <a:endParaRPr lang="en-GB">
              <a:solidFill>
                <a:prstClr val="white"/>
              </a:solidFill>
            </a:endParaRPr>
          </a:p>
        </p:txBody>
      </p:sp>
    </p:spTree>
    <p:extLst>
      <p:ext uri="{BB962C8B-B14F-4D97-AF65-F5344CB8AC3E}">
        <p14:creationId xmlns:p14="http://schemas.microsoft.com/office/powerpoint/2010/main" val="307755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300000"/>
                                        <p:tgtEl>
                                          <p:spTgt spid="6"/>
                                        </p:tgtEl>
                                      </p:cBhvr>
                                    </p:animEffect>
                                  </p:childTnLst>
                                </p:cTn>
                              </p:par>
                              <p:par>
                                <p:cTn id="8" presetID="1" presetClass="mediacall" presetSubtype="0" fill="hold" nodeType="withEffect">
                                  <p:stCondLst>
                                    <p:cond delay="0"/>
                                  </p:stCondLst>
                                  <p:childTnLst>
                                    <p:cmd type="call" cmd="playFrom(0.0)">
                                      <p:cBhvr>
                                        <p:cTn id="9" dur="704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0"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i="1" dirty="0"/>
              <a:t>Learning Objectives: </a:t>
            </a:r>
          </a:p>
          <a:p>
            <a:pPr marL="514350" indent="-514350">
              <a:buFont typeface="+mj-lt"/>
              <a:buAutoNum type="arabicPeriod"/>
            </a:pPr>
            <a:r>
              <a:rPr lang="en-US" dirty="0"/>
              <a:t>Explain why teens are valuable to the library. </a:t>
            </a:r>
          </a:p>
          <a:p>
            <a:pPr marL="514350" indent="-514350">
              <a:buFont typeface="+mj-lt"/>
              <a:buAutoNum type="arabicPeriod"/>
            </a:pPr>
            <a:r>
              <a:rPr lang="en-US" dirty="0" smtClean="0"/>
              <a:t>Learn why we need them, why we want them, and how we can help them. </a:t>
            </a:r>
          </a:p>
          <a:p>
            <a:pPr marL="514350" indent="-514350">
              <a:buFont typeface="+mj-lt"/>
              <a:buAutoNum type="arabicPeriod"/>
            </a:pPr>
            <a:endParaRPr lang="en-US" dirty="0"/>
          </a:p>
        </p:txBody>
      </p:sp>
      <p:sp>
        <p:nvSpPr>
          <p:cNvPr id="3" name="Title 2"/>
          <p:cNvSpPr>
            <a:spLocks noGrp="1"/>
          </p:cNvSpPr>
          <p:nvPr>
            <p:ph type="title"/>
          </p:nvPr>
        </p:nvSpPr>
        <p:spPr/>
        <p:txBody>
          <a:bodyPr/>
          <a:lstStyle/>
          <a:p>
            <a:r>
              <a:rPr lang="en-US" dirty="0" smtClean="0"/>
              <a:t>	PART 2: TEENS AS PATRONS</a:t>
            </a:r>
            <a:endParaRPr lang="en-US" dirty="0"/>
          </a:p>
        </p:txBody>
      </p:sp>
    </p:spTree>
    <p:extLst>
      <p:ext uri="{BB962C8B-B14F-4D97-AF65-F5344CB8AC3E}">
        <p14:creationId xmlns:p14="http://schemas.microsoft.com/office/powerpoint/2010/main" val="34744153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dirty="0" smtClean="0"/>
              <a:t>What are you and your library already doing to serve teen patrons? </a:t>
            </a:r>
            <a:endParaRPr lang="en-US" dirty="0"/>
          </a:p>
        </p:txBody>
      </p:sp>
      <p:sp>
        <p:nvSpPr>
          <p:cNvPr id="3" name="Title 2"/>
          <p:cNvSpPr>
            <a:spLocks noGrp="1"/>
          </p:cNvSpPr>
          <p:nvPr>
            <p:ph type="title"/>
          </p:nvPr>
        </p:nvSpPr>
        <p:spPr/>
        <p:txBody>
          <a:bodyPr/>
          <a:lstStyle/>
          <a:p>
            <a:r>
              <a:rPr lang="en-US" dirty="0" smtClean="0"/>
              <a:t>Questio</a:t>
            </a:r>
            <a:r>
              <a:rPr lang="en-US" dirty="0" smtClean="0"/>
              <a:t>n: </a:t>
            </a:r>
            <a:endParaRPr lang="en-US" dirty="0"/>
          </a:p>
        </p:txBody>
      </p:sp>
    </p:spTree>
    <p:extLst>
      <p:ext uri="{BB962C8B-B14F-4D97-AF65-F5344CB8AC3E}">
        <p14:creationId xmlns:p14="http://schemas.microsoft.com/office/powerpoint/2010/main" val="152890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8382000" cy="990600"/>
          </a:xfrm>
        </p:spPr>
        <p:txBody>
          <a:bodyPr>
            <a:normAutofit fontScale="90000"/>
          </a:bodyPr>
          <a:lstStyle/>
          <a:p>
            <a:r>
              <a:rPr lang="en-US" dirty="0" smtClean="0"/>
              <a:t>Why We Need – and Want –Teen Patrons</a:t>
            </a:r>
            <a:endParaRPr lang="en-US" dirty="0"/>
          </a:p>
        </p:txBody>
      </p:sp>
      <p:sp>
        <p:nvSpPr>
          <p:cNvPr id="3" name="Content Placeholder 2"/>
          <p:cNvSpPr>
            <a:spLocks noGrp="1"/>
          </p:cNvSpPr>
          <p:nvPr>
            <p:ph idx="1"/>
          </p:nvPr>
        </p:nvSpPr>
        <p:spPr/>
        <p:txBody>
          <a:bodyPr/>
          <a:lstStyle/>
          <a:p>
            <a:pPr marL="0" indent="0">
              <a:buNone/>
            </a:pPr>
            <a:r>
              <a:rPr lang="en-US" dirty="0" smtClean="0"/>
              <a:t>Three reasons teens are valuable as customers</a:t>
            </a:r>
          </a:p>
          <a:p>
            <a:pPr marL="0" indent="0">
              <a:buNone/>
            </a:pPr>
            <a:endParaRPr lang="en-US" dirty="0"/>
          </a:p>
          <a:p>
            <a:pPr marL="514350" indent="-514350">
              <a:buAutoNum type="arabicPeriod"/>
            </a:pPr>
            <a:r>
              <a:rPr lang="en-US" dirty="0" smtClean="0"/>
              <a:t>They are experts on themselves. </a:t>
            </a:r>
          </a:p>
          <a:p>
            <a:pPr marL="514350" indent="-514350">
              <a:buAutoNum type="arabicPeriod"/>
            </a:pPr>
            <a:r>
              <a:rPr lang="en-US" dirty="0" smtClean="0"/>
              <a:t>They are volunteers. </a:t>
            </a:r>
          </a:p>
          <a:p>
            <a:pPr marL="514350" indent="-514350">
              <a:buAutoNum type="arabicPeriod"/>
            </a:pPr>
            <a:r>
              <a:rPr lang="en-US" dirty="0" smtClean="0"/>
              <a:t>They are allies and teachers. </a:t>
            </a:r>
          </a:p>
          <a:p>
            <a:pPr marL="514350" indent="-514350">
              <a:buAutoNum type="arabicPeriod"/>
            </a:pPr>
            <a:endParaRPr lang="en-US" dirty="0"/>
          </a:p>
          <a:p>
            <a:pPr marL="514350" indent="-514350">
              <a:buAutoNum type="arabicPeriod"/>
            </a:pPr>
            <a:endParaRPr lang="en-US" dirty="0"/>
          </a:p>
        </p:txBody>
      </p:sp>
    </p:spTree>
    <p:extLst>
      <p:ext uri="{BB962C8B-B14F-4D97-AF65-F5344CB8AC3E}">
        <p14:creationId xmlns:p14="http://schemas.microsoft.com/office/powerpoint/2010/main" val="40966408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Can We Help Them? </a:t>
            </a:r>
          </a:p>
        </p:txBody>
      </p:sp>
      <p:pic>
        <p:nvPicPr>
          <p:cNvPr id="4" name="Picture 3"/>
          <p:cNvPicPr>
            <a:picLocks noChangeAspect="1"/>
          </p:cNvPicPr>
          <p:nvPr/>
        </p:nvPicPr>
        <p:blipFill rotWithShape="1">
          <a:blip r:embed="rId3"/>
          <a:srcRect l="37701" t="16667" r="38872" b="21875"/>
          <a:stretch/>
        </p:blipFill>
        <p:spPr>
          <a:xfrm>
            <a:off x="2286000" y="1676401"/>
            <a:ext cx="2971800" cy="4383405"/>
          </a:xfrm>
          <a:prstGeom prst="rect">
            <a:avLst/>
          </a:prstGeom>
        </p:spPr>
      </p:pic>
      <p:pic>
        <p:nvPicPr>
          <p:cNvPr id="2050" name="Picture 2" descr="http://www.alastore.ala.org/images/Flowers_storeImage_200x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676400"/>
            <a:ext cx="28956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8691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74320" lvl="1">
              <a:spcBef>
                <a:spcPts val="600"/>
              </a:spcBef>
              <a:buClr>
                <a:schemeClr val="accent2"/>
              </a:buClr>
            </a:pPr>
            <a:r>
              <a:rPr lang="en-US" dirty="0" smtClean="0">
                <a:solidFill>
                  <a:schemeClr val="tx1"/>
                </a:solidFill>
              </a:rPr>
              <a:t>Job readiness </a:t>
            </a:r>
          </a:p>
          <a:p>
            <a:pPr marL="754380" lvl="2" indent="-342900">
              <a:spcBef>
                <a:spcPts val="600"/>
              </a:spcBef>
              <a:buClr>
                <a:schemeClr val="accent2"/>
              </a:buClr>
              <a:buFont typeface="Wingdings" panose="05000000000000000000" pitchFamily="2" charset="2"/>
              <a:buChar char="ü"/>
            </a:pPr>
            <a:r>
              <a:rPr lang="en-US" dirty="0" smtClean="0"/>
              <a:t>Help prepare them for the workforce. Group fun, group work</a:t>
            </a:r>
          </a:p>
          <a:p>
            <a:pPr marL="411480" lvl="2" indent="0">
              <a:spcBef>
                <a:spcPts val="600"/>
              </a:spcBef>
              <a:buClr>
                <a:schemeClr val="accent2"/>
              </a:buClr>
              <a:buNone/>
            </a:pPr>
            <a:endParaRPr lang="en-US" dirty="0" smtClean="0">
              <a:solidFill>
                <a:schemeClr val="tx1"/>
              </a:solidFill>
            </a:endParaRPr>
          </a:p>
          <a:p>
            <a:pPr marL="274320" lvl="1">
              <a:spcBef>
                <a:spcPts val="600"/>
              </a:spcBef>
              <a:buClr>
                <a:schemeClr val="accent2"/>
              </a:buClr>
            </a:pPr>
            <a:r>
              <a:rPr lang="en-US" dirty="0" smtClean="0">
                <a:solidFill>
                  <a:schemeClr val="tx1"/>
                </a:solidFill>
              </a:rPr>
              <a:t>Prepare for Adulthood</a:t>
            </a:r>
            <a:endParaRPr lang="en-US" sz="2000" dirty="0"/>
          </a:p>
          <a:p>
            <a:pPr marL="411480" lvl="2" indent="0">
              <a:spcBef>
                <a:spcPts val="600"/>
              </a:spcBef>
              <a:buClr>
                <a:schemeClr val="accent2"/>
              </a:buClr>
              <a:buNone/>
            </a:pPr>
            <a:endParaRPr lang="en-US" sz="2000" dirty="0"/>
          </a:p>
          <a:p>
            <a:r>
              <a:rPr lang="en-US" sz="2400" dirty="0"/>
              <a:t>Special reference assistance </a:t>
            </a:r>
            <a:endParaRPr lang="en-US" sz="2400" dirty="0"/>
          </a:p>
          <a:p>
            <a:pPr lvl="1">
              <a:buFont typeface="Wingdings" panose="05000000000000000000" pitchFamily="2" charset="2"/>
              <a:buChar char="ü"/>
            </a:pPr>
            <a:r>
              <a:rPr lang="en-US" sz="2000" dirty="0">
                <a:solidFill>
                  <a:schemeClr val="tx1"/>
                </a:solidFill>
              </a:rPr>
              <a:t>“</a:t>
            </a:r>
            <a:r>
              <a:rPr lang="en-US" sz="2000" dirty="0">
                <a:solidFill>
                  <a:schemeClr val="tx1"/>
                </a:solidFill>
              </a:rPr>
              <a:t>teens often feel insecure, judging neutral or ambiguous behaviors in others to be negative and threatening.”</a:t>
            </a:r>
          </a:p>
          <a:p>
            <a:pPr lvl="1">
              <a:buFont typeface="Wingdings" panose="05000000000000000000" pitchFamily="2" charset="2"/>
              <a:buChar char="ü"/>
            </a:pPr>
            <a:r>
              <a:rPr lang="en-US" sz="2000" dirty="0">
                <a:solidFill>
                  <a:schemeClr val="tx1"/>
                </a:solidFill>
              </a:rPr>
              <a:t>Re-assure teens that their questions are valid and that they are not bothering you.  </a:t>
            </a:r>
            <a:endParaRPr lang="en-US" dirty="0">
              <a:solidFill>
                <a:schemeClr val="tx1"/>
              </a:solidFill>
            </a:endParaRPr>
          </a:p>
          <a:p>
            <a:endParaRPr lang="en-US" sz="2800" dirty="0"/>
          </a:p>
          <a:p>
            <a:pPr marL="365760" lvl="1" indent="0">
              <a:buNone/>
            </a:pPr>
            <a:endParaRPr lang="en-US" dirty="0" smtClean="0">
              <a:solidFill>
                <a:schemeClr val="tx1"/>
              </a:solidFill>
            </a:endParaRPr>
          </a:p>
        </p:txBody>
      </p:sp>
      <p:sp>
        <p:nvSpPr>
          <p:cNvPr id="3" name="Title 2"/>
          <p:cNvSpPr>
            <a:spLocks noGrp="1"/>
          </p:cNvSpPr>
          <p:nvPr>
            <p:ph type="title"/>
          </p:nvPr>
        </p:nvSpPr>
        <p:spPr/>
        <p:txBody>
          <a:bodyPr/>
          <a:lstStyle/>
          <a:p>
            <a:r>
              <a:rPr lang="en-US" dirty="0" smtClean="0"/>
              <a:t>How Can We Help Them? </a:t>
            </a:r>
            <a:endParaRPr lang="en-US" dirty="0"/>
          </a:p>
        </p:txBody>
      </p:sp>
      <p:pic>
        <p:nvPicPr>
          <p:cNvPr id="1036" name="Picture 12" descr="http://www.fontsquirrel.com/widgets/test_drive/bc94a100a8065b2c6ffa0f561cdf4fc7?s=24&amp;t=a%20place%20to%20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9575" y="-601663"/>
            <a:ext cx="6858000"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6175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dirty="0" smtClean="0"/>
              <a:t>How can you better serve your teen patrons? </a:t>
            </a:r>
            <a:endParaRPr lang="en-US" dirty="0"/>
          </a:p>
        </p:txBody>
      </p:sp>
      <p:sp>
        <p:nvSpPr>
          <p:cNvPr id="3" name="Title 2"/>
          <p:cNvSpPr>
            <a:spLocks noGrp="1"/>
          </p:cNvSpPr>
          <p:nvPr>
            <p:ph type="title"/>
          </p:nvPr>
        </p:nvSpPr>
        <p:spPr/>
        <p:txBody>
          <a:bodyPr/>
          <a:lstStyle/>
          <a:p>
            <a:r>
              <a:rPr lang="en-US" dirty="0" smtClean="0"/>
              <a:t>Small Group </a:t>
            </a:r>
            <a:r>
              <a:rPr lang="en-US" dirty="0" smtClean="0"/>
              <a:t>#2</a:t>
            </a:r>
            <a:endParaRPr lang="en-US" dirty="0"/>
          </a:p>
        </p:txBody>
      </p:sp>
      <p:sp>
        <p:nvSpPr>
          <p:cNvPr id="4" name="Title 1"/>
          <p:cNvSpPr txBox="1">
            <a:spLocks/>
          </p:cNvSpPr>
          <p:nvPr/>
        </p:nvSpPr>
        <p:spPr>
          <a:xfrm>
            <a:off x="1828800" y="4065954"/>
            <a:ext cx="8229600" cy="1143000"/>
          </a:xfrm>
          <a:prstGeom prst="rect">
            <a:avLst/>
          </a:prstGeom>
          <a:ln w="6350" cap="rnd">
            <a:noFill/>
          </a:ln>
        </p:spPr>
        <p:txBody>
          <a:bodyPr vert="horz" rtlCol="0" anchor="b" anchorCtr="0">
            <a:normAutofit/>
          </a:bodyPr>
          <a:lstStyle>
            <a:lvl1pPr algn="l" rtl="0" eaLnBrk="1" latinLnBrk="0" hangingPunct="1">
              <a:spcBef>
                <a:spcPct val="0"/>
              </a:spcBef>
              <a:buNone/>
              <a:defRPr lang="en-US" sz="4200" b="0" kern="1200" spc="-100" baseline="0" dirty="0">
                <a:ln w="3200">
                  <a:solidFill>
                    <a:schemeClr val="bg2">
                      <a:shade val="75000"/>
                      <a:alpha val="25000"/>
                    </a:schemeClr>
                  </a:solidFill>
                  <a:prstDash val="solid"/>
                  <a:round/>
                </a:ln>
                <a:solidFill>
                  <a:srgbClr val="F9F9F9"/>
                </a:solidFill>
                <a:effectLst>
                  <a:outerShdw blurRad="50800" dist="38100" dir="2700000" algn="tl" rotWithShape="0">
                    <a:prstClr val="black">
                      <a:alpha val="40000"/>
                    </a:prstClr>
                  </a:outerShdw>
                </a:effectLst>
                <a:latin typeface="+mj-lt"/>
                <a:ea typeface="+mj-ea"/>
                <a:cs typeface="+mj-cs"/>
              </a:defRPr>
            </a:lvl1pPr>
          </a:lstStyle>
          <a:p>
            <a:pPr algn="ctr"/>
            <a:r>
              <a:rPr lang="en-GB" sz="3200">
                <a:ln w="3200">
                  <a:solidFill>
                    <a:srgbClr val="444D26">
                      <a:shade val="75000"/>
                      <a:alpha val="25000"/>
                    </a:srgbClr>
                  </a:solidFill>
                  <a:prstDash val="solid"/>
                  <a:round/>
                </a:ln>
                <a:solidFill>
                  <a:srgbClr val="FEFAC9">
                    <a:lumMod val="90000"/>
                  </a:srgbClr>
                </a:solidFill>
              </a:rPr>
              <a:t>5 minutes</a:t>
            </a:r>
          </a:p>
        </p:txBody>
      </p:sp>
      <p:sp>
        <p:nvSpPr>
          <p:cNvPr id="5" name="Rectangle 4"/>
          <p:cNvSpPr>
            <a:spLocks noChangeArrowheads="1"/>
          </p:cNvSpPr>
          <p:nvPr/>
        </p:nvSpPr>
        <p:spPr bwMode="auto">
          <a:xfrm>
            <a:off x="2532063" y="5800726"/>
            <a:ext cx="6659562"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endParaRPr lang="en-GB">
              <a:solidFill>
                <a:prstClr val="white"/>
              </a:solidFill>
            </a:endParaRPr>
          </a:p>
        </p:txBody>
      </p:sp>
    </p:spTree>
    <p:extLst>
      <p:ext uri="{BB962C8B-B14F-4D97-AF65-F5344CB8AC3E}">
        <p14:creationId xmlns:p14="http://schemas.microsoft.com/office/powerpoint/2010/main" val="46629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i="1" dirty="0" smtClean="0"/>
              <a:t>Learning Objectives: </a:t>
            </a:r>
          </a:p>
          <a:p>
            <a:pPr marL="514350" indent="-514350">
              <a:buFont typeface="+mj-lt"/>
              <a:buAutoNum type="arabicPeriod"/>
            </a:pPr>
            <a:r>
              <a:rPr lang="en-US" dirty="0" smtClean="0"/>
              <a:t>Create advocacy statements to use when promoting teen services to colleagues, patrons, parents, and outsiders. </a:t>
            </a:r>
          </a:p>
          <a:p>
            <a:pPr marL="0" indent="0">
              <a:buNone/>
            </a:pPr>
            <a:endParaRPr lang="en-US" dirty="0" smtClean="0"/>
          </a:p>
          <a:p>
            <a:pPr marL="514350" indent="-514350">
              <a:buFont typeface="+mj-lt"/>
              <a:buAutoNum type="arabicPeriod"/>
            </a:pPr>
            <a:endParaRPr lang="en-US" dirty="0"/>
          </a:p>
        </p:txBody>
      </p:sp>
      <p:sp>
        <p:nvSpPr>
          <p:cNvPr id="3" name="Title 2"/>
          <p:cNvSpPr>
            <a:spLocks noGrp="1"/>
          </p:cNvSpPr>
          <p:nvPr>
            <p:ph type="title"/>
          </p:nvPr>
        </p:nvSpPr>
        <p:spPr/>
        <p:txBody>
          <a:bodyPr/>
          <a:lstStyle/>
          <a:p>
            <a:r>
              <a:rPr lang="en-US" dirty="0" smtClean="0"/>
              <a:t>PART 3: TEACH OTHERS</a:t>
            </a:r>
            <a:endParaRPr lang="en-US" dirty="0"/>
          </a:p>
        </p:txBody>
      </p:sp>
    </p:spTree>
    <p:extLst>
      <p:ext uri="{BB962C8B-B14F-4D97-AF65-F5344CB8AC3E}">
        <p14:creationId xmlns:p14="http://schemas.microsoft.com/office/powerpoint/2010/main" val="2714007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AutoNum type="arabicPeriod"/>
            </a:pPr>
            <a:r>
              <a:rPr lang="en-US" dirty="0" smtClean="0"/>
              <a:t>Some theory</a:t>
            </a:r>
          </a:p>
          <a:p>
            <a:pPr marL="514350" indent="-514350">
              <a:buAutoNum type="arabicPeriod"/>
            </a:pPr>
            <a:r>
              <a:rPr lang="en-US" dirty="0" smtClean="0"/>
              <a:t>Some action</a:t>
            </a:r>
          </a:p>
          <a:p>
            <a:pPr marL="514350" indent="-514350">
              <a:buAutoNum type="arabicPeriod"/>
            </a:pPr>
            <a:r>
              <a:rPr lang="en-US" dirty="0" smtClean="0"/>
              <a:t>A lot of support </a:t>
            </a:r>
          </a:p>
        </p:txBody>
      </p:sp>
      <p:sp>
        <p:nvSpPr>
          <p:cNvPr id="3" name="Title 2"/>
          <p:cNvSpPr>
            <a:spLocks noGrp="1"/>
          </p:cNvSpPr>
          <p:nvPr>
            <p:ph type="title"/>
          </p:nvPr>
        </p:nvSpPr>
        <p:spPr/>
        <p:txBody>
          <a:bodyPr/>
          <a:lstStyle/>
          <a:p>
            <a:r>
              <a:rPr lang="en-US" dirty="0" smtClean="0"/>
              <a:t>Welcome	</a:t>
            </a:r>
            <a:endParaRPr lang="en-US" dirty="0"/>
          </a:p>
        </p:txBody>
      </p:sp>
    </p:spTree>
    <p:extLst>
      <p:ext uri="{BB962C8B-B14F-4D97-AF65-F5344CB8AC3E}">
        <p14:creationId xmlns:p14="http://schemas.microsoft.com/office/powerpoint/2010/main" val="13186379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Twelve Ways to Be a Youth Advocate</a:t>
            </a:r>
          </a:p>
          <a:p>
            <a:r>
              <a:rPr lang="en-US" dirty="0" smtClean="0"/>
              <a:t>Read YA literature</a:t>
            </a:r>
          </a:p>
        </p:txBody>
      </p:sp>
      <p:sp>
        <p:nvSpPr>
          <p:cNvPr id="3" name="Title 2"/>
          <p:cNvSpPr>
            <a:spLocks noGrp="1"/>
          </p:cNvSpPr>
          <p:nvPr>
            <p:ph type="title"/>
          </p:nvPr>
        </p:nvSpPr>
        <p:spPr/>
        <p:txBody>
          <a:bodyPr/>
          <a:lstStyle/>
          <a:p>
            <a:r>
              <a:rPr lang="en-US" dirty="0" smtClean="0"/>
              <a:t>Teach Yourself</a:t>
            </a:r>
            <a:endParaRPr lang="en-US" dirty="0"/>
          </a:p>
        </p:txBody>
      </p:sp>
      <p:pic>
        <p:nvPicPr>
          <p:cNvPr id="2050" name="Picture 2" descr="http://www.geekquality.com/blog/wp-content/uploads/2012/02/photo-1024x764.jpg"/>
          <p:cNvPicPr>
            <a:picLocks noChangeAspect="1" noChangeArrowheads="1"/>
          </p:cNvPicPr>
          <p:nvPr/>
        </p:nvPicPr>
        <p:blipFill rotWithShape="1">
          <a:blip r:embed="rId3">
            <a:extLst>
              <a:ext uri="{28A0092B-C50C-407E-A947-70E740481C1C}">
                <a14:useLocalDpi xmlns:a14="http://schemas.microsoft.com/office/drawing/2010/main" val="0"/>
              </a:ext>
            </a:extLst>
          </a:blip>
          <a:srcRect l="4655" t="15489" r="3158" b="19590"/>
          <a:stretch/>
        </p:blipFill>
        <p:spPr bwMode="auto">
          <a:xfrm>
            <a:off x="3800909" y="2777706"/>
            <a:ext cx="6381136" cy="3352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62400" y="6130507"/>
            <a:ext cx="6248400" cy="307777"/>
          </a:xfrm>
          <a:prstGeom prst="rect">
            <a:avLst/>
          </a:prstGeom>
          <a:noFill/>
        </p:spPr>
        <p:txBody>
          <a:bodyPr wrap="square" rtlCol="0">
            <a:spAutoFit/>
          </a:bodyPr>
          <a:lstStyle/>
          <a:p>
            <a:pPr algn="r"/>
            <a:r>
              <a:rPr lang="en-US" sz="1400" dirty="0">
                <a:solidFill>
                  <a:prstClr val="white"/>
                </a:solidFill>
              </a:rPr>
              <a:t>Spotted at a bookstore in Olympia, WA by YA Highway contributor </a:t>
            </a:r>
            <a:r>
              <a:rPr lang="en-US" sz="1400" dirty="0">
                <a:solidFill>
                  <a:prstClr val="white"/>
                </a:solidFill>
              </a:rPr>
              <a:t>Sarah </a:t>
            </a:r>
            <a:r>
              <a:rPr lang="en-US" sz="1400" dirty="0" err="1">
                <a:solidFill>
                  <a:prstClr val="white"/>
                </a:solidFill>
              </a:rPr>
              <a:t>Enni</a:t>
            </a:r>
            <a:r>
              <a:rPr lang="en-US" sz="1400" dirty="0">
                <a:solidFill>
                  <a:prstClr val="white"/>
                </a:solidFill>
              </a:rPr>
              <a:t> </a:t>
            </a:r>
          </a:p>
        </p:txBody>
      </p:sp>
    </p:spTree>
    <p:extLst>
      <p:ext uri="{BB962C8B-B14F-4D97-AF65-F5344CB8AC3E}">
        <p14:creationId xmlns:p14="http://schemas.microsoft.com/office/powerpoint/2010/main" val="10320157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Wrap-Up</a:t>
            </a:r>
            <a:endParaRPr lang="en-US" dirty="0"/>
          </a:p>
        </p:txBody>
      </p:sp>
      <p:sp>
        <p:nvSpPr>
          <p:cNvPr id="3" name="Content Placeholder 2"/>
          <p:cNvSpPr>
            <a:spLocks noGrp="1"/>
          </p:cNvSpPr>
          <p:nvPr>
            <p:ph idx="1"/>
          </p:nvPr>
        </p:nvSpPr>
        <p:spPr/>
        <p:txBody>
          <a:bodyPr/>
          <a:lstStyle/>
          <a:p>
            <a:r>
              <a:rPr lang="en-US" dirty="0" smtClean="0"/>
              <a:t>What did you learn today that you will employ upon return to your library? </a:t>
            </a:r>
          </a:p>
          <a:p>
            <a:endParaRPr lang="en-US" dirty="0"/>
          </a:p>
          <a:p>
            <a:endParaRPr lang="en-US" dirty="0" smtClean="0"/>
          </a:p>
          <a:p>
            <a:r>
              <a:rPr lang="en-US" dirty="0" smtClean="0"/>
              <a:t>What can I do for you after today? </a:t>
            </a:r>
            <a:endParaRPr lang="en-US" dirty="0"/>
          </a:p>
        </p:txBody>
      </p:sp>
    </p:spTree>
    <p:extLst>
      <p:ext uri="{BB962C8B-B14F-4D97-AF65-F5344CB8AC3E}">
        <p14:creationId xmlns:p14="http://schemas.microsoft.com/office/powerpoint/2010/main" val="37757774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1" y="1752600"/>
            <a:ext cx="4125113" cy="2743200"/>
          </a:xfrm>
          <a:prstGeom prst="rect">
            <a:avLst/>
          </a:prstGeom>
        </p:spPr>
      </p:pic>
    </p:spTree>
    <p:extLst>
      <p:ext uri="{BB962C8B-B14F-4D97-AF65-F5344CB8AC3E}">
        <p14:creationId xmlns:p14="http://schemas.microsoft.com/office/powerpoint/2010/main" val="1759431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9530" y="4495800"/>
            <a:ext cx="1741221" cy="1514352"/>
          </a:xfrm>
          <a:prstGeom prst="rect">
            <a:avLst/>
          </a:prstGeom>
        </p:spPr>
      </p:pic>
      <p:sp>
        <p:nvSpPr>
          <p:cNvPr id="3" name="Content Placeholder 2"/>
          <p:cNvSpPr>
            <a:spLocks noGrp="1"/>
          </p:cNvSpPr>
          <p:nvPr>
            <p:ph idx="1"/>
          </p:nvPr>
        </p:nvSpPr>
        <p:spPr/>
        <p:txBody>
          <a:bodyPr/>
          <a:lstStyle/>
          <a:p>
            <a:r>
              <a:rPr lang="en-US" dirty="0" smtClean="0"/>
              <a:t>April Shroeder</a:t>
            </a:r>
            <a:r>
              <a:rPr lang="en-US" dirty="0"/>
              <a:t> </a:t>
            </a:r>
            <a:r>
              <a:rPr lang="en-US" dirty="0" smtClean="0"/>
              <a:t>(no “c”, please) </a:t>
            </a:r>
          </a:p>
          <a:p>
            <a:r>
              <a:rPr lang="en-US" i="1" dirty="0" smtClean="0">
                <a:solidFill>
                  <a:schemeClr val="tx2"/>
                </a:solidFill>
              </a:rPr>
              <a:t>april.shroeder@loudoun.gov</a:t>
            </a:r>
            <a:r>
              <a:rPr lang="en-US" dirty="0"/>
              <a:t> </a:t>
            </a:r>
            <a:endParaRPr lang="en-US" dirty="0" smtClean="0"/>
          </a:p>
          <a:p>
            <a:endParaRPr lang="en-US" dirty="0" smtClean="0"/>
          </a:p>
          <a:p>
            <a:endParaRPr lang="en-US" dirty="0" smtClean="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4352" y="3171825"/>
            <a:ext cx="1171575" cy="11430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9576" y="1785938"/>
            <a:ext cx="1381125" cy="1152525"/>
          </a:xfrm>
          <a:prstGeom prst="rect">
            <a:avLst/>
          </a:prstGeom>
        </p:spPr>
      </p:pic>
      <p:pic>
        <p:nvPicPr>
          <p:cNvPr id="11" name="Picture 10"/>
          <p:cNvPicPr/>
          <p:nvPr/>
        </p:nvPicPr>
        <p:blipFill>
          <a:blip r:embed="rId6">
            <a:extLst>
              <a:ext uri="{28A0092B-C50C-407E-A947-70E740481C1C}">
                <a14:useLocalDpi xmlns:a14="http://schemas.microsoft.com/office/drawing/2010/main" val="0"/>
              </a:ext>
            </a:extLst>
          </a:blip>
          <a:srcRect/>
          <a:stretch>
            <a:fillRect/>
          </a:stretch>
        </p:blipFill>
        <p:spPr bwMode="auto">
          <a:xfrm>
            <a:off x="2362201" y="3424238"/>
            <a:ext cx="5457825" cy="771525"/>
          </a:xfrm>
          <a:prstGeom prst="rect">
            <a:avLst/>
          </a:prstGeom>
          <a:noFill/>
          <a:ln>
            <a:noFill/>
          </a:ln>
        </p:spPr>
      </p:pic>
    </p:spTree>
    <p:extLst>
      <p:ext uri="{BB962C8B-B14F-4D97-AF65-F5344CB8AC3E}">
        <p14:creationId xmlns:p14="http://schemas.microsoft.com/office/powerpoint/2010/main" val="1950418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200" dirty="0"/>
              <a:t>Over 8 years of experience in libraries</a:t>
            </a:r>
          </a:p>
          <a:p>
            <a:r>
              <a:rPr lang="en-US" sz="2200" dirty="0"/>
              <a:t>Conversations with teens and library staff</a:t>
            </a:r>
          </a:p>
          <a:p>
            <a:r>
              <a:rPr lang="en-US" sz="2200" dirty="0"/>
              <a:t>Professional resources</a:t>
            </a:r>
          </a:p>
          <a:p>
            <a:pPr marL="0" indent="0">
              <a:buNone/>
            </a:pPr>
            <a:endParaRPr lang="en-US" dirty="0" smtClean="0"/>
          </a:p>
          <a:p>
            <a:endParaRPr lang="en-US" dirty="0"/>
          </a:p>
          <a:p>
            <a:pPr marL="0" indent="0">
              <a:buNone/>
            </a:pPr>
            <a:endParaRPr lang="en-US" dirty="0" smtClean="0"/>
          </a:p>
          <a:p>
            <a:endParaRPr lang="en-US" dirty="0"/>
          </a:p>
        </p:txBody>
      </p:sp>
      <p:sp>
        <p:nvSpPr>
          <p:cNvPr id="3" name="Title 2"/>
          <p:cNvSpPr>
            <a:spLocks noGrp="1"/>
          </p:cNvSpPr>
          <p:nvPr>
            <p:ph type="title"/>
          </p:nvPr>
        </p:nvSpPr>
        <p:spPr/>
        <p:txBody>
          <a:bodyPr/>
          <a:lstStyle/>
          <a:p>
            <a:r>
              <a:rPr lang="en-US" dirty="0" smtClean="0"/>
              <a:t>Where did I get my information?	</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9581" y="2977426"/>
            <a:ext cx="1870234" cy="281635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8172" y="3015707"/>
            <a:ext cx="1871218" cy="280682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8155" y="3048001"/>
            <a:ext cx="2169827" cy="2774533"/>
          </a:xfrm>
          <a:prstGeom prst="rect">
            <a:avLst/>
          </a:prstGeom>
        </p:spPr>
      </p:pic>
    </p:spTree>
    <p:extLst>
      <p:ext uri="{BB962C8B-B14F-4D97-AF65-F5344CB8AC3E}">
        <p14:creationId xmlns:p14="http://schemas.microsoft.com/office/powerpoint/2010/main" val="1192269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i="1" dirty="0" smtClean="0"/>
              <a:t>Learning Objectives </a:t>
            </a:r>
          </a:p>
          <a:p>
            <a:pPr marL="514350" indent="-514350">
              <a:buFont typeface="+mj-lt"/>
              <a:buAutoNum type="arabicPeriod"/>
            </a:pPr>
            <a:r>
              <a:rPr lang="en-US" dirty="0" smtClean="0"/>
              <a:t>Discuss current scientific research relating to neurological development in teenagers. </a:t>
            </a:r>
          </a:p>
          <a:p>
            <a:pPr marL="514350" indent="-514350">
              <a:buFont typeface="+mj-lt"/>
              <a:buAutoNum type="arabicPeriod"/>
            </a:pPr>
            <a:r>
              <a:rPr lang="en-US" dirty="0" smtClean="0"/>
              <a:t>Understand why empathy is crucial when working with teenagers. </a:t>
            </a:r>
            <a:endParaRPr lang="en-US" dirty="0"/>
          </a:p>
        </p:txBody>
      </p:sp>
      <p:sp>
        <p:nvSpPr>
          <p:cNvPr id="3" name="Title 2"/>
          <p:cNvSpPr>
            <a:spLocks noGrp="1"/>
          </p:cNvSpPr>
          <p:nvPr>
            <p:ph type="title"/>
          </p:nvPr>
        </p:nvSpPr>
        <p:spPr/>
        <p:txBody>
          <a:bodyPr/>
          <a:lstStyle/>
          <a:p>
            <a:r>
              <a:rPr lang="en-US" dirty="0" smtClean="0"/>
              <a:t>PART 1: THE TEEN BRAIN</a:t>
            </a:r>
            <a:endParaRPr lang="en-US" dirty="0"/>
          </a:p>
        </p:txBody>
      </p:sp>
    </p:spTree>
    <p:extLst>
      <p:ext uri="{BB962C8B-B14F-4D97-AF65-F5344CB8AC3E}">
        <p14:creationId xmlns:p14="http://schemas.microsoft.com/office/powerpoint/2010/main" val="1563235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a:spLocks noGrp="1"/>
          </p:cNvSpPr>
          <p:nvPr>
            <p:ph idx="1"/>
          </p:nvPr>
        </p:nvSpPr>
        <p:spPr>
          <a:xfrm>
            <a:off x="1981200" y="1828800"/>
            <a:ext cx="8229600" cy="4267200"/>
          </a:xfrm>
        </p:spPr>
        <p:txBody>
          <a:bodyPr/>
          <a:lstStyle/>
          <a:p>
            <a:pPr marL="0" indent="0">
              <a:buNone/>
            </a:pPr>
            <a:r>
              <a:rPr lang="en-US" dirty="0" smtClean="0"/>
              <a:t>- NIH study shows that brains go undergo a massive reorganization between our 12</a:t>
            </a:r>
            <a:r>
              <a:rPr lang="en-US" baseline="30000" dirty="0" smtClean="0"/>
              <a:t>th</a:t>
            </a:r>
            <a:r>
              <a:rPr lang="en-US" dirty="0" smtClean="0"/>
              <a:t> and 25</a:t>
            </a:r>
            <a:r>
              <a:rPr lang="en-US" baseline="30000" dirty="0" smtClean="0"/>
              <a:t>th</a:t>
            </a:r>
            <a:r>
              <a:rPr lang="en-US" dirty="0" smtClean="0"/>
              <a:t> years. </a:t>
            </a:r>
          </a:p>
          <a:p>
            <a:pPr marL="0" indent="0">
              <a:buNone/>
            </a:pPr>
            <a:endParaRPr lang="en-US" dirty="0"/>
          </a:p>
          <a:p>
            <a:pPr marL="0" indent="0">
              <a:buNone/>
            </a:pPr>
            <a:r>
              <a:rPr lang="en-US" dirty="0" smtClean="0"/>
              <a:t>- “Teens are still learning to use their brain’s new networks. Stress, fatigue, or challenges can cause a misfire.” </a:t>
            </a:r>
          </a:p>
          <a:p>
            <a:pPr marL="0" indent="0">
              <a:buNone/>
            </a:pPr>
            <a:endParaRPr lang="en-US" dirty="0"/>
          </a:p>
          <a:p>
            <a:pPr marL="0" indent="0">
              <a:buNone/>
            </a:pPr>
            <a:endParaRPr lang="en-US" dirty="0" smtClean="0"/>
          </a:p>
        </p:txBody>
      </p:sp>
      <p:sp>
        <p:nvSpPr>
          <p:cNvPr id="8" name="Title 2"/>
          <p:cNvSpPr>
            <a:spLocks noGrp="1"/>
          </p:cNvSpPr>
          <p:nvPr>
            <p:ph type="title"/>
          </p:nvPr>
        </p:nvSpPr>
        <p:spPr>
          <a:xfrm>
            <a:off x="1981200" y="304800"/>
            <a:ext cx="8229600" cy="1371600"/>
          </a:xfrm>
        </p:spPr>
        <p:txBody>
          <a:bodyPr>
            <a:normAutofit/>
          </a:bodyPr>
          <a:lstStyle/>
          <a:p>
            <a:r>
              <a:rPr lang="en-US" dirty="0" smtClean="0"/>
              <a:t>Where are teens, neurologically and developmentally?</a:t>
            </a:r>
            <a:endParaRPr lang="en-US" dirty="0"/>
          </a:p>
        </p:txBody>
      </p:sp>
      <p:pic>
        <p:nvPicPr>
          <p:cNvPr id="1026" name="Picture 2" descr="Work in progress"/>
          <p:cNvPicPr>
            <a:picLocks noChangeAspect="1" noChangeArrowheads="1"/>
          </p:cNvPicPr>
          <p:nvPr/>
        </p:nvPicPr>
        <p:blipFill rotWithShape="1">
          <a:blip r:embed="rId3">
            <a:extLst>
              <a:ext uri="{28A0092B-C50C-407E-A947-70E740481C1C}">
                <a14:useLocalDpi xmlns:a14="http://schemas.microsoft.com/office/drawing/2010/main" val="0"/>
              </a:ext>
            </a:extLst>
          </a:blip>
          <a:srcRect l="17586" t="13705" r="17482" b="15008"/>
          <a:stretch/>
        </p:blipFill>
        <p:spPr bwMode="auto">
          <a:xfrm>
            <a:off x="7467600" y="4410808"/>
            <a:ext cx="2514600" cy="18375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467600" y="6248401"/>
            <a:ext cx="4572000" cy="461665"/>
          </a:xfrm>
          <a:prstGeom prst="rect">
            <a:avLst/>
          </a:prstGeom>
        </p:spPr>
        <p:txBody>
          <a:bodyPr>
            <a:spAutoFit/>
          </a:bodyPr>
          <a:lstStyle/>
          <a:p>
            <a:r>
              <a:rPr lang="en-US" sz="1200" dirty="0">
                <a:solidFill>
                  <a:srgbClr val="272727"/>
                </a:solidFill>
                <a:latin typeface="Georgia" panose="02040502050405020303" pitchFamily="18" charset="0"/>
              </a:rPr>
              <a:t>Photo Credit: Alexander </a:t>
            </a:r>
            <a:r>
              <a:rPr lang="en-US" sz="1200" dirty="0" err="1">
                <a:solidFill>
                  <a:srgbClr val="272727"/>
                </a:solidFill>
                <a:latin typeface="Georgia" panose="02040502050405020303" pitchFamily="18" charset="0"/>
              </a:rPr>
              <a:t>Baxevanis</a:t>
            </a:r>
            <a:r>
              <a:rPr lang="en-US" sz="1200" dirty="0">
                <a:solidFill>
                  <a:srgbClr val="272727"/>
                </a:solidFill>
                <a:latin typeface="Georgia" panose="02040502050405020303" pitchFamily="18" charset="0"/>
              </a:rPr>
              <a:t> </a:t>
            </a:r>
            <a:endParaRPr lang="en-US" sz="1200" dirty="0">
              <a:solidFill>
                <a:srgbClr val="272727"/>
              </a:solidFill>
              <a:latin typeface="Georgia" panose="02040502050405020303" pitchFamily="18" charset="0"/>
            </a:endParaRPr>
          </a:p>
          <a:p>
            <a:r>
              <a:rPr lang="en-US" sz="1200" dirty="0">
                <a:solidFill>
                  <a:srgbClr val="272727"/>
                </a:solidFill>
                <a:latin typeface="Georgia" panose="02040502050405020303" pitchFamily="18" charset="0"/>
              </a:rPr>
              <a:t>(</a:t>
            </a:r>
            <a:r>
              <a:rPr lang="en-US" sz="1200" dirty="0">
                <a:solidFill>
                  <a:srgbClr val="272727"/>
                </a:solidFill>
                <a:latin typeface="Georgia" panose="02040502050405020303" pitchFamily="18" charset="0"/>
              </a:rPr>
              <a:t>Creative Commons)</a:t>
            </a:r>
            <a:endParaRPr lang="en-US" sz="1200" dirty="0">
              <a:solidFill>
                <a:prstClr val="white"/>
              </a:solidFill>
            </a:endParaRPr>
          </a:p>
        </p:txBody>
      </p:sp>
    </p:spTree>
    <p:extLst>
      <p:ext uri="{BB962C8B-B14F-4D97-AF65-F5344CB8AC3E}">
        <p14:creationId xmlns:p14="http://schemas.microsoft.com/office/powerpoint/2010/main" val="2869198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physical brain </a:t>
            </a:r>
            <a:r>
              <a:rPr lang="en-US" dirty="0" smtClean="0">
                <a:hlinkClick r:id="rId3"/>
              </a:rPr>
              <a:t>here</a:t>
            </a:r>
            <a:endParaRPr lang="en-US" dirty="0"/>
          </a:p>
          <a:p>
            <a:pPr marL="0" indent="0">
              <a:buNone/>
            </a:pPr>
            <a:endParaRPr lang="en-US" dirty="0" smtClean="0"/>
          </a:p>
          <a:p>
            <a:r>
              <a:rPr lang="en-US" dirty="0" smtClean="0"/>
              <a:t>If teenagers have a heightened ability to learn and retain information, why do they make poor behavioral judgement? </a:t>
            </a:r>
            <a:r>
              <a:rPr lang="en-US" dirty="0" smtClean="0">
                <a:solidFill>
                  <a:schemeClr val="accent6">
                    <a:lumMod val="40000"/>
                    <a:lumOff val="60000"/>
                  </a:schemeClr>
                </a:solidFill>
                <a:hlinkClick r:id="rId4"/>
              </a:rPr>
              <a:t>Begin 2:40 </a:t>
            </a:r>
            <a:endParaRPr lang="en-US" dirty="0">
              <a:solidFill>
                <a:schemeClr val="accent6">
                  <a:lumMod val="40000"/>
                  <a:lumOff val="60000"/>
                </a:schemeClr>
              </a:solidFill>
            </a:endParaRPr>
          </a:p>
        </p:txBody>
      </p:sp>
      <p:sp>
        <p:nvSpPr>
          <p:cNvPr id="3" name="Title 2"/>
          <p:cNvSpPr>
            <a:spLocks noGrp="1"/>
          </p:cNvSpPr>
          <p:nvPr>
            <p:ph type="title"/>
          </p:nvPr>
        </p:nvSpPr>
        <p:spPr/>
        <p:txBody>
          <a:bodyPr/>
          <a:lstStyle/>
          <a:p>
            <a:r>
              <a:rPr lang="en-US" dirty="0" smtClean="0"/>
              <a:t>The Brain</a:t>
            </a:r>
            <a:endParaRPr lang="en-US" dirty="0"/>
          </a:p>
        </p:txBody>
      </p:sp>
    </p:spTree>
    <p:extLst>
      <p:ext uri="{BB962C8B-B14F-4D97-AF65-F5344CB8AC3E}">
        <p14:creationId xmlns:p14="http://schemas.microsoft.com/office/powerpoint/2010/main" val="26929545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do teens need? </a:t>
            </a:r>
          </a:p>
        </p:txBody>
      </p:sp>
      <p:pic>
        <p:nvPicPr>
          <p:cNvPr id="1026" name="Picture 2" descr="http://www.esc14.net/users/0024/40%20Assets%20website.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95801" y="1676401"/>
            <a:ext cx="2883073" cy="19383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62200" y="4191001"/>
            <a:ext cx="7620000" cy="1015663"/>
          </a:xfrm>
          <a:prstGeom prst="rect">
            <a:avLst/>
          </a:prstGeom>
          <a:noFill/>
        </p:spPr>
        <p:txBody>
          <a:bodyPr wrap="square" rtlCol="0">
            <a:spAutoFit/>
          </a:bodyPr>
          <a:lstStyle/>
          <a:p>
            <a:pPr algn="ctr"/>
            <a:r>
              <a:rPr lang="en-US" sz="2000" dirty="0">
                <a:solidFill>
                  <a:prstClr val="white"/>
                </a:solidFill>
              </a:rPr>
              <a:t>Support	     Empowerment    Boundaries &amp; Expectations</a:t>
            </a:r>
          </a:p>
          <a:p>
            <a:pPr algn="ctr"/>
            <a:r>
              <a:rPr lang="en-US" sz="2000" dirty="0">
                <a:solidFill>
                  <a:prstClr val="white"/>
                </a:solidFill>
              </a:rPr>
              <a:t>Constructive Use of Time   Commitment to Learning    </a:t>
            </a:r>
          </a:p>
          <a:p>
            <a:pPr algn="ctr"/>
            <a:r>
              <a:rPr lang="en-US" sz="2000" dirty="0">
                <a:solidFill>
                  <a:prstClr val="white"/>
                </a:solidFill>
              </a:rPr>
              <a:t>Positive Values	 Social Competencies</a:t>
            </a:r>
            <a:r>
              <a:rPr lang="en-US" sz="2000" dirty="0">
                <a:solidFill>
                  <a:prstClr val="white"/>
                </a:solidFill>
              </a:rPr>
              <a:t> </a:t>
            </a:r>
            <a:r>
              <a:rPr lang="en-US" sz="2000" dirty="0">
                <a:solidFill>
                  <a:prstClr val="white"/>
                </a:solidFill>
              </a:rPr>
              <a:t>   Positive Identity</a:t>
            </a:r>
            <a:endParaRPr lang="en-US" sz="2000" dirty="0">
              <a:solidFill>
                <a:prstClr val="white"/>
              </a:solidFill>
            </a:endParaRPr>
          </a:p>
        </p:txBody>
      </p:sp>
    </p:spTree>
    <p:extLst>
      <p:ext uri="{BB962C8B-B14F-4D97-AF65-F5344CB8AC3E}">
        <p14:creationId xmlns:p14="http://schemas.microsoft.com/office/powerpoint/2010/main" val="2032719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3429000" y="1381125"/>
            <a:ext cx="5334000" cy="4438650"/>
          </a:xfrm>
          <a:prstGeom prst="rect">
            <a:avLst/>
          </a:prstGeom>
        </p:spPr>
      </p:pic>
      <p:sp>
        <p:nvSpPr>
          <p:cNvPr id="3" name="Title 2"/>
          <p:cNvSpPr>
            <a:spLocks noGrp="1"/>
          </p:cNvSpPr>
          <p:nvPr>
            <p:ph type="title"/>
          </p:nvPr>
        </p:nvSpPr>
        <p:spPr/>
        <p:txBody>
          <a:bodyPr/>
          <a:lstStyle/>
          <a:p>
            <a:r>
              <a:rPr lang="en-US" dirty="0" smtClean="0"/>
              <a:t>What do teens need? </a:t>
            </a:r>
            <a:endParaRPr lang="en-US" dirty="0"/>
          </a:p>
        </p:txBody>
      </p:sp>
      <p:sp>
        <p:nvSpPr>
          <p:cNvPr id="6" name="Rectangle 5"/>
          <p:cNvSpPr/>
          <p:nvPr/>
        </p:nvSpPr>
        <p:spPr>
          <a:xfrm>
            <a:off x="2133600" y="6086475"/>
            <a:ext cx="7924800" cy="523220"/>
          </a:xfrm>
          <a:prstGeom prst="rect">
            <a:avLst/>
          </a:prstGeom>
        </p:spPr>
        <p:txBody>
          <a:bodyPr wrap="square">
            <a:spAutoFit/>
          </a:bodyPr>
          <a:lstStyle/>
          <a:p>
            <a:r>
              <a:rPr lang="en-US" sz="1400" dirty="0">
                <a:solidFill>
                  <a:prstClr val="white"/>
                </a:solidFill>
              </a:rPr>
              <a:t>Renée J. </a:t>
            </a:r>
            <a:r>
              <a:rPr lang="en-US" sz="1400" dirty="0" err="1">
                <a:solidFill>
                  <a:prstClr val="white"/>
                </a:solidFill>
              </a:rPr>
              <a:t>Vaillancourt</a:t>
            </a:r>
            <a:r>
              <a:rPr lang="en-US" sz="1400" dirty="0">
                <a:solidFill>
                  <a:prstClr val="white"/>
                </a:solidFill>
              </a:rPr>
              <a:t>. </a:t>
            </a:r>
            <a:r>
              <a:rPr lang="en-US" sz="1400" i="1" dirty="0">
                <a:solidFill>
                  <a:prstClr val="white"/>
                </a:solidFill>
              </a:rPr>
              <a:t>Bare Bones Young Adult Services: tips for public library generalists.</a:t>
            </a:r>
            <a:r>
              <a:rPr lang="en-US" sz="1400" dirty="0">
                <a:solidFill>
                  <a:prstClr val="white"/>
                </a:solidFill>
              </a:rPr>
              <a:t> Public Library Association, 2000. Print.</a:t>
            </a:r>
          </a:p>
        </p:txBody>
      </p:sp>
    </p:spTree>
    <p:extLst>
      <p:ext uri="{BB962C8B-B14F-4D97-AF65-F5344CB8AC3E}">
        <p14:creationId xmlns:p14="http://schemas.microsoft.com/office/powerpoint/2010/main" val="2148517378"/>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tint val="100000"/>
                <a:shade val="42000"/>
                <a:hueMod val="100000"/>
                <a:satMod val="100000"/>
              </a:schemeClr>
              <a:schemeClr val="phClr">
                <a:tint val="40000"/>
                <a:shade val="100000"/>
                <a:hueMod val="100000"/>
                <a:satMod val="10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4530</Words>
  <Application>Microsoft Office PowerPoint</Application>
  <PresentationFormat>Widescreen</PresentationFormat>
  <Paragraphs>251</Paragraphs>
  <Slides>22</Slides>
  <Notes>22</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Arial</vt:lpstr>
      <vt:lpstr>Calibri</vt:lpstr>
      <vt:lpstr>Calibri Light</vt:lpstr>
      <vt:lpstr>Constantia</vt:lpstr>
      <vt:lpstr>Georgia</vt:lpstr>
      <vt:lpstr>Wingdings</vt:lpstr>
      <vt:lpstr>Wingdings 2</vt:lpstr>
      <vt:lpstr>Office Theme</vt:lpstr>
      <vt:lpstr>Paper</vt:lpstr>
      <vt:lpstr>Understanding Teen Emotional and Neurological Development or…it’s not hormones, it’s their brains!</vt:lpstr>
      <vt:lpstr>Welcome </vt:lpstr>
      <vt:lpstr>Who am I? </vt:lpstr>
      <vt:lpstr>Where did I get my information? </vt:lpstr>
      <vt:lpstr>PART 1: THE TEEN BRAIN</vt:lpstr>
      <vt:lpstr>Where are teens, neurologically and developmentally?</vt:lpstr>
      <vt:lpstr>The Brain</vt:lpstr>
      <vt:lpstr>What do teens need? </vt:lpstr>
      <vt:lpstr>What do teens need? </vt:lpstr>
      <vt:lpstr>What do teens need? </vt:lpstr>
      <vt:lpstr>Empathy</vt:lpstr>
      <vt:lpstr>Small Group #1</vt:lpstr>
      <vt:lpstr> PART 2: TEENS AS PATRONS</vt:lpstr>
      <vt:lpstr>Question: </vt:lpstr>
      <vt:lpstr>Why We Need – and Want –Teen Patrons</vt:lpstr>
      <vt:lpstr>How Can We Help Them? </vt:lpstr>
      <vt:lpstr>How Can We Help Them? </vt:lpstr>
      <vt:lpstr>Small Group #2</vt:lpstr>
      <vt:lpstr>PART 3: TEACH OTHERS</vt:lpstr>
      <vt:lpstr>Teach Yourself</vt:lpstr>
      <vt:lpstr>Wrap-Up</vt:lpstr>
      <vt:lpstr>PowerPoint Presentation</vt:lpstr>
    </vt:vector>
  </TitlesOfParts>
  <Company>County of Loudoun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Teen Emotional and Neurological Development or…it’s not hormones, it’s their brains!</dc:title>
  <dc:creator>Shroeder, April</dc:creator>
  <cp:lastModifiedBy>Shroeder, April</cp:lastModifiedBy>
  <cp:revision>9</cp:revision>
  <dcterms:created xsi:type="dcterms:W3CDTF">2015-10-14T15:03:50Z</dcterms:created>
  <dcterms:modified xsi:type="dcterms:W3CDTF">2015-10-14T16:57:50Z</dcterms:modified>
</cp:coreProperties>
</file>