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4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734156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GTAs are:  important partners (teaching core undergraduate classes), important learners (new teachers and scholars)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599" cy="2736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599" cy="1056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599" cy="261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599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599" cy="1122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8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8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7999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7999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199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199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feerrar@vt.edu" TargetMode="External"/><Relationship Id="rId4" Type="http://schemas.openxmlformats.org/officeDocument/2006/relationships/hyperlink" Target="mailto:rebeccakate.miller@gmail.com" TargetMode="External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confidential.com/admit/college-profs-and-tas/" TargetMode="External"/><Relationship Id="rId4" Type="http://schemas.openxmlformats.org/officeDocument/2006/relationships/hyperlink" Target="http://www.redbubble.com/people/custom333/works/14700487-keep-calm-im-a-teaching-assistant-custom-tshirt?p=t-shirt" TargetMode="External"/><Relationship Id="rId5" Type="http://schemas.openxmlformats.org/officeDocument/2006/relationships/hyperlink" Target="http://kerriemore.com/2012/02/05/finding-the-perfect-balance/" TargetMode="External"/><Relationship Id="rId6" Type="http://schemas.openxmlformats.org/officeDocument/2006/relationships/hyperlink" Target="https://www.flickr.com/photos/inkybob/122476156/in/photolist-bPHTS-8vehvb-bHX4zT-cJ4djA-cJ4fry-cJ4bgQ-cJ3QzU-cJ4ekG-cJ3ZV3-cJ4cCG-d8GwF5-dm9zwA-db99c3-dkSuN9-cJ3ReG-cJ4aoC-cJ3wiy-cJ4iRQ-cJ3Vuf-cJ4gD5-cJ45BQ-cJ4ckm-cJ3HR9-cJ3CQs-cJ3SLs-cJ486U-cJ3MWb-cJ4m8o-cJ429u-cJ3FEo-aqEsmt-9BRZ3-HCnwo-o5X4Ar-vu9vSo-b47Dcp-92wZ9p-bPHTR-g69qV1-58tn1B-aqEt9e-58tmS6-8T9tUk-jgqB3D-8MrtxC-LH9aE-6xPHb3-3KBnLW-btdEpi-5A1dR2" TargetMode="External"/><Relationship Id="rId7" Type="http://schemas.openxmlformats.org/officeDocument/2006/relationships/hyperlink" Target="http://www.platinumelearning.com.au/development.aspx" TargetMode="External"/><Relationship Id="rId8" Type="http://schemas.openxmlformats.org/officeDocument/2006/relationships/hyperlink" Target="https://www.flickr.com/photos/grantmac/2390138546/in/photolist-4Dd5Vh-2SSneh-9nueDR-arLV3k-m3nDsL-8WrMyk-7NW3vW-h27nev-7uZPyh-fwWAzc-5SbKvW-roe5ss-oaZhBP-urdhMZ-ieuQAw-928ZR7-8msemz-7GsTnH-7fnreL-9PdFv9-f9resk-yUv6wF-9GkgZY-cmrVeo-yfcx6D-2YFwbq-ySnLcN-3eknzS-963X1q-bxMGYt-c3w73u-dmGHGJ-6epJGM-q88wFV-6UCuyS-4SzPYD-7Ro1Er-dEqbfA-579SGJ-fNh9UN-cDLh87-cvkq8A-aEKsAq-9UHtmN-qzPmYx-6ynk7z-bEAmGX-qhVubQ-nZND16-aDr18H" TargetMode="External"/><Relationship Id="rId9" Type="http://schemas.openxmlformats.org/officeDocument/2006/relationships/hyperlink" Target="https://www.flickr.com/photos/danielygo/13989872786/" TargetMode="External"/><Relationship Id="rId10" Type="http://schemas.openxmlformats.org/officeDocument/2006/relationships/hyperlink" Target="https://www.flickr.com/photos/marcwathieu/2979581445/in/photolist-5xi8KT-8nZs5P-8gX54h-iAxDtD-pNfEcD-6ASji4-Hgvsr-3nt85E-ci82s-4stfWT-5XsxwH-pfP5wu-4EYA2F-pB5UTe-pqTwWW-bd7Yac-9NHp18-8M6uaf-5xnfRN-8HR9JE-3dQcDz-39ex6K-5rAqN8-58ySX2-6MuBHd-e1Wybz-99SBFB-dTwEMv-dngYZP-nnmT2h-psEPv1-87GXZ1-7vM6VC-9RmQvK-nK6ygW-JRPAb-51pPQR-jexz3n-ppiJPY-gFMU9Q-w3nhKV-prj6uu-p9RMKK-cSkgA-5YqBrR-k3K25P-8naGh-g3xJFv-fw4S53-4wSMCp" TargetMode="External"/><Relationship Id="rId11" Type="http://schemas.openxmlformats.org/officeDocument/2006/relationships/hyperlink" Target="http://www.stevewiens.com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8E5">
            <a:alpha val="91920"/>
          </a:srgbClr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311700" y="1053896"/>
            <a:ext cx="8520599" cy="1545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/>
              <a:t>Student, Teacher, and Partner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388075" y="2599508"/>
            <a:ext cx="8520599" cy="105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Understanding and Supporting the Many Roles of Graduate Teaching Assistants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subTitle" idx="2"/>
          </p:nvPr>
        </p:nvSpPr>
        <p:spPr>
          <a:xfrm>
            <a:off x="540100" y="4523475"/>
            <a:ext cx="7456500" cy="105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Julia Feerrar, Virginia Tech</a:t>
            </a:r>
          </a:p>
          <a:p>
            <a:pPr lvl="0" algn="l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Rebecca K. Miller, Penn State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8E5">
            <a:alpha val="91920"/>
          </a:srgbClr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855900" y="1542500"/>
            <a:ext cx="7432200" cy="251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chemeClr val="dk1"/>
                </a:solidFill>
              </a:rPr>
              <a:t>How we support GTAs and other new academics in their teaching and learning roles: 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b="1">
                <a:solidFill>
                  <a:schemeClr val="dk1"/>
                </a:solidFill>
              </a:rPr>
              <a:t>A Virginia Tech case study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828" y="0"/>
            <a:ext cx="5036343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786" y="0"/>
            <a:ext cx="86564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2167450" y="6088225"/>
            <a:ext cx="61977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200">
                <a:solidFill>
                  <a:srgbClr val="000000"/>
                </a:solidFill>
              </a:rPr>
              <a:t>Meeting GTAs Where They Are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254550" y="3160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solidFill>
                  <a:srgbClr val="F3F3F3"/>
                </a:solidFill>
              </a:rPr>
              <a:t>Providing Resources and Training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2099725" y="5740425"/>
            <a:ext cx="6935699" cy="94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400">
                <a:solidFill>
                  <a:srgbClr val="FFFFFF"/>
                </a:solidFill>
              </a:rPr>
              <a:t>http://guides.lib.vt.edu/1106toolkit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2479"/>
            <a:ext cx="9144001" cy="558934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76250" y="265400"/>
            <a:ext cx="6596999" cy="763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2352"/>
              <a:buFont typeface="Arial"/>
              <a:buNone/>
            </a:pPr>
            <a:r>
              <a:rPr lang="en" sz="3400">
                <a:solidFill>
                  <a:srgbClr val="434343"/>
                </a:solidFill>
              </a:rPr>
              <a:t>http://guides.lib.vt.edu/1106toolkit</a:t>
            </a:r>
          </a:p>
          <a:p>
            <a:pPr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450" y="237082"/>
            <a:ext cx="9144000" cy="611683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842300" y="5622575"/>
            <a:ext cx="47769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400"/>
              <a:t>Starting Conversations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When working with GTA partners...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400"/>
              <a:t>Recognize their unique experiences and expertise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400"/>
              <a:t>Have empathy for their roles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400"/>
              <a:t>Identify and integrate with departmental structures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400"/>
              <a:t>Focus on shared goals and challenges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400"/>
              <a:t>Seek opportunities to be a mentor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4000" y="0"/>
            <a:ext cx="9398000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Future Plans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470" y="0"/>
            <a:ext cx="887505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834625" y="683591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Discussion Question 3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50125" y="1151400"/>
            <a:ext cx="7825799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To help us meet our third learning outcome, we have developed an opportunity for you to think about what we’ve discussed here today and apply it to a scenario.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Listen to the scenario and work with your group to develop a strategy for this scenario. 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8E5">
            <a:alpha val="91920"/>
          </a:srgbClr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87" y="515421"/>
            <a:ext cx="8752224" cy="582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450" y="1083049"/>
            <a:ext cx="4016124" cy="469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825" y="621875"/>
            <a:ext cx="3750224" cy="561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Readings and Additional Resources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Austin, A. “Preparing the Next Generation of Faculty: Graduate School as Socialization to the Academic Career.” Journal of Higher Education, 2002, 73(1), 94–122.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Magrino, W., &amp; Sorrell, P. (2014). Professionalizing the Amateur: Social Media, the "Myth of the Digital Native," and the Graduate Assistant in the Composition Classroom. </a:t>
            </a:r>
            <a:r>
              <a:rPr lang="en" sz="1400" i="1">
                <a:solidFill>
                  <a:srgbClr val="000000"/>
                </a:solidFill>
              </a:rPr>
              <a:t>Journal Of Interdisciplinary Studies In Education</a:t>
            </a:r>
            <a:r>
              <a:rPr lang="en" sz="1400">
                <a:solidFill>
                  <a:srgbClr val="000000"/>
                </a:solidFill>
              </a:rPr>
              <a:t>, </a:t>
            </a:r>
            <a:r>
              <a:rPr lang="en" sz="1400" i="1">
                <a:solidFill>
                  <a:srgbClr val="000000"/>
                </a:solidFill>
              </a:rPr>
              <a:t>3</a:t>
            </a:r>
            <a:r>
              <a:rPr lang="en" sz="1400">
                <a:solidFill>
                  <a:srgbClr val="000000"/>
                </a:solidFill>
              </a:rPr>
              <a:t>(1), 76-94.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Gallego, M. (2014). Professional development of graduate teaching assistants in facultylike positions: Fostering reflective practices through reflective teaching journals. </a:t>
            </a:r>
            <a:r>
              <a:rPr lang="en" sz="1400" i="1">
                <a:solidFill>
                  <a:srgbClr val="000000"/>
                </a:solidFill>
              </a:rPr>
              <a:t>Journal Of The Scholarship Of Teaching &amp; Learning</a:t>
            </a:r>
            <a:r>
              <a:rPr lang="en" sz="1400">
                <a:solidFill>
                  <a:srgbClr val="000000"/>
                </a:solidFill>
              </a:rPr>
              <a:t>, </a:t>
            </a:r>
            <a:r>
              <a:rPr lang="en" sz="1400" i="1">
                <a:solidFill>
                  <a:srgbClr val="000000"/>
                </a:solidFill>
              </a:rPr>
              <a:t>14</a:t>
            </a:r>
            <a:r>
              <a:rPr lang="en" sz="1400">
                <a:solidFill>
                  <a:srgbClr val="000000"/>
                </a:solidFill>
              </a:rPr>
              <a:t>(2), 96-110. doi:10.14434/josotl.v14i2.4218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Dunn-Haley, K., &amp; Zanzucchi, A. (2012). Complicity or multiplicity? Defining boundaries for graduate teaching assistant success. </a:t>
            </a:r>
            <a:r>
              <a:rPr lang="en" sz="1400" i="1">
                <a:solidFill>
                  <a:srgbClr val="000000"/>
                </a:solidFill>
              </a:rPr>
              <a:t>New Directions For Teaching &amp; Learning</a:t>
            </a:r>
            <a:r>
              <a:rPr lang="en" sz="1400">
                <a:solidFill>
                  <a:srgbClr val="000000"/>
                </a:solidFill>
              </a:rPr>
              <a:t>, </a:t>
            </a:r>
            <a:r>
              <a:rPr lang="en" sz="1400" i="1">
                <a:solidFill>
                  <a:srgbClr val="000000"/>
                </a:solidFill>
              </a:rPr>
              <a:t>2012</a:t>
            </a:r>
            <a:r>
              <a:rPr lang="en" sz="1400">
                <a:solidFill>
                  <a:srgbClr val="000000"/>
                </a:solidFill>
              </a:rPr>
              <a:t>(131), 71-83. doi:10.1002/tl.20028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Meanwell, E., &amp; Kleiner, S. (2014). The Emotional Experience of First-time Teaching: Reflections from Graduate Instructors, 1997–2006. </a:t>
            </a:r>
            <a:r>
              <a:rPr lang="en" sz="1400" i="1">
                <a:solidFill>
                  <a:srgbClr val="000000"/>
                </a:solidFill>
              </a:rPr>
              <a:t>Teaching Sociology</a:t>
            </a:r>
            <a:r>
              <a:rPr lang="en" sz="1400">
                <a:solidFill>
                  <a:srgbClr val="000000"/>
                </a:solidFill>
              </a:rPr>
              <a:t>, </a:t>
            </a:r>
            <a:r>
              <a:rPr lang="en" sz="1400" i="1">
                <a:solidFill>
                  <a:srgbClr val="000000"/>
                </a:solidFill>
              </a:rPr>
              <a:t>42</a:t>
            </a:r>
            <a:r>
              <a:rPr lang="en" sz="1400">
                <a:solidFill>
                  <a:srgbClr val="000000"/>
                </a:solidFill>
              </a:rPr>
              <a:t>(1), 17-27. doi:10.1177/0092055X13508377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Wise, A. (2011). Supporting Future Faculty in Developing their Teaching Practices: An Exploration of Communication Networks among Graduate Teaching Assistants. </a:t>
            </a:r>
            <a:r>
              <a:rPr lang="en" sz="1400" i="1">
                <a:solidFill>
                  <a:srgbClr val="000000"/>
                </a:solidFill>
              </a:rPr>
              <a:t>International Journal Of Teaching &amp; Learning In Higher Education</a:t>
            </a:r>
            <a:r>
              <a:rPr lang="en" sz="1400">
                <a:solidFill>
                  <a:srgbClr val="000000"/>
                </a:solidFill>
              </a:rPr>
              <a:t>, </a:t>
            </a:r>
            <a:r>
              <a:rPr lang="en" sz="1400" i="1">
                <a:solidFill>
                  <a:srgbClr val="000000"/>
                </a:solidFill>
              </a:rPr>
              <a:t>23</a:t>
            </a:r>
            <a:r>
              <a:rPr lang="en" sz="1400">
                <a:solidFill>
                  <a:srgbClr val="000000"/>
                </a:solidFill>
              </a:rPr>
              <a:t>(2), 135-149.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Thank you! 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Julia Feerrar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Learning Services Librarian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Virginia Tech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feerrar@vt.edu</a:t>
            </a:r>
            <a:r>
              <a:rPr lang="en"/>
              <a:t> | @JuliaFeerrar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Rebecca K. Miller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Head, Library Learning Services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Penn State  University Libraries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rebeccakate.miller@gmail.com</a:t>
            </a:r>
            <a:r>
              <a:rPr lang="en"/>
              <a:t>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6750" y="2104200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Image Credits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200"/>
              <a:t>“College Profs and TAs”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http://www.collegeconfidential.com/admit/college-profs-and-tas/</a:t>
            </a:r>
            <a:r>
              <a:rPr lang="en" sz="1200"/>
              <a:t> </a:t>
            </a:r>
          </a:p>
          <a:p>
            <a:pPr rtl="0">
              <a:spcBef>
                <a:spcPts val="0"/>
              </a:spcBef>
              <a:buNone/>
            </a:pPr>
            <a:r>
              <a:rPr lang="en" sz="1200"/>
              <a:t>“Keep Calm I’m a Teaching Assistant” 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http://www.redbubble.com/people/custom333/works/14700487-keep-calm-im-a-teaching-assistant-custom-tshirt?p=t-shirt</a:t>
            </a:r>
            <a:r>
              <a:rPr lang="en" sz="1200"/>
              <a:t> </a:t>
            </a:r>
          </a:p>
          <a:p>
            <a:pPr rtl="0">
              <a:spcBef>
                <a:spcPts val="0"/>
              </a:spcBef>
              <a:buNone/>
            </a:pPr>
            <a:r>
              <a:rPr lang="en" sz="1200"/>
              <a:t>“Finding the Perfect Balance” 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http://kerriemore.com/2012/02/05/finding-the-perfect-balance/</a:t>
            </a:r>
            <a:r>
              <a:rPr lang="en" sz="1200"/>
              <a:t> </a:t>
            </a:r>
          </a:p>
          <a:p>
            <a:pPr rtl="0">
              <a:spcBef>
                <a:spcPts val="0"/>
              </a:spcBef>
              <a:buNone/>
            </a:pPr>
            <a:r>
              <a:rPr lang="en" sz="1200"/>
              <a:t>“Map and Compass” Ian Kelsall </a:t>
            </a:r>
            <a:r>
              <a:rPr lang="en" sz="1200" u="sng">
                <a:solidFill>
                  <a:schemeClr val="hlink"/>
                </a:solidFill>
                <a:hlinkClick r:id="rId6"/>
              </a:rPr>
              <a:t>flickrCC</a:t>
            </a:r>
          </a:p>
          <a:p>
            <a:pPr rtl="0">
              <a:spcBef>
                <a:spcPts val="0"/>
              </a:spcBef>
              <a:buNone/>
            </a:pPr>
            <a:r>
              <a:rPr lang="en" sz="1200"/>
              <a:t>“Little Professor” </a:t>
            </a:r>
            <a:r>
              <a:rPr lang="en" sz="1200" u="sng">
                <a:solidFill>
                  <a:schemeClr val="hlink"/>
                </a:solidFill>
                <a:hlinkClick r:id="rId7"/>
              </a:rPr>
              <a:t>http://www.platinumelearning.com.au/development.aspx</a:t>
            </a:r>
          </a:p>
          <a:p>
            <a:pPr rtl="0">
              <a:spcBef>
                <a:spcPts val="0"/>
              </a:spcBef>
              <a:buNone/>
            </a:pPr>
            <a:r>
              <a:rPr lang="en" sz="1200"/>
              <a:t>“It’s Not Me” Grumpy Cat </a:t>
            </a:r>
          </a:p>
          <a:p>
            <a:pPr rtl="0">
              <a:spcBef>
                <a:spcPts val="0"/>
              </a:spcBef>
              <a:buNone/>
            </a:pPr>
            <a:r>
              <a:rPr lang="en" sz="1200"/>
              <a:t>“Fashionably Parked” Grant MacDonald </a:t>
            </a:r>
            <a:r>
              <a:rPr lang="en" sz="1200" u="sng">
                <a:solidFill>
                  <a:schemeClr val="hlink"/>
                </a:solidFill>
                <a:hlinkClick r:id="rId8"/>
              </a:rPr>
              <a:t>flickrCC</a:t>
            </a:r>
          </a:p>
          <a:p>
            <a:pPr rtl="0">
              <a:spcBef>
                <a:spcPts val="0"/>
              </a:spcBef>
              <a:buNone/>
            </a:pPr>
            <a:r>
              <a:rPr lang="en" sz="1200"/>
              <a:t>“Tools” Natasha Wheatland </a:t>
            </a:r>
            <a:r>
              <a:rPr lang="en" sz="1200" u="sng">
                <a:solidFill>
                  <a:schemeClr val="hlink"/>
                </a:solidFill>
                <a:hlinkClick r:id="rId9"/>
              </a:rPr>
              <a:t>flickrCC</a:t>
            </a:r>
            <a:r>
              <a:rPr lang="en" sz="1200"/>
              <a:t> </a:t>
            </a:r>
          </a:p>
          <a:p>
            <a:pPr rtl="0">
              <a:spcBef>
                <a:spcPts val="0"/>
              </a:spcBef>
              <a:buNone/>
            </a:pPr>
            <a:r>
              <a:rPr lang="en" sz="1200"/>
              <a:t>“Graphic Conversation” Marc Wathieu </a:t>
            </a:r>
            <a:r>
              <a:rPr lang="en" sz="1200" u="sng">
                <a:solidFill>
                  <a:schemeClr val="hlink"/>
                </a:solidFill>
                <a:hlinkClick r:id="rId10"/>
              </a:rPr>
              <a:t>flickrCC</a:t>
            </a:r>
          </a:p>
          <a:p>
            <a:pPr rtl="0">
              <a:spcBef>
                <a:spcPts val="0"/>
              </a:spcBef>
              <a:buNone/>
            </a:pPr>
            <a:r>
              <a:rPr lang="en" sz="1200"/>
              <a:t>“Questions” </a:t>
            </a:r>
            <a:r>
              <a:rPr lang="en" sz="1200" u="sng">
                <a:solidFill>
                  <a:schemeClr val="hlink"/>
                </a:solidFill>
                <a:hlinkClick r:id="rId11"/>
              </a:rPr>
              <a:t>http://www.stevewiens.com/</a:t>
            </a:r>
            <a:r>
              <a:rPr lang="en" sz="1200"/>
              <a:t> </a:t>
            </a:r>
          </a:p>
          <a:p>
            <a:pPr rtl="0">
              <a:spcBef>
                <a:spcPts val="0"/>
              </a:spcBef>
              <a:buNone/>
            </a:pPr>
            <a:endParaRPr sz="1200"/>
          </a:p>
          <a:p>
            <a:pPr>
              <a:spcBef>
                <a:spcPts val="0"/>
              </a:spcBef>
              <a:buNone/>
            </a:pPr>
            <a:endParaRPr sz="120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Today we will...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400" dirty="0"/>
              <a:t>Recognize common characteristics and needs of GTAs and other new academics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US" sz="2400" dirty="0"/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400" dirty="0" smtClean="0"/>
              <a:t>Identify </a:t>
            </a:r>
            <a:r>
              <a:rPr lang="en" sz="2400" dirty="0"/>
              <a:t>ways to support GTAs and other new academics as they grow into their identities as teachers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400" dirty="0"/>
              <a:t>Develop strategies for preparing GTAs and other new academics to take on collaborative roles in teaching and learning in order to apply to the context of your own institutions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470" y="0"/>
            <a:ext cx="887505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834625" y="1289141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Discussion Question 1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834625" y="2052650"/>
            <a:ext cx="7825799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interested you in this session? 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sorts of ideas do you hope to leave this session with?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8E5">
            <a:alpha val="91920"/>
          </a:srgbClr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2083475" y="2533175"/>
            <a:ext cx="60882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GTAs: Learners in Transition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b="-512"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623400" y="700300"/>
            <a:ext cx="5974800" cy="99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solidFill>
                  <a:srgbClr val="F3F3F3"/>
                </a:solidFill>
              </a:rPr>
              <a:t>Navigating Learning Roles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l="9028" r="11003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611050" y="234775"/>
            <a:ext cx="4697999" cy="143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Developing a New Professional Identity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5099950" y="1151400"/>
            <a:ext cx="3997499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/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/>
              <a:t>Relationships with faculty members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/>
              <a:t>Relationships with peers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/>
              <a:t>Teaching responsibilities with own coursework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/>
              <a:t>Perceptions and expectations from undergraduate students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732101"/>
            <a:ext cx="5099950" cy="339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470" y="0"/>
            <a:ext cx="887505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834625" y="683591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Discussion Question 2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834625" y="1292200"/>
            <a:ext cx="7825799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Think about the evolution of your identity as you went from a student to a new professional to a seasoned librarian and educator. 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/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What experiences, resources, or people supported this evolution of your identity? 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670</Words>
  <Application>Microsoft Macintosh PowerPoint</Application>
  <PresentationFormat>On-screen Show (4:3)</PresentationFormat>
  <Paragraphs>77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simple-light-2</vt:lpstr>
      <vt:lpstr>Student, Teacher, and Partner</vt:lpstr>
      <vt:lpstr>PowerPoint Presentation</vt:lpstr>
      <vt:lpstr>Today we will...</vt:lpstr>
      <vt:lpstr>Discussion Question 1</vt:lpstr>
      <vt:lpstr>GTAs: Learners in Transition </vt:lpstr>
      <vt:lpstr>Navigating Learning Roles</vt:lpstr>
      <vt:lpstr>Developing a New Professional Identity </vt:lpstr>
      <vt:lpstr>PowerPoint Presentation</vt:lpstr>
      <vt:lpstr>Discussion Question 2</vt:lpstr>
      <vt:lpstr>PowerPoint Presentation</vt:lpstr>
      <vt:lpstr>PowerPoint Presentation</vt:lpstr>
      <vt:lpstr>Meeting GTAs Where They Are</vt:lpstr>
      <vt:lpstr>Providing Resources and Training</vt:lpstr>
      <vt:lpstr>http://guides.lib.vt.edu/1106toolkit </vt:lpstr>
      <vt:lpstr>Starting Conversations </vt:lpstr>
      <vt:lpstr>When working with GTA partners...</vt:lpstr>
      <vt:lpstr>Future Plans</vt:lpstr>
      <vt:lpstr>Discussion Question 3</vt:lpstr>
      <vt:lpstr>PowerPoint Presentation</vt:lpstr>
      <vt:lpstr>Readings and Additional Resources</vt:lpstr>
      <vt:lpstr>Thank you! </vt:lpstr>
      <vt:lpstr>Image 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Student, Teacher, and Partner</dc:title>
  <cp:lastModifiedBy>Julia Feerrar</cp:lastModifiedBy>
  <cp:revision>1</cp:revision>
  <dcterms:modified xsi:type="dcterms:W3CDTF">2015-11-06T18:02:42Z</dcterms:modified>
</cp:coreProperties>
</file>