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3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5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2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6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693E-4713-4A48-8D09-E77AD0DFA4D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CBAF2-3433-4CF8-98AF-2EB3887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rollercoaster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rollercoaster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kered.org" TargetMode="External"/><Relationship Id="rId7" Type="http://schemas.openxmlformats.org/officeDocument/2006/relationships/hyperlink" Target="https://webmaker.org/en-US/tools" TargetMode="External"/><Relationship Id="rId2" Type="http://schemas.openxmlformats.org/officeDocument/2006/relationships/hyperlink" Target="http://makered.org/wp-content/uploads/2014/09/Makerspace-Playbook-Feb-2013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ratch.mit.edu" TargetMode="External"/><Relationship Id="rId5" Type="http://schemas.openxmlformats.org/officeDocument/2006/relationships/hyperlink" Target="http://www.tech-girls.org/resources.html" TargetMode="External"/><Relationship Id="rId4" Type="http://schemas.openxmlformats.org/officeDocument/2006/relationships/hyperlink" Target="http://www.tech-girls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edb.org/ilibrarian/a-librarians-guide-to-makerspaces" TargetMode="External"/><Relationship Id="rId2" Type="http://schemas.openxmlformats.org/officeDocument/2006/relationships/hyperlink" Target="http://www.ala.org/yalsa/sites/ala.org.yalsa/files/content/MakingintheLibraryToolkit2014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keitatyourlibrary.org" TargetMode="External"/><Relationship Id="rId4" Type="http://schemas.openxmlformats.org/officeDocument/2006/relationships/hyperlink" Target="http://www.libraryasincubatorproject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rshed.com" TargetMode="External"/><Relationship Id="rId2" Type="http://schemas.openxmlformats.org/officeDocument/2006/relationships/hyperlink" Target="http://www.adafruit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urseweb.stthomas.edu/apthomas/SquishyCircuits" TargetMode="External"/><Relationship Id="rId5" Type="http://schemas.openxmlformats.org/officeDocument/2006/relationships/hyperlink" Target="http://paperrollercoasters.com" TargetMode="External"/><Relationship Id="rId4" Type="http://schemas.openxmlformats.org/officeDocument/2006/relationships/hyperlink" Target="http://makeymake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57288" y="838199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Getting Started – Project Ideas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57288" y="1485900"/>
            <a:ext cx="6786562" cy="0"/>
          </a:xfrm>
          <a:prstGeom prst="line">
            <a:avLst/>
          </a:prstGeom>
          <a:ln w="34925">
            <a:solidFill>
              <a:srgbClr val="824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-709615" y="4662489"/>
            <a:ext cx="2514435" cy="234950"/>
            <a:chOff x="457200" y="533400"/>
            <a:chExt cx="2514435" cy="23495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57288" y="2051997"/>
            <a:ext cx="67865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Free or nearly free projects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Invention box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challenges using whatever you have on hand: cardboard, Lego, craft sticks, plastic cups, tape, paper clips. Use your imagination.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Altered books using books you’ve weeded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Marshmallow catapults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Computer-based projects – borrow existing laptops or devices and do Scratch Programming or Mozilla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Webmaker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7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40915"/>
            <a:ext cx="2726055" cy="363474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57288" y="838199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Low Cost Engineering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57288" y="1485900"/>
            <a:ext cx="6786562" cy="0"/>
          </a:xfrm>
          <a:prstGeom prst="line">
            <a:avLst/>
          </a:prstGeom>
          <a:ln w="34925">
            <a:solidFill>
              <a:srgbClr val="824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-709615" y="4662489"/>
            <a:ext cx="2514435" cy="234950"/>
            <a:chOff x="457200" y="533400"/>
            <a:chExt cx="2514435" cy="234950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550569" y="2274717"/>
            <a:ext cx="4011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Paper Roller Coasters: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paperrollercoasters.com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Downloadable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 onto your own card 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Pros: Good collaborative project with lots of room for creativity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Cons: Time consuming – extra long program or multiple sessions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Lots of prep time required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0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40915"/>
            <a:ext cx="2726055" cy="363474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57288" y="838199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Low Cost Engineering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57288" y="1485900"/>
            <a:ext cx="6786562" cy="0"/>
          </a:xfrm>
          <a:prstGeom prst="line">
            <a:avLst/>
          </a:prstGeom>
          <a:ln w="34925">
            <a:solidFill>
              <a:srgbClr val="824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-709615" y="4662489"/>
            <a:ext cx="2514435" cy="234950"/>
            <a:chOff x="457200" y="533400"/>
            <a:chExt cx="2514435" cy="234950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550569" y="2274717"/>
            <a:ext cx="4011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Paper Roller Coasters: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paperrollercoasters.com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Downloadable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 onto your own card 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Pros: Good collaborative project with lots of room for creativity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Cons: Time consuming – extra long program or multiple sessions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Lots of prep time required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7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2270702"/>
            <a:ext cx="3119945" cy="2339959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57288" y="838199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Basic Tech Project Ideas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57288" y="1485900"/>
            <a:ext cx="6786562" cy="0"/>
          </a:xfrm>
          <a:prstGeom prst="line">
            <a:avLst/>
          </a:prstGeom>
          <a:ln w="34925">
            <a:solidFill>
              <a:srgbClr val="824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-709615" y="4662489"/>
            <a:ext cx="2514435" cy="234950"/>
            <a:chOff x="457200" y="533400"/>
            <a:chExt cx="2514435" cy="234950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57288" y="1703470"/>
            <a:ext cx="165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LED Cards: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11980" y="2562687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Copper Foil Tape (6mm x 15m)  $ 5.95/roll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Sticker LED lights (24 asst.)       $14.95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3V Lithium Coin Batteries (20)    $ 7.40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Card Stock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Assorted trim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Glue or glue sticks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7288" y="5089193"/>
            <a:ext cx="754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Supply sources: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Adafruit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www.adafruit.com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Amazon (batteries)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7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57288" y="838199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Basic Tech Project Ideas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57288" y="1485900"/>
            <a:ext cx="6786562" cy="0"/>
          </a:xfrm>
          <a:prstGeom prst="line">
            <a:avLst/>
          </a:prstGeom>
          <a:ln w="34925">
            <a:solidFill>
              <a:srgbClr val="824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5400000">
            <a:off x="-709615" y="4662489"/>
            <a:ext cx="2514435" cy="234950"/>
            <a:chOff x="457200" y="533400"/>
            <a:chExt cx="2514435" cy="234950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57288" y="1703470"/>
            <a:ext cx="2888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Scribbling Machines: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50569" y="2465470"/>
            <a:ext cx="4091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DC hobby motors	$2.85 each 	Carolina Science supply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 batteries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Non-drying clay, glue sticks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Inexpensive markers/crayons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Strawberry baskets or small plastic containers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G_093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659666" y="2968526"/>
            <a:ext cx="3891551" cy="219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69254" y="848512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Other Tech Programs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57288" y="1485900"/>
            <a:ext cx="6786562" cy="0"/>
          </a:xfrm>
          <a:prstGeom prst="line">
            <a:avLst/>
          </a:prstGeom>
          <a:ln w="34925">
            <a:solidFill>
              <a:srgbClr val="824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5400000">
            <a:off x="-709615" y="4662489"/>
            <a:ext cx="2514435" cy="234950"/>
            <a:chOff x="457200" y="533400"/>
            <a:chExt cx="2514435" cy="234950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57288" y="1855869"/>
            <a:ext cx="67865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MakeyMakey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$60 to $70 per kit, but can use in group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Loads of ideas online, including videos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Easier than you think!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3D Doodler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3D printer pen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Free form, no programming or computer required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$100 with starter plastic, plastic strands approx. $.40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Lego Architecture Studio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truly tech, but definitely engineering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Approx. $160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6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57288" y="1261791"/>
            <a:ext cx="6786562" cy="0"/>
          </a:xfrm>
          <a:prstGeom prst="line">
            <a:avLst/>
          </a:prstGeom>
          <a:ln w="34925">
            <a:solidFill>
              <a:srgbClr val="824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-709615" y="4662489"/>
            <a:ext cx="2514435" cy="234950"/>
            <a:chOff x="457200" y="533400"/>
            <a:chExt cx="2514435" cy="234950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48714" y="560469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Basic Maker and Tech Resources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3345" y="1526075"/>
            <a:ext cx="71576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MakerSpace</a:t>
            </a:r>
            <a:r>
              <a:rPr lang="en-US" b="1" dirty="0" smtClean="0">
                <a:latin typeface="Arial"/>
                <a:cs typeface="Arial"/>
              </a:rPr>
              <a:t>Playbook:</a:t>
            </a:r>
          </a:p>
          <a:p>
            <a:pPr lvl="1"/>
            <a:r>
              <a:rPr lang="en-US" dirty="0" smtClean="0">
                <a:latin typeface="Arial"/>
                <a:cs typeface="Arial"/>
                <a:hlinkClick r:id="rId2"/>
              </a:rPr>
              <a:t>http://makered.org/wp-content/uploads/2014/09/Makerspace-Playbook-Feb-2013.pdf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Maker Ed: </a:t>
            </a:r>
            <a:r>
              <a:rPr lang="en-US" dirty="0" smtClean="0">
                <a:latin typeface="Arial"/>
                <a:cs typeface="Arial"/>
                <a:hlinkClick r:id="rId3"/>
              </a:rPr>
              <a:t>http://makered.org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Make Magazine</a:t>
            </a:r>
            <a:endParaRPr lang="en-US" dirty="0" smtClean="0"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Tech Girls:</a:t>
            </a:r>
            <a:r>
              <a:rPr lang="en-US" dirty="0" smtClean="0">
                <a:latin typeface="Arial"/>
                <a:cs typeface="Arial"/>
                <a:hlinkClick r:id="rId4"/>
              </a:rPr>
              <a:t>http://www.tech-girls.org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Resource page:</a:t>
            </a:r>
            <a:r>
              <a:rPr lang="en-US" dirty="0" smtClean="0">
                <a:latin typeface="Arial"/>
                <a:cs typeface="Arial"/>
                <a:hlinkClick r:id="rId5"/>
              </a:rPr>
              <a:t>http://www.tech-girls.org/resources.html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Scratch Programming: </a:t>
            </a:r>
            <a:r>
              <a:rPr lang="en-US" dirty="0" smtClean="0">
                <a:latin typeface="Arial"/>
                <a:cs typeface="Arial"/>
                <a:hlinkClick r:id="rId6"/>
              </a:rPr>
              <a:t>https://scratch.mit.edu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MozillaWebmaker</a:t>
            </a:r>
            <a:r>
              <a:rPr lang="en-US" b="1" dirty="0" smtClean="0">
                <a:latin typeface="Arial"/>
                <a:cs typeface="Arial"/>
              </a:rPr>
              <a:t> Tools: </a:t>
            </a:r>
            <a:r>
              <a:rPr lang="en-US" dirty="0" smtClean="0">
                <a:latin typeface="Arial"/>
                <a:cs typeface="Arial"/>
                <a:hlinkClick r:id="rId7"/>
              </a:rPr>
              <a:t>https://webmaker.org/en-US/tools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05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-704852" y="1964907"/>
            <a:ext cx="2514435" cy="234950"/>
            <a:chOff x="457200" y="533400"/>
            <a:chExt cx="2514435" cy="23495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-709615" y="4774784"/>
            <a:ext cx="2514435" cy="234950"/>
            <a:chOff x="457200" y="533400"/>
            <a:chExt cx="2514435" cy="234950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157288" y="1598195"/>
            <a:ext cx="6786562" cy="0"/>
          </a:xfrm>
          <a:prstGeom prst="line">
            <a:avLst/>
          </a:prstGeom>
          <a:ln w="34925">
            <a:solidFill>
              <a:srgbClr val="824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57288" y="858250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Library-specific Resources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6710" y="1777104"/>
            <a:ext cx="74816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YALSA Making in the Library Toolkit:</a:t>
            </a:r>
            <a:endParaRPr lang="en-US" sz="2000" dirty="0" smtClean="0">
              <a:latin typeface="Arial"/>
              <a:cs typeface="Arial"/>
            </a:endParaRPr>
          </a:p>
          <a:p>
            <a:pPr lvl="1"/>
            <a:r>
              <a:rPr lang="en-US" sz="2000" dirty="0" smtClean="0">
                <a:latin typeface="Arial"/>
                <a:cs typeface="Arial"/>
                <a:hlinkClick r:id="rId2"/>
              </a:rPr>
              <a:t>http://www.ala.org/yalsa/sites/ala.org.yalsa/files/content/MakingintheLibraryToolkit2014.pdf</a:t>
            </a:r>
            <a:endParaRPr lang="en-US" sz="2000" dirty="0" smtClean="0">
              <a:latin typeface="Arial"/>
              <a:cs typeface="Arial"/>
            </a:endParaRPr>
          </a:p>
          <a:p>
            <a:pPr lvl="1"/>
            <a:endParaRPr lang="en-US" sz="2000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A Librarian’s Guide to </a:t>
            </a:r>
            <a:r>
              <a:rPr lang="en-US" sz="2000" b="1" dirty="0" err="1" smtClean="0">
                <a:latin typeface="Arial"/>
                <a:cs typeface="Arial"/>
              </a:rPr>
              <a:t>MakerSpaces</a:t>
            </a:r>
            <a:r>
              <a:rPr lang="en-US" sz="2000" b="1" dirty="0" smtClean="0">
                <a:latin typeface="Arial"/>
                <a:cs typeface="Arial"/>
              </a:rPr>
              <a:t>:</a:t>
            </a:r>
          </a:p>
          <a:p>
            <a:pPr lvl="1"/>
            <a:r>
              <a:rPr lang="en-US" sz="2000" dirty="0" smtClean="0">
                <a:latin typeface="Arial"/>
                <a:cs typeface="Arial"/>
                <a:hlinkClick r:id="rId3"/>
              </a:rPr>
              <a:t>http://oedb.org/ilibrarian/a-librarians-guide-to-makerspaces</a:t>
            </a:r>
            <a:endParaRPr lang="en-US" sz="2000" dirty="0" smtClean="0">
              <a:latin typeface="Arial"/>
              <a:cs typeface="Arial"/>
            </a:endParaRPr>
          </a:p>
          <a:p>
            <a:pPr lvl="1"/>
            <a:endParaRPr lang="en-US" sz="2000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Library As Incubator Project:</a:t>
            </a:r>
          </a:p>
          <a:p>
            <a:pPr lvl="1"/>
            <a:r>
              <a:rPr lang="en-US" sz="2000" dirty="0" smtClean="0">
                <a:latin typeface="Arial"/>
                <a:cs typeface="Arial"/>
                <a:hlinkClick r:id="rId4"/>
              </a:rPr>
              <a:t>http://www.libraryasincubatorproject.org</a:t>
            </a:r>
            <a:endParaRPr lang="en-US" sz="2000" dirty="0" smtClean="0">
              <a:latin typeface="Arial"/>
              <a:cs typeface="Arial"/>
            </a:endParaRPr>
          </a:p>
          <a:p>
            <a:pPr lvl="1"/>
            <a:endParaRPr lang="en-US" sz="2000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Make It @ Your Library: </a:t>
            </a:r>
            <a:r>
              <a:rPr lang="en-US" sz="2000" dirty="0" smtClean="0">
                <a:latin typeface="Arial"/>
                <a:cs typeface="Arial"/>
                <a:hlinkClick r:id="rId5"/>
              </a:rPr>
              <a:t>http://makeitatyourlibrary.org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b="1" dirty="0" err="1" smtClean="0">
                <a:latin typeface="Arial"/>
                <a:cs typeface="Arial"/>
              </a:rPr>
              <a:t>MakerSpaces</a:t>
            </a:r>
            <a:r>
              <a:rPr lang="en-US" sz="2000" b="1" dirty="0" smtClean="0">
                <a:latin typeface="Arial"/>
                <a:cs typeface="Arial"/>
              </a:rPr>
              <a:t> and the Participatory Library </a:t>
            </a:r>
            <a:r>
              <a:rPr lang="en-US" sz="2000" b="1" dirty="0" err="1" smtClean="0">
                <a:latin typeface="Arial"/>
                <a:cs typeface="Arial"/>
              </a:rPr>
              <a:t>Facebook</a:t>
            </a:r>
            <a:r>
              <a:rPr lang="en-US" sz="2000" b="1" dirty="0" smtClean="0">
                <a:latin typeface="Arial"/>
                <a:cs typeface="Arial"/>
              </a:rPr>
              <a:t> Group</a:t>
            </a:r>
          </a:p>
          <a:p>
            <a:endParaRPr lang="en-US" sz="2000" b="1" dirty="0" smtClean="0">
              <a:latin typeface="Arial"/>
              <a:cs typeface="Arial"/>
            </a:endParaRPr>
          </a:p>
          <a:p>
            <a:pPr lvl="1"/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92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-560473" y="2013033"/>
            <a:ext cx="2514435" cy="234950"/>
            <a:chOff x="457200" y="533400"/>
            <a:chExt cx="2514435" cy="23495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-565236" y="4822910"/>
            <a:ext cx="2514435" cy="234950"/>
            <a:chOff x="457200" y="533400"/>
            <a:chExt cx="2514435" cy="234950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301667" y="1646321"/>
            <a:ext cx="6786562" cy="0"/>
          </a:xfrm>
          <a:prstGeom prst="line">
            <a:avLst/>
          </a:prstGeom>
          <a:ln w="34925">
            <a:solidFill>
              <a:srgbClr val="824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305745" y="1019604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Supply Sources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1089" y="2049339"/>
            <a:ext cx="717218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/>
                <a:cs typeface="Arial"/>
              </a:rPr>
              <a:t>Adafruit</a:t>
            </a:r>
            <a:r>
              <a:rPr lang="en-US" sz="2000" b="1" dirty="0" smtClean="0">
                <a:latin typeface="Arial"/>
                <a:cs typeface="Arial"/>
              </a:rPr>
              <a:t>:</a:t>
            </a:r>
            <a:r>
              <a:rPr lang="en-US" sz="2000" dirty="0" smtClean="0">
                <a:latin typeface="Arial"/>
                <a:cs typeface="Arial"/>
                <a:hlinkClick r:id="rId2"/>
              </a:rPr>
              <a:t>http://www.adafruit.com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Maker Shed: </a:t>
            </a:r>
            <a:r>
              <a:rPr lang="en-US" sz="2000" dirty="0" smtClean="0">
                <a:latin typeface="Arial"/>
                <a:cs typeface="Arial"/>
                <a:hlinkClick r:id="rId3"/>
              </a:rPr>
              <a:t>http://www.makershed.com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b="1" dirty="0" err="1" smtClean="0">
                <a:latin typeface="Arial"/>
                <a:cs typeface="Arial"/>
              </a:rPr>
              <a:t>MakeyMakey</a:t>
            </a:r>
            <a:r>
              <a:rPr lang="en-US" sz="2000" b="1" dirty="0" smtClean="0">
                <a:latin typeface="Arial"/>
                <a:cs typeface="Arial"/>
              </a:rPr>
              <a:t>: </a:t>
            </a:r>
            <a:r>
              <a:rPr lang="en-US" sz="2000" dirty="0" smtClean="0">
                <a:latin typeface="Arial"/>
                <a:cs typeface="Arial"/>
                <a:hlinkClick r:id="rId4"/>
              </a:rPr>
              <a:t>http://makeymakey.com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b="1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Paper Roller Coasters: </a:t>
            </a:r>
            <a:r>
              <a:rPr lang="en-US" sz="2000" dirty="0" smtClean="0">
                <a:latin typeface="Arial"/>
                <a:cs typeface="Arial"/>
                <a:hlinkClick r:id="rId5"/>
              </a:rPr>
              <a:t>http://paperrollercoasters.com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b="1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Squishy Circuits:</a:t>
            </a:r>
          </a:p>
          <a:p>
            <a:pPr lvl="1"/>
            <a:r>
              <a:rPr lang="en-US" sz="2000" dirty="0" smtClean="0">
                <a:latin typeface="Arial"/>
                <a:cs typeface="Arial"/>
                <a:hlinkClick r:id="rId6"/>
              </a:rPr>
              <a:t>http://courseweb.stthomas.edu/apthomas/SquishyCircuits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06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400</Words>
  <Application>Microsoft Office PowerPoint</Application>
  <PresentationFormat>On-screen Show (4:3)</PresentationFormat>
  <Paragraphs>100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</dc:creator>
  <cp:lastModifiedBy>Angela</cp:lastModifiedBy>
  <cp:revision>1</cp:revision>
  <dcterms:created xsi:type="dcterms:W3CDTF">2015-10-21T17:01:59Z</dcterms:created>
  <dcterms:modified xsi:type="dcterms:W3CDTF">2015-10-21T17:09:01Z</dcterms:modified>
</cp:coreProperties>
</file>