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4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3E5DD-736B-5247-AA50-992628DF4FA6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7A13F-8BF9-7640-BA62-7DDB77465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7A13F-8BF9-7640-BA62-7DDB774651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41B-5484-254D-8AB6-DB296F01952B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2E3F-0A4A-E24E-A21C-176E676CD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41B-5484-254D-8AB6-DB296F01952B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2E3F-0A4A-E24E-A21C-176E676CD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41B-5484-254D-8AB6-DB296F01952B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2E3F-0A4A-E24E-A21C-176E676CD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41B-5484-254D-8AB6-DB296F01952B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2E3F-0A4A-E24E-A21C-176E676CD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41B-5484-254D-8AB6-DB296F01952B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2E3F-0A4A-E24E-A21C-176E676CD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41B-5484-254D-8AB6-DB296F01952B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2E3F-0A4A-E24E-A21C-176E676CD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41B-5484-254D-8AB6-DB296F01952B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2E3F-0A4A-E24E-A21C-176E676CD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41B-5484-254D-8AB6-DB296F01952B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2E3F-0A4A-E24E-A21C-176E676CD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41B-5484-254D-8AB6-DB296F01952B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2E3F-0A4A-E24E-A21C-176E676CD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41B-5484-254D-8AB6-DB296F01952B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2E3F-0A4A-E24E-A21C-176E676CD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41B-5484-254D-8AB6-DB296F01952B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2E3F-0A4A-E24E-A21C-176E676CD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A441B-5484-254D-8AB6-DB296F01952B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2E3F-0A4A-E24E-A21C-176E676CD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akerfaire.com/ma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\\localhost\Users\da_critics\Desktop\IMG_0931.m4v" TargetMode="External"/><Relationship Id="rId1" Type="http://schemas.openxmlformats.org/officeDocument/2006/relationships/video" Target="file:///\\localhost\Users\da_critics\Desktop\IMG_0930.m4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28258" y="6076950"/>
            <a:ext cx="8134907" cy="254000"/>
            <a:chOff x="628258" y="6076950"/>
            <a:chExt cx="8134907" cy="254000"/>
          </a:xfrm>
        </p:grpSpPr>
        <p:grpSp>
          <p:nvGrpSpPr>
            <p:cNvPr id="5" name="Group 4"/>
            <p:cNvGrpSpPr/>
            <p:nvPr/>
          </p:nvGrpSpPr>
          <p:grpSpPr>
            <a:xfrm>
              <a:off x="628258" y="6076950"/>
              <a:ext cx="2514435" cy="234950"/>
              <a:chOff x="457200" y="533400"/>
              <a:chExt cx="2514435" cy="234950"/>
            </a:xfrm>
          </p:grpSpPr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457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1600200" y="540410"/>
                <a:ext cx="228435" cy="227940"/>
              </a:xfrm>
              <a:prstGeom prst="rect">
                <a:avLst/>
              </a:prstGeom>
              <a:solidFill>
                <a:srgbClr val="7FB539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2743200" y="537996"/>
                <a:ext cx="228435" cy="227940"/>
              </a:xfrm>
              <a:prstGeom prst="rect">
                <a:avLst/>
              </a:prstGeom>
              <a:solidFill>
                <a:srgbClr val="00A5C7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539750"/>
                <a:ext cx="228600" cy="228600"/>
              </a:xfrm>
              <a:prstGeom prst="rect">
                <a:avLst/>
              </a:prstGeom>
              <a:solidFill>
                <a:srgbClr val="00A5C7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838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2362200" y="53340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391311" y="6083300"/>
              <a:ext cx="2514435" cy="234950"/>
              <a:chOff x="457200" y="533400"/>
              <a:chExt cx="2514435" cy="234950"/>
            </a:xfrm>
          </p:grpSpPr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457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1600200" y="540410"/>
                <a:ext cx="228435" cy="227940"/>
              </a:xfrm>
              <a:prstGeom prst="rect">
                <a:avLst/>
              </a:prstGeom>
              <a:solidFill>
                <a:srgbClr val="7FB539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2743200" y="537996"/>
                <a:ext cx="228435" cy="227940"/>
              </a:xfrm>
              <a:prstGeom prst="rect">
                <a:avLst/>
              </a:prstGeom>
              <a:solidFill>
                <a:srgbClr val="00A5C7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539750"/>
                <a:ext cx="228600" cy="228600"/>
              </a:xfrm>
              <a:prstGeom prst="rect">
                <a:avLst/>
              </a:prstGeom>
              <a:solidFill>
                <a:srgbClr val="00A5C7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838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2362200" y="53340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248730" y="6096000"/>
              <a:ext cx="2514435" cy="234950"/>
              <a:chOff x="457200" y="533400"/>
              <a:chExt cx="2514435" cy="234950"/>
            </a:xfrm>
          </p:grpSpPr>
          <p:sp>
            <p:nvSpPr>
              <p:cNvPr id="22" name="Text Box 3"/>
              <p:cNvSpPr txBox="1">
                <a:spLocks noChangeArrowheads="1"/>
              </p:cNvSpPr>
              <p:nvPr/>
            </p:nvSpPr>
            <p:spPr bwMode="auto">
              <a:xfrm>
                <a:off x="457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1600200" y="540410"/>
                <a:ext cx="228435" cy="227940"/>
              </a:xfrm>
              <a:prstGeom prst="rect">
                <a:avLst/>
              </a:prstGeom>
              <a:solidFill>
                <a:srgbClr val="7FB539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2743200" y="537996"/>
                <a:ext cx="228435" cy="227940"/>
              </a:xfrm>
              <a:prstGeom prst="rect">
                <a:avLst/>
              </a:prstGeom>
              <a:solidFill>
                <a:srgbClr val="00A5C7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539750"/>
                <a:ext cx="228600" cy="228600"/>
              </a:xfrm>
              <a:prstGeom prst="rect">
                <a:avLst/>
              </a:prstGeom>
              <a:solidFill>
                <a:srgbClr val="00A5C7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 Box 3"/>
              <p:cNvSpPr txBox="1">
                <a:spLocks noChangeArrowheads="1"/>
              </p:cNvSpPr>
              <p:nvPr/>
            </p:nvSpPr>
            <p:spPr bwMode="auto">
              <a:xfrm>
                <a:off x="838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 Box 3"/>
              <p:cNvSpPr txBox="1">
                <a:spLocks noChangeArrowheads="1"/>
              </p:cNvSpPr>
              <p:nvPr/>
            </p:nvSpPr>
            <p:spPr bwMode="auto">
              <a:xfrm>
                <a:off x="2362200" y="53340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19511" y="685800"/>
            <a:ext cx="8229600" cy="1371600"/>
          </a:xfrm>
          <a:prstGeom prst="rect">
            <a:avLst/>
          </a:prstGeom>
          <a:solidFill>
            <a:srgbClr val="00A5C7"/>
          </a:solidFill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/>
              <a:cs typeface="Arial Rounded MT Bold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/>
                <a:cs typeface="Arial Rounded MT Bold"/>
              </a:rPr>
              <a:t>Make It @ The Library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19512" y="2106578"/>
            <a:ext cx="8229600" cy="326957"/>
          </a:xfrm>
          <a:prstGeom prst="rect">
            <a:avLst/>
          </a:prstGeom>
          <a:solidFill>
            <a:srgbClr val="7FB539"/>
          </a:solidFill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8258" y="2819400"/>
            <a:ext cx="4287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Connecting teens with the Maker Movement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pic>
        <p:nvPicPr>
          <p:cNvPr id="32" name="Picture 31" descr="3D Doodli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641" y="3124200"/>
            <a:ext cx="3111089" cy="233331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5635" y="3882284"/>
            <a:ext cx="4077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Angela Critics – Teen Librarian</a:t>
            </a:r>
          </a:p>
          <a:p>
            <a:r>
              <a:rPr lang="en-US" dirty="0" smtClean="0">
                <a:latin typeface="Arial"/>
                <a:cs typeface="Arial"/>
              </a:rPr>
              <a:t>Jefferson-Madison Regional Library</a:t>
            </a:r>
          </a:p>
          <a:p>
            <a:r>
              <a:rPr lang="en-US" dirty="0" smtClean="0">
                <a:latin typeface="Arial"/>
                <a:cs typeface="Arial"/>
              </a:rPr>
              <a:t>Charlottesville, VA</a:t>
            </a:r>
          </a:p>
          <a:p>
            <a:endParaRPr lang="en-US" dirty="0"/>
          </a:p>
        </p:txBody>
      </p:sp>
      <p:pic>
        <p:nvPicPr>
          <p:cNvPr id="34" name="Picture 33" descr="New Ima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5" y="5082613"/>
            <a:ext cx="3282493" cy="749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66800" y="492290"/>
            <a:ext cx="7467600" cy="7159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A5C7"/>
                </a:solidFill>
                <a:effectLst/>
                <a:latin typeface="Arial Black" pitchFamily="34" charset="0"/>
                <a:cs typeface="Arial" pitchFamily="34" charset="0"/>
              </a:rPr>
              <a:t>Getting Started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5400000">
            <a:off x="-704853" y="2119394"/>
            <a:ext cx="2514435" cy="234950"/>
            <a:chOff x="457200" y="533400"/>
            <a:chExt cx="2514435" cy="23495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5400000">
            <a:off x="-704852" y="4851318"/>
            <a:ext cx="2514435" cy="234950"/>
            <a:chOff x="457200" y="533400"/>
            <a:chExt cx="2514435" cy="234950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 Placeholder 2"/>
          <p:cNvSpPr txBox="1">
            <a:spLocks/>
          </p:cNvSpPr>
          <p:nvPr/>
        </p:nvSpPr>
        <p:spPr>
          <a:xfrm>
            <a:off x="1104900" y="5610540"/>
            <a:ext cx="7886700" cy="100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 smtClean="0">
                <a:solidFill>
                  <a:srgbClr val="82492C"/>
                </a:solidFill>
                <a:latin typeface="Georgia" pitchFamily="18" charset="0"/>
                <a:cs typeface="Arial" pitchFamily="34" charset="0"/>
              </a:rPr>
              <a:t>Small is big and slow is fast.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82492C"/>
                </a:solidFill>
                <a:effectLst/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                -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82492C"/>
                </a:solidFill>
                <a:effectLst/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Jeff Sturges, Mt. Elliot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82492C"/>
                </a:solidFill>
                <a:effectLst/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MakerSpace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82492C"/>
                </a:solidFill>
                <a:effectLst/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, Detroit, MI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2492C"/>
              </a:solidFill>
              <a:effectLst/>
              <a:uLnTx/>
              <a:uFillTx/>
              <a:latin typeface="Georgia" pitchFamily="18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4900" y="1404586"/>
            <a:ext cx="65989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Arial Black" panose="020B0A04020102020204" pitchFamily="34" charset="0"/>
              </a:rPr>
              <a:t>Determine Your </a:t>
            </a:r>
            <a:r>
              <a:rPr lang="en-US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Goals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Repeating program, passive program, or one-off events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open-ended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Hi-tech only or include a mix of creative projects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is your audience?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4900" y="3171718"/>
            <a:ext cx="7410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Arial Black" panose="020B0A04020102020204" pitchFamily="34" charset="0"/>
              </a:rPr>
              <a:t>Collect Materials </a:t>
            </a:r>
            <a:endParaRPr lang="en-US" dirty="0">
              <a:latin typeface="Arial Black" panose="020B0A04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 small – work with what you have on hand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Build slowly, one project at a time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a wish list of materials – prioritize it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Ask, both for donations and to borrow equipment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  <a:p>
            <a:pPr lvl="1"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expensive tech materials, you don’t need one for every person!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4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157288" y="838199"/>
            <a:ext cx="7172326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But I Can’t Do That Tech Stuff . . 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157288" y="1485900"/>
            <a:ext cx="6786562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rot="5400000">
            <a:off x="-704852" y="1852612"/>
            <a:ext cx="2514435" cy="234950"/>
            <a:chOff x="457200" y="533400"/>
            <a:chExt cx="2514435" cy="234950"/>
          </a:xfrm>
        </p:grpSpPr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5400000">
            <a:off x="-709615" y="4662489"/>
            <a:ext cx="2514435" cy="234950"/>
            <a:chOff x="457200" y="533400"/>
            <a:chExt cx="2514435" cy="234950"/>
          </a:xfrm>
        </p:grpSpPr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157288" y="2137810"/>
            <a:ext cx="72666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Remember –</a:t>
            </a:r>
          </a:p>
          <a:p>
            <a:endParaRPr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Not all Maker projects have to be tech.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“We’ll learn together” is a valid approach. Let the teens teach you!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not as hard as you fear. Take your time and learn one project at a time.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Find community partners who can present programs or help you learn about them.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8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54100" y="339644"/>
            <a:ext cx="7467600" cy="7159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Extending </a:t>
            </a: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the Maker </a:t>
            </a: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culture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5400000">
            <a:off x="-711863" y="2081048"/>
            <a:ext cx="2514435" cy="234950"/>
            <a:chOff x="457200" y="533400"/>
            <a:chExt cx="2514435" cy="23495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5400000">
            <a:off x="-702439" y="4748048"/>
            <a:ext cx="2514435" cy="234950"/>
            <a:chOff x="457200" y="533400"/>
            <a:chExt cx="2514435" cy="234950"/>
          </a:xfrm>
        </p:grpSpPr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44250"/>
            <a:ext cx="2924838" cy="22721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43376" y="976309"/>
            <a:ext cx="72666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Maker activities in other programs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Passive programming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Small-scale projects to check out for in-library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in a box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 and Outreach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5400" y="5116356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2492C"/>
                </a:solidFill>
              </a:rPr>
              <a:t>Remember, Making is a mindset </a:t>
            </a:r>
            <a:r>
              <a:rPr lang="en-US" b="1" dirty="0" smtClean="0">
                <a:solidFill>
                  <a:srgbClr val="82492C"/>
                </a:solidFill>
              </a:rPr>
              <a:t>that focuses </a:t>
            </a:r>
            <a:r>
              <a:rPr lang="en-US" b="1" dirty="0">
                <a:solidFill>
                  <a:srgbClr val="82492C"/>
                </a:solidFill>
              </a:rPr>
              <a:t>on learning by doing and taking creative chances. Any time </a:t>
            </a:r>
            <a:r>
              <a:rPr lang="en-US" b="1" dirty="0" smtClean="0">
                <a:solidFill>
                  <a:srgbClr val="82492C"/>
                </a:solidFill>
              </a:rPr>
              <a:t>you </a:t>
            </a:r>
            <a:r>
              <a:rPr lang="en-US" b="1" dirty="0">
                <a:solidFill>
                  <a:srgbClr val="82492C"/>
                </a:solidFill>
              </a:rPr>
              <a:t>create a space for that to happen, you connect teens, and children, to the Maker movement. </a:t>
            </a:r>
          </a:p>
        </p:txBody>
      </p:sp>
    </p:spTree>
    <p:extLst>
      <p:ext uri="{BB962C8B-B14F-4D97-AF65-F5344CB8AC3E}">
        <p14:creationId xmlns:p14="http://schemas.microsoft.com/office/powerpoint/2010/main" val="2208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6800" y="833939"/>
            <a:ext cx="7467600" cy="7159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Partners help make it possible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5400000">
            <a:off x="-711863" y="2081048"/>
            <a:ext cx="2514435" cy="234950"/>
            <a:chOff x="457200" y="533400"/>
            <a:chExt cx="2514435" cy="23495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5400000">
            <a:off x="-715369" y="4747884"/>
            <a:ext cx="2514435" cy="234950"/>
            <a:chOff x="457200" y="533400"/>
            <a:chExt cx="2514435" cy="234950"/>
          </a:xfrm>
        </p:grpSpPr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590800" y="2300047"/>
            <a:ext cx="6240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Find a Maker Faire:   </a:t>
            </a:r>
            <a:r>
              <a:rPr lang="en-US" dirty="0">
                <a:latin typeface="Arial"/>
                <a:cs typeface="Arial"/>
                <a:hlinkClick r:id="rId2"/>
              </a:rPr>
              <a:t>http://makerfaire.com/map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026" name="Picture 2" descr="maker f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630425"/>
            <a:ext cx="2587625" cy="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906" y="2861582"/>
            <a:ext cx="4331494" cy="12668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18968" y="373411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community Makerspace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154906" y="4598742"/>
            <a:ext cx="7074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Local schools – robotics clubs, etc.</a:t>
            </a:r>
          </a:p>
          <a:p>
            <a:r>
              <a:rPr lang="en-US" b="1" dirty="0" smtClean="0"/>
              <a:t>Colleges and universities</a:t>
            </a:r>
          </a:p>
          <a:p>
            <a:r>
              <a:rPr lang="en-US" b="1" dirty="0" smtClean="0"/>
              <a:t>Community organizations like Tech Girls </a:t>
            </a:r>
            <a:endParaRPr lang="en-US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5099181"/>
            <a:ext cx="1712831" cy="7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9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-704852" y="1852612"/>
            <a:ext cx="2514435" cy="234950"/>
            <a:chOff x="457200" y="533400"/>
            <a:chExt cx="2514435" cy="23495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5400000">
            <a:off x="-709615" y="4662489"/>
            <a:ext cx="2514435" cy="234950"/>
            <a:chOff x="457200" y="533400"/>
            <a:chExt cx="2514435" cy="234950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736430" y="1472716"/>
            <a:ext cx="7929958" cy="32015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61366" y="859183"/>
            <a:ext cx="5818705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Thank You!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FOO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72" y="5370507"/>
            <a:ext cx="8433775" cy="8524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164783" y="1677481"/>
            <a:ext cx="3481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Presented by: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Angela Critics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Young Adult Librarian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JMRL -Central Library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acritics@jmrl.org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22" name="Picture 21" descr="10384534_712261838809308_78271469560450459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166" y="1662001"/>
            <a:ext cx="2123137" cy="2830849"/>
          </a:xfrm>
          <a:prstGeom prst="rect">
            <a:avLst/>
          </a:prstGeom>
        </p:spPr>
      </p:pic>
      <p:pic>
        <p:nvPicPr>
          <p:cNvPr id="23" name="Picture 22" descr="10501742_709857609049731_785458939200763038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139" y="3265587"/>
            <a:ext cx="2707063" cy="20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7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What is the Maker Movement?</a:t>
            </a:r>
            <a:endParaRPr lang="en-US" dirty="0">
              <a:latin typeface="Arial Rounded MT Bold"/>
              <a:cs typeface="Arial Rounded MT Bold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210300"/>
            <a:ext cx="8134907" cy="254000"/>
            <a:chOff x="628258" y="6076950"/>
            <a:chExt cx="8134907" cy="254000"/>
          </a:xfrm>
        </p:grpSpPr>
        <p:grpSp>
          <p:nvGrpSpPr>
            <p:cNvPr id="5" name="Group 4"/>
            <p:cNvGrpSpPr/>
            <p:nvPr/>
          </p:nvGrpSpPr>
          <p:grpSpPr>
            <a:xfrm>
              <a:off x="628258" y="6076950"/>
              <a:ext cx="2514435" cy="234950"/>
              <a:chOff x="457200" y="533400"/>
              <a:chExt cx="2514435" cy="234950"/>
            </a:xfrm>
          </p:grpSpPr>
          <p:sp>
            <p:nvSpPr>
              <p:cNvPr id="22" name="Text Box 3"/>
              <p:cNvSpPr txBox="1">
                <a:spLocks noChangeArrowheads="1"/>
              </p:cNvSpPr>
              <p:nvPr/>
            </p:nvSpPr>
            <p:spPr bwMode="auto">
              <a:xfrm>
                <a:off x="457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1600200" y="540410"/>
                <a:ext cx="228435" cy="227940"/>
              </a:xfrm>
              <a:prstGeom prst="rect">
                <a:avLst/>
              </a:prstGeom>
              <a:solidFill>
                <a:srgbClr val="7FB539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2743200" y="537996"/>
                <a:ext cx="228435" cy="227940"/>
              </a:xfrm>
              <a:prstGeom prst="rect">
                <a:avLst/>
              </a:prstGeom>
              <a:solidFill>
                <a:srgbClr val="00A5C7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539750"/>
                <a:ext cx="228600" cy="228600"/>
              </a:xfrm>
              <a:prstGeom prst="rect">
                <a:avLst/>
              </a:prstGeom>
              <a:solidFill>
                <a:srgbClr val="00A5C7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 Box 3"/>
              <p:cNvSpPr txBox="1">
                <a:spLocks noChangeArrowheads="1"/>
              </p:cNvSpPr>
              <p:nvPr/>
            </p:nvSpPr>
            <p:spPr bwMode="auto">
              <a:xfrm>
                <a:off x="838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 Box 3"/>
              <p:cNvSpPr txBox="1">
                <a:spLocks noChangeArrowheads="1"/>
              </p:cNvSpPr>
              <p:nvPr/>
            </p:nvSpPr>
            <p:spPr bwMode="auto">
              <a:xfrm>
                <a:off x="2362200" y="53340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12"/>
            <p:cNvGrpSpPr/>
            <p:nvPr/>
          </p:nvGrpSpPr>
          <p:grpSpPr>
            <a:xfrm>
              <a:off x="3391311" y="6083300"/>
              <a:ext cx="2514435" cy="234950"/>
              <a:chOff x="457200" y="533400"/>
              <a:chExt cx="2514435" cy="234950"/>
            </a:xfrm>
          </p:grpSpPr>
          <p:sp>
            <p:nvSpPr>
              <p:cNvPr id="15" name="Text Box 3"/>
              <p:cNvSpPr txBox="1">
                <a:spLocks noChangeArrowheads="1"/>
              </p:cNvSpPr>
              <p:nvPr/>
            </p:nvSpPr>
            <p:spPr bwMode="auto">
              <a:xfrm>
                <a:off x="457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1600200" y="540410"/>
                <a:ext cx="228435" cy="227940"/>
              </a:xfrm>
              <a:prstGeom prst="rect">
                <a:avLst/>
              </a:prstGeom>
              <a:solidFill>
                <a:srgbClr val="7FB539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2743200" y="537996"/>
                <a:ext cx="228435" cy="227940"/>
              </a:xfrm>
              <a:prstGeom prst="rect">
                <a:avLst/>
              </a:prstGeom>
              <a:solidFill>
                <a:srgbClr val="00A5C7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539750"/>
                <a:ext cx="228600" cy="228600"/>
              </a:xfrm>
              <a:prstGeom prst="rect">
                <a:avLst/>
              </a:prstGeom>
              <a:solidFill>
                <a:srgbClr val="00A5C7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3"/>
              <p:cNvSpPr txBox="1">
                <a:spLocks noChangeArrowheads="1"/>
              </p:cNvSpPr>
              <p:nvPr/>
            </p:nvSpPr>
            <p:spPr bwMode="auto">
              <a:xfrm>
                <a:off x="838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3"/>
              <p:cNvSpPr txBox="1">
                <a:spLocks noChangeArrowheads="1"/>
              </p:cNvSpPr>
              <p:nvPr/>
            </p:nvSpPr>
            <p:spPr bwMode="auto">
              <a:xfrm>
                <a:off x="2362200" y="53340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20"/>
            <p:cNvGrpSpPr/>
            <p:nvPr/>
          </p:nvGrpSpPr>
          <p:grpSpPr>
            <a:xfrm>
              <a:off x="6248730" y="6096000"/>
              <a:ext cx="2514435" cy="234950"/>
              <a:chOff x="457200" y="533400"/>
              <a:chExt cx="2514435" cy="234950"/>
            </a:xfrm>
          </p:grpSpPr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457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1600200" y="540410"/>
                <a:ext cx="228435" cy="227940"/>
              </a:xfrm>
              <a:prstGeom prst="rect">
                <a:avLst/>
              </a:prstGeom>
              <a:solidFill>
                <a:srgbClr val="7FB539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743200" y="537996"/>
                <a:ext cx="228435" cy="227940"/>
              </a:xfrm>
              <a:prstGeom prst="rect">
                <a:avLst/>
              </a:prstGeom>
              <a:solidFill>
                <a:srgbClr val="00A5C7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539750"/>
                <a:ext cx="228600" cy="228600"/>
              </a:xfrm>
              <a:prstGeom prst="rect">
                <a:avLst/>
              </a:prstGeom>
              <a:solidFill>
                <a:srgbClr val="00A5C7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838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53975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2362200" y="533400"/>
                <a:ext cx="228600" cy="228600"/>
              </a:xfrm>
              <a:prstGeom prst="rect">
                <a:avLst/>
              </a:prstGeom>
              <a:solidFill>
                <a:srgbClr val="FAA61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1066800" y="3057714"/>
            <a:ext cx="7507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US" sz="2800" dirty="0" smtClean="0">
                <a:latin typeface="Arial"/>
                <a:cs typeface="Arial"/>
              </a:rPr>
              <a:t>Making emphasizes learning-through-doing in a social environment. </a:t>
            </a:r>
          </a:p>
          <a:p>
            <a:pPr algn="r">
              <a:buClr>
                <a:schemeClr val="accent3"/>
              </a:buClr>
            </a:pPr>
            <a:r>
              <a:rPr lang="en-US" sz="2400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- YALSA Making in the Library Toolkit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62506" y="1676400"/>
            <a:ext cx="822960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buClr>
                <a:schemeClr val="accent3"/>
              </a:buClr>
            </a:pPr>
            <a:r>
              <a:rPr lang="en-US" sz="2400" dirty="0" smtClean="0">
                <a:latin typeface="Arial"/>
                <a:cs typeface="Arial"/>
              </a:rPr>
              <a:t>A collection of tools does not define a Makerspace. Rather, we define it by what it enables: Making. </a:t>
            </a:r>
          </a:p>
          <a:p>
            <a:pPr lvl="0" algn="r">
              <a:lnSpc>
                <a:spcPct val="150000"/>
              </a:lnSpc>
              <a:buClr>
                <a:schemeClr val="accent3"/>
              </a:buClr>
            </a:pPr>
            <a:r>
              <a:rPr lang="en-US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- </a:t>
            </a:r>
            <a:r>
              <a:rPr lang="en-US" dirty="0" err="1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MakerSpace</a:t>
            </a:r>
            <a:r>
              <a:rPr lang="en-US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 Playbook,  School Edition  Spring  2013</a:t>
            </a:r>
          </a:p>
          <a:p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457200" y="1295400"/>
            <a:ext cx="8134907" cy="1588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79374" y="4432206"/>
            <a:ext cx="75071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Maker is really a do-it-yourself and be willing to take chances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mindset.</a:t>
            </a:r>
            <a:endParaRPr lang="en-US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Clr>
                <a:schemeClr val="accent3"/>
              </a:buClr>
            </a:pPr>
            <a:r>
              <a:rPr lang="en-US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- Vinnie </a:t>
            </a:r>
            <a:r>
              <a:rPr lang="en-US" dirty="0" err="1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Vrotny</a:t>
            </a:r>
            <a:r>
              <a:rPr lang="en-US" dirty="0" smtClean="0"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, Chair of the ISTE Independent School Educator Network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-704852" y="1852612"/>
            <a:ext cx="2514435" cy="234950"/>
            <a:chOff x="457200" y="533400"/>
            <a:chExt cx="2514435" cy="23495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5400000">
            <a:off x="-695328" y="4676776"/>
            <a:ext cx="2514435" cy="234950"/>
            <a:chOff x="457200" y="533400"/>
            <a:chExt cx="2514435" cy="234950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200149" y="781050"/>
            <a:ext cx="7172326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A5C7"/>
                </a:solidFill>
                <a:effectLst/>
                <a:latin typeface="Arial Black" pitchFamily="34" charset="0"/>
                <a:cs typeface="Arial" pitchFamily="34" charset="0"/>
              </a:rPr>
              <a:t>Why bring Making into the library?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57288" y="1485900"/>
            <a:ext cx="6786562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90600" y="1494293"/>
            <a:ext cx="7924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Because making:</a:t>
            </a:r>
          </a:p>
          <a:p>
            <a:pPr>
              <a:spcAft>
                <a:spcPts val="1200"/>
              </a:spcAft>
            </a:pPr>
            <a:endParaRPr lang="en-US" sz="1200" dirty="0" smtClean="0">
              <a:solidFill>
                <a:schemeClr val="accent4"/>
              </a:solidFill>
              <a:latin typeface="Arial Black" pitchFamily="34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Arial Black" pitchFamily="34" charset="0"/>
              </a:rPr>
              <a:t>Ties in with STEM initiatives, even when not hi-tech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Arial Black" pitchFamily="34" charset="0"/>
              </a:rPr>
              <a:t>Is a form of connected learning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Arial Black" pitchFamily="34" charset="0"/>
              </a:rPr>
              <a:t>Helps bridge the digital and knowledge divide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Arial Black" pitchFamily="34" charset="0"/>
              </a:rPr>
              <a:t>Helps teens learn practical skills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Arial Black" pitchFamily="34" charset="0"/>
              </a:rPr>
              <a:t>Can help connect teens with other community 	agencies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</a:rPr>
              <a:t>Your community is interested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</a:rPr>
              <a:t>It fits your library’s mission statement to foster             	life-long learning and the free exchange of ideas</a:t>
            </a:r>
            <a:endParaRPr lang="en-US" sz="2000" dirty="0">
              <a:solidFill>
                <a:schemeClr val="accent4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Pop-up Makerspaces</a:t>
            </a:r>
            <a:r>
              <a:rPr lang="en-US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82492C"/>
                </a:solidFill>
                <a:latin typeface="Georgia" pitchFamily="18" charset="0"/>
                <a:cs typeface="Arial" pitchFamily="34" charset="0"/>
              </a:rPr>
              <a:t>When you just don’t have room for a dedicated space.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4041" y="3987288"/>
            <a:ext cx="2514435" cy="234950"/>
            <a:chOff x="457200" y="533400"/>
            <a:chExt cx="2514435" cy="23495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62157" y="3992204"/>
            <a:ext cx="2514435" cy="234950"/>
            <a:chOff x="457200" y="533400"/>
            <a:chExt cx="2514435" cy="234950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20105" y="4006953"/>
            <a:ext cx="2514435" cy="234950"/>
            <a:chOff x="457200" y="533400"/>
            <a:chExt cx="2514435" cy="234950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 rot="5400000">
            <a:off x="-704852" y="1852612"/>
            <a:ext cx="2514435" cy="234950"/>
            <a:chOff x="457200" y="533400"/>
            <a:chExt cx="2514435" cy="234950"/>
          </a:xfrm>
        </p:grpSpPr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5400000">
            <a:off x="-695328" y="4676776"/>
            <a:ext cx="2514435" cy="234950"/>
            <a:chOff x="457200" y="533400"/>
            <a:chExt cx="2514435" cy="234950"/>
          </a:xfrm>
        </p:grpSpPr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990600" y="827169"/>
            <a:ext cx="7172326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Make It @ the JMRL Central Library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157288" y="1485900"/>
            <a:ext cx="6786562" cy="0"/>
          </a:xfrm>
          <a:prstGeom prst="line">
            <a:avLst/>
          </a:prstGeom>
          <a:noFill/>
          <a:ln w="34925" cap="flat" cmpd="sng" algn="ctr">
            <a:solidFill>
              <a:srgbClr val="82492C"/>
            </a:solidFill>
            <a:prstDash val="solid"/>
            <a:miter lim="800000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149057" y="1860816"/>
            <a:ext cx="669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Arial Black" pitchFamily="34" charset="0"/>
              </a:rPr>
              <a:t>Goals:</a:t>
            </a:r>
          </a:p>
          <a:p>
            <a:pPr lvl="1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Open-ended projects that encouraged problem solving and an iterative process</a:t>
            </a:r>
          </a:p>
          <a:p>
            <a:pPr lvl="1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Encourage creativity and making in the broadest sense</a:t>
            </a:r>
          </a:p>
          <a:p>
            <a:pPr lvl="1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Make available materials and projects to which teens might not have access otherwise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9008" y="3928887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Arial Black" pitchFamily="34" charset="0"/>
              </a:rPr>
              <a:t>Limitations:</a:t>
            </a:r>
          </a:p>
          <a:p>
            <a:pPr lvl="1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Small budget</a:t>
            </a:r>
          </a:p>
          <a:p>
            <a:pPr lvl="1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No possibility of a dedicated space</a:t>
            </a:r>
          </a:p>
          <a:p>
            <a:pPr lvl="1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Limited storage space</a:t>
            </a:r>
          </a:p>
          <a:p>
            <a:pPr lvl="1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Couldn’t leave passive program materials out in Teen Zone</a:t>
            </a:r>
          </a:p>
        </p:txBody>
      </p:sp>
    </p:spTree>
    <p:extLst>
      <p:ext uri="{BB962C8B-B14F-4D97-AF65-F5344CB8AC3E}">
        <p14:creationId xmlns:p14="http://schemas.microsoft.com/office/powerpoint/2010/main" val="9097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90600" y="827169"/>
            <a:ext cx="7172326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A5C7"/>
                </a:solidFill>
                <a:effectLst/>
                <a:latin typeface="Arial Black" pitchFamily="34" charset="0"/>
                <a:cs typeface="Arial" pitchFamily="34" charset="0"/>
              </a:rPr>
              <a:t>Make It @ the JMRL Central Library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57288" y="1485900"/>
            <a:ext cx="6786562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rot="5400000">
            <a:off x="-704852" y="1852612"/>
            <a:ext cx="2514435" cy="234950"/>
            <a:chOff x="457200" y="533400"/>
            <a:chExt cx="2514435" cy="23495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5400000">
            <a:off x="-695328" y="4676776"/>
            <a:ext cx="2514435" cy="234950"/>
            <a:chOff x="457200" y="533400"/>
            <a:chExt cx="2514435" cy="234950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457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600200" y="540410"/>
              <a:ext cx="228435" cy="227940"/>
            </a:xfrm>
            <a:prstGeom prst="rect">
              <a:avLst/>
            </a:prstGeom>
            <a:solidFill>
              <a:srgbClr val="7FB539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743200" y="537996"/>
              <a:ext cx="228435" cy="22794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1219200" y="539750"/>
              <a:ext cx="228600" cy="228600"/>
            </a:xfrm>
            <a:prstGeom prst="rect">
              <a:avLst/>
            </a:prstGeom>
            <a:solidFill>
              <a:srgbClr val="00A5C7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838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981200" y="53975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2362200" y="533400"/>
              <a:ext cx="228600" cy="228600"/>
            </a:xfrm>
            <a:prstGeom prst="rect">
              <a:avLst/>
            </a:prstGeom>
            <a:solidFill>
              <a:srgbClr val="FAA61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75849" y="1993506"/>
            <a:ext cx="6949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Format: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Regular schedule – every second Wednesday, year round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One primary activity each month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All materials available at each session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Mix up tech projects with craft or low-tech projects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849" y="3778588"/>
            <a:ext cx="6949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Collecting supplies: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What was already on hand that I could use for this project?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What could I borrow from other departments: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Legos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laptops?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Could I partner with other departments or branches to share the cost?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Let it be known that I was looking for supplies.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38400" y="828757"/>
            <a:ext cx="4114800" cy="647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A5C7"/>
                </a:solidFill>
                <a:effectLst/>
                <a:latin typeface="Arial Black" pitchFamily="34" charset="0"/>
                <a:cs typeface="Arial" pitchFamily="34" charset="0"/>
              </a:rPr>
              <a:t>Scribbling machines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474870"/>
            <a:ext cx="7172326" cy="1588"/>
          </a:xfrm>
          <a:prstGeom prst="line">
            <a:avLst/>
          </a:prstGeom>
          <a:noFill/>
          <a:ln w="34925" cap="flat" cmpd="sng" algn="ctr">
            <a:solidFill>
              <a:srgbClr val="82492C"/>
            </a:solidFill>
            <a:prstDash val="solid"/>
            <a:miter lim="800000"/>
          </a:ln>
          <a:effectLst/>
        </p:spPr>
      </p:cxnSp>
      <p:pic>
        <p:nvPicPr>
          <p:cNvPr id="8" name="IMG_0930.m4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1676400"/>
            <a:ext cx="2228850" cy="3962400"/>
          </a:xfrm>
          <a:prstGeom prst="rect">
            <a:avLst/>
          </a:prstGeom>
        </p:spPr>
      </p:pic>
      <p:pic>
        <p:nvPicPr>
          <p:cNvPr id="10" name="IMG_0931.m4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876800" y="1676400"/>
            <a:ext cx="22288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14400"/>
            <a:ext cx="284204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E:\FB Photos\Brush Bots\10577014_710015772367248_847943750182241750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45082"/>
            <a:ext cx="3535680" cy="2651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31147" y="3140425"/>
            <a:ext cx="166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Arial Black" pitchFamily="34" charset="0"/>
              </a:rPr>
              <a:t>Brush Bots</a:t>
            </a:r>
            <a:endParaRPr lang="en-US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37532"/>
            <a:ext cx="187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Arial Black" pitchFamily="34" charset="0"/>
              </a:rPr>
              <a:t>Marshmallow Launchers</a:t>
            </a:r>
            <a:endParaRPr lang="en-US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pic>
        <p:nvPicPr>
          <p:cNvPr id="6" name="Picture 5" descr="E:\Images\marshmallowlaunch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7920" y="437532"/>
            <a:ext cx="2251710" cy="2056562"/>
          </a:xfrm>
          <a:prstGeom prst="rect">
            <a:avLst/>
          </a:prstGeom>
          <a:noFill/>
        </p:spPr>
      </p:pic>
      <p:pic>
        <p:nvPicPr>
          <p:cNvPr id="7" name="Picture 6" descr="E:\Images\LED cards\Cards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63903" y="3136590"/>
            <a:ext cx="2155978" cy="1616984"/>
          </a:xfrm>
          <a:prstGeom prst="rect">
            <a:avLst/>
          </a:prstGeom>
          <a:noFill/>
        </p:spPr>
      </p:pic>
      <p:pic>
        <p:nvPicPr>
          <p:cNvPr id="8" name="Picture 7" descr="E:\Images\LED cards\Cards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282372" y="3928189"/>
            <a:ext cx="2104568" cy="15633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5530395"/>
            <a:ext cx="280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Arial Black" pitchFamily="34" charset="0"/>
              </a:rPr>
              <a:t>LED Holiday </a:t>
            </a:r>
          </a:p>
          <a:p>
            <a:r>
              <a:rPr lang="en-US" dirty="0" smtClean="0">
                <a:solidFill>
                  <a:schemeClr val="accent3"/>
                </a:solidFill>
                <a:latin typeface="Arial Black" pitchFamily="34" charset="0"/>
              </a:rPr>
              <a:t>Cards</a:t>
            </a:r>
            <a:endParaRPr lang="en-US" dirty="0">
              <a:solidFill>
                <a:schemeClr val="accent3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16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28" y="1731962"/>
            <a:ext cx="3318272" cy="4424363"/>
          </a:xfrm>
          <a:prstGeom prst="rect">
            <a:avLst/>
          </a:prstGeom>
        </p:spPr>
      </p:pic>
      <p:pic>
        <p:nvPicPr>
          <p:cNvPr id="3" name="Picture 2" descr="IMG_1161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1676400"/>
            <a:ext cx="3359944" cy="4479925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00149" y="381000"/>
            <a:ext cx="7172326" cy="10477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A5C7"/>
                </a:solidFill>
                <a:effectLst/>
                <a:latin typeface="Arial Black" pitchFamily="34" charset="0"/>
                <a:cs typeface="Arial" pitchFamily="34" charset="0"/>
              </a:rPr>
              <a:t>Why bring Making into the library?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A5C7"/>
                </a:solidFill>
                <a:latin typeface="Arial Black" pitchFamily="34" charset="0"/>
                <a:cs typeface="Arial" pitchFamily="34" charset="0"/>
              </a:rPr>
              <a:t>A success story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A5C7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632</Words>
  <Application>Microsoft Office PowerPoint</Application>
  <PresentationFormat>On-screen Show (4:3)</PresentationFormat>
  <Paragraphs>96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Arial Rounded MT Bold</vt:lpstr>
      <vt:lpstr>Calibri</vt:lpstr>
      <vt:lpstr>Georgia</vt:lpstr>
      <vt:lpstr>Wingdings</vt:lpstr>
      <vt:lpstr>Office Theme</vt:lpstr>
      <vt:lpstr>PowerPoint Presentation</vt:lpstr>
      <vt:lpstr>What is the Maker Movement?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Started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Angela Critics</dc:creator>
  <cp:lastModifiedBy>Angela</cp:lastModifiedBy>
  <cp:revision>18</cp:revision>
  <dcterms:created xsi:type="dcterms:W3CDTF">2015-10-20T20:39:51Z</dcterms:created>
  <dcterms:modified xsi:type="dcterms:W3CDTF">2015-10-21T17:09:18Z</dcterms:modified>
</cp:coreProperties>
</file>