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792" r:id="rId3"/>
  </p:sldMasterIdLst>
  <p:notesMasterIdLst>
    <p:notesMasterId r:id="rId22"/>
  </p:notesMasterIdLst>
  <p:sldIdLst>
    <p:sldId id="256" r:id="rId4"/>
    <p:sldId id="257"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82" autoAdjust="0"/>
  </p:normalViewPr>
  <p:slideViewPr>
    <p:cSldViewPr>
      <p:cViewPr varScale="1">
        <p:scale>
          <a:sx n="67" d="100"/>
          <a:sy n="67"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8" y="2"/>
            <a:ext cx="3056414" cy="465455"/>
          </a:xfrm>
          <a:prstGeom prst="rect">
            <a:avLst/>
          </a:prstGeom>
        </p:spPr>
        <p:txBody>
          <a:bodyPr vert="horz" lIns="93497" tIns="46749" rIns="93497" bIns="46749" rtlCol="0"/>
          <a:lstStyle>
            <a:lvl1pPr algn="r">
              <a:defRPr sz="1200"/>
            </a:lvl1pPr>
          </a:lstStyle>
          <a:p>
            <a:fld id="{41D364F9-142C-4F03-9E22-88C44C9BF892}" type="datetimeFigureOut">
              <a:rPr lang="en-US" smtClean="0"/>
              <a:t>11/5/2015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5"/>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31"/>
            <a:ext cx="3056414" cy="465455"/>
          </a:xfrm>
          <a:prstGeom prst="rect">
            <a:avLst/>
          </a:prstGeom>
        </p:spPr>
        <p:txBody>
          <a:bodyPr vert="horz" lIns="93497" tIns="46749" rIns="93497" bIns="46749" rtlCol="0" anchor="b"/>
          <a:lstStyle>
            <a:lvl1pPr algn="r">
              <a:defRPr sz="1200"/>
            </a:lvl1pPr>
          </a:lstStyle>
          <a:p>
            <a:fld id="{2D660472-666D-4E97-855C-5E01A7167645}" type="slidenum">
              <a:rPr lang="en-US" smtClean="0"/>
              <a:t>‹#›</a:t>
            </a:fld>
            <a:endParaRPr lang="en-US"/>
          </a:p>
        </p:txBody>
      </p:sp>
    </p:spTree>
    <p:extLst>
      <p:ext uri="{BB962C8B-B14F-4D97-AF65-F5344CB8AC3E}">
        <p14:creationId xmlns:p14="http://schemas.microsoft.com/office/powerpoint/2010/main" val="140331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660472-666D-4E97-855C-5E01A7167645}" type="slidenum">
              <a:rPr lang="en-US" smtClean="0"/>
              <a:t>1</a:t>
            </a:fld>
            <a:endParaRPr lang="en-US"/>
          </a:p>
        </p:txBody>
      </p:sp>
    </p:spTree>
    <p:extLst>
      <p:ext uri="{BB962C8B-B14F-4D97-AF65-F5344CB8AC3E}">
        <p14:creationId xmlns:p14="http://schemas.microsoft.com/office/powerpoint/2010/main" val="273106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your best to prepare for the next interview and find strong examples from your work history to highlight your strengths. Express interest and enthusiasm for the position. When you leave the interview, know that you did the best you could and separate yourself from the outcome. Realize that you have no control over the other candidates and what the interview panel wants. Realize that a choice FOR someone else is not a choice AGAINST you. If you do not get the position, consider that maybe it was just not “meant to be.” </a:t>
            </a:r>
            <a:r>
              <a:rPr lang="en-US" dirty="0" smtClean="0"/>
              <a:t>Maybe it was not a good fit for either</a:t>
            </a:r>
            <a:r>
              <a:rPr lang="en-US" baseline="0" dirty="0" smtClean="0"/>
              <a:t> party. Use the experience to reflect on what you really want, what you could have done differently, and what you can do to prepare for the next opportunity.</a:t>
            </a:r>
            <a:endParaRPr lang="en-US"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10</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tell your co-workers that you are applying for a different position. Find a sounding board in your personal life where you can vent honestly</a:t>
            </a:r>
            <a:r>
              <a:rPr lang="en-US" dirty="0" smtClean="0"/>
              <a:t>.</a:t>
            </a:r>
          </a:p>
          <a:p>
            <a:endParaRPr lang="en-US" dirty="0" smtClean="0"/>
          </a:p>
          <a:p>
            <a:r>
              <a:rPr lang="en-US" dirty="0" smtClean="0"/>
              <a:t>There is a Facebook page called the “Library Employee Support Network,” and they</a:t>
            </a:r>
            <a:r>
              <a:rPr lang="en-US" baseline="0" dirty="0" smtClean="0"/>
              <a:t> have set up an account under the name “Barbara Gordon” (aka Batgirl and Oracle from DC Comics) where you can post anonymously. They aim to be a place of “support, empathy and </a:t>
            </a:r>
            <a:r>
              <a:rPr lang="en-US" baseline="0" dirty="0" smtClean="0"/>
              <a:t>information”:</a:t>
            </a:r>
          </a:p>
          <a:p>
            <a:endParaRPr lang="en-US" baseline="0" dirty="0" smtClean="0"/>
          </a:p>
          <a:p>
            <a:r>
              <a:rPr lang="en-US" dirty="0" smtClean="0"/>
              <a:t>https://www.facebook.com/groups/toxic.libraries/</a:t>
            </a:r>
            <a:endParaRPr lang="en-US"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11</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only if you are able to receive the feedback in </a:t>
            </a:r>
            <a:r>
              <a:rPr lang="en-US" dirty="0" smtClean="0"/>
              <a:t>a calm </a:t>
            </a:r>
            <a:r>
              <a:rPr lang="en-US" dirty="0"/>
              <a:t>state! If you think you may get upset when hearing the feedback, you may want to wait until you can handle </a:t>
            </a:r>
            <a:r>
              <a:rPr lang="en-US" dirty="0" smtClean="0"/>
              <a:t>it.</a:t>
            </a:r>
          </a:p>
          <a:p>
            <a:endParaRPr lang="en-US" dirty="0" smtClean="0"/>
          </a:p>
          <a:p>
            <a:r>
              <a:rPr lang="en-US" dirty="0" smtClean="0"/>
              <a:t>Some organizations</a:t>
            </a:r>
            <a:r>
              <a:rPr lang="en-US" baseline="0" dirty="0" smtClean="0"/>
              <a:t> may refer you to the Human Resources director rather than someone on the interview panel.</a:t>
            </a:r>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12</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VLA New Members Round Table now offers an annual mentor-matching program. If you apply and are accepted to the Virginia Library Leadership Academy, you will be matched with a mentor.</a:t>
            </a:r>
          </a:p>
          <a:p>
            <a:r>
              <a:rPr lang="en-US" dirty="0"/>
              <a:t> </a:t>
            </a:r>
          </a:p>
          <a:p>
            <a:r>
              <a:rPr lang="en-US" dirty="0"/>
              <a:t>Ideally, we recommend finding a mentor in your organization who possesses the qualities to which you aspire. It could be an informal relationship where you periodically ask for advice, or you may wish to approach someone and ask if they would be willing to coach you as your pursue your career goals.</a:t>
            </a:r>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13</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applying internally to a position, consider that every day you spend on the job is an interview. You will not just be judged by the interview alone. Your work history and your behaviors are known to the interview panel. In many organizations, the interviewers may request recent performance evaluations. If you are underperforming in your current position, realize that it is unlikely you will receive a promotion</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14</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one know when to move on?</a:t>
            </a:r>
          </a:p>
          <a:p>
            <a:r>
              <a:rPr lang="en-US" dirty="0"/>
              <a:t> </a:t>
            </a:r>
          </a:p>
          <a:p>
            <a:r>
              <a:rPr lang="en-US" dirty="0"/>
              <a:t>Your boss sends you job postings.</a:t>
            </a:r>
          </a:p>
          <a:p>
            <a:r>
              <a:rPr lang="en-US" dirty="0"/>
              <a:t> </a:t>
            </a:r>
          </a:p>
          <a:p>
            <a:r>
              <a:rPr lang="en-US" dirty="0"/>
              <a:t>You apply for a position in your system, you are not selected and neither are any other candidates selected. The position is re-posted.</a:t>
            </a:r>
          </a:p>
          <a:p>
            <a:r>
              <a:rPr lang="en-US" dirty="0"/>
              <a:t> </a:t>
            </a:r>
          </a:p>
          <a:p>
            <a:r>
              <a:rPr lang="en-US" dirty="0"/>
              <a:t>At some point, you may end up applying repeatedly for positions without success.</a:t>
            </a:r>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15</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force a conversation with the candidate, but if the person spends more than 1 week demonstrating negative attitudes and behaviors, you must have a one-on-one conversation with them to let them know that you have observed those behaviors and that they are not productive</a:t>
            </a:r>
            <a:r>
              <a:rPr lang="en-US" dirty="0" smtClean="0"/>
              <a:t>.</a:t>
            </a:r>
          </a:p>
          <a:p>
            <a:endParaRPr lang="en-US" dirty="0" smtClean="0"/>
          </a:p>
          <a:p>
            <a:r>
              <a:rPr lang="en-US" dirty="0" smtClean="0"/>
              <a:t>Some behaviors that non-selected internal candidates may exhibit</a:t>
            </a:r>
            <a:r>
              <a:rPr lang="en-US" baseline="0" dirty="0" smtClean="0"/>
              <a:t> during the weeks and months following the interview include: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Does not handle corrections or coaching well</a:t>
            </a:r>
          </a:p>
          <a:p>
            <a:pPr marL="171450" indent="-171450">
              <a:buFont typeface="Arial" panose="020B0604020202020204" pitchFamily="34" charset="0"/>
              <a:buChar char="•"/>
            </a:pPr>
            <a:r>
              <a:rPr lang="en-US" baseline="0" dirty="0" smtClean="0"/>
              <a:t>Perceives criticism when it’s not intended</a:t>
            </a:r>
          </a:p>
          <a:p>
            <a:pPr marL="171450" indent="-171450">
              <a:buFont typeface="Arial" panose="020B0604020202020204" pitchFamily="34" charset="0"/>
              <a:buChar char="•"/>
            </a:pPr>
            <a:r>
              <a:rPr lang="en-US" baseline="0" dirty="0" smtClean="0"/>
              <a:t>Thinks supervisor is against them</a:t>
            </a:r>
          </a:p>
          <a:p>
            <a:pPr marL="171450" indent="-171450">
              <a:buFont typeface="Arial" panose="020B0604020202020204" pitchFamily="34" charset="0"/>
              <a:buChar char="•"/>
            </a:pPr>
            <a:r>
              <a:rPr lang="en-US" baseline="0" dirty="0" smtClean="0"/>
              <a:t>Demonstrates sullen, poor attitude</a:t>
            </a:r>
          </a:p>
          <a:p>
            <a:pPr marL="171450" indent="-171450">
              <a:buFont typeface="Arial" panose="020B0604020202020204" pitchFamily="34" charset="0"/>
              <a:buChar char="•"/>
            </a:pPr>
            <a:r>
              <a:rPr lang="en-US" baseline="0" dirty="0" smtClean="0"/>
              <a:t>Stops communicating</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behavior needs to documented and addressed, depending on your organization’s progressive discipline process. Usually, there are one or two verbal warnings before moving into written warnings. As a supervisor, you do want to document all of the behaviors that you observe noting date and time</a:t>
            </a:r>
            <a:r>
              <a:rPr lang="en-US" baseline="0" dirty="0" smtClean="0"/>
              <a:t>.</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Hopefully, having a conversation with the staff member to raise his or her awareness of the behaviors will be enough to get them back on track. This can also be an opportunity to highlight what someone does well, where they need to improve and what the library and supervisor can do to support that person’s development.</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Book Recommendation: </a:t>
            </a:r>
            <a:r>
              <a:rPr lang="en-US" i="1" baseline="0" dirty="0" smtClean="0"/>
              <a:t>Perfect Phrases for Managers and Supervisors</a:t>
            </a:r>
            <a:r>
              <a:rPr lang="en-US" baseline="0" dirty="0" smtClean="0"/>
              <a:t> by Meryl </a:t>
            </a:r>
            <a:r>
              <a:rPr lang="en-US" baseline="0" dirty="0" err="1" smtClean="0"/>
              <a:t>Runion</a:t>
            </a:r>
            <a:r>
              <a:rPr lang="en-US" baseline="0" dirty="0" smtClean="0"/>
              <a:t> and </a:t>
            </a:r>
            <a:r>
              <a:rPr lang="en-US" i="1" baseline="0" dirty="0" smtClean="0"/>
              <a:t>Crucial Conversations </a:t>
            </a:r>
            <a:r>
              <a:rPr lang="en-US" baseline="0" dirty="0" smtClean="0"/>
              <a:t>by Joseph </a:t>
            </a:r>
            <a:r>
              <a:rPr lang="en-US" baseline="0" dirty="0" err="1" smtClean="0"/>
              <a:t>Grenny</a:t>
            </a:r>
            <a:r>
              <a:rPr lang="en-US" baseline="0" dirty="0" smtClean="0"/>
              <a:t>, Kerry Patterson, and Ron McMillan</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endParaRPr lang="en-US" baseline="0" dirty="0" smtClean="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16</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17</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18</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This </a:t>
            </a:r>
            <a:r>
              <a:rPr lang="en-US" sz="1100" dirty="0"/>
              <a:t>fall our library system is opening two brand new full-service branches within two months of each other. We have been hiring for over 60 additional positions during the course of this year. In some cases, we did hire internal candidates and in other cases we did not.</a:t>
            </a:r>
          </a:p>
          <a:p>
            <a:r>
              <a:rPr lang="en-US" sz="1100" dirty="0"/>
              <a:t> </a:t>
            </a:r>
          </a:p>
          <a:p>
            <a:r>
              <a:rPr lang="en-US" sz="1100" dirty="0" smtClean="0"/>
              <a:t>What </a:t>
            </a:r>
            <a:r>
              <a:rPr lang="en-US" sz="1100" dirty="0"/>
              <a:t>became clear during this intense hiring process is how much an employee’s behavior matters when that person receives the news that he or she was not the selected candidate. In many cases, we had several qualified candidates applying for just one position. We also had a fair amount of shifting where internal candidates were given an opportunity to apply for transfers to the new building. In some cases, those internal transfers also applied for promotions, leaving their transfer positions open for yet another round of interviews. So there were instances when employees could end up applying for the same positions more than once or even several times.</a:t>
            </a:r>
          </a:p>
          <a:p>
            <a:endParaRPr lang="en-US" sz="1100" dirty="0" smtClean="0"/>
          </a:p>
          <a:p>
            <a:r>
              <a:rPr lang="en-US" sz="1100" dirty="0" smtClean="0"/>
              <a:t>But </a:t>
            </a:r>
            <a:r>
              <a:rPr lang="en-US" sz="1100" dirty="0"/>
              <a:t>the importance of how one behaves when not selected for a position can also have impacts even when it’s for a position somewhere in the state or even the country and not necessarily within one organization. People talk. Those interviewers may see you at conferences every year for years after the interview. Do you want that memory to be of “the one who got away” or “Wow, we made that right call on that one</a:t>
            </a:r>
            <a:r>
              <a:rPr lang="en-US" sz="1100" dirty="0" smtClean="0"/>
              <a:t>!”</a:t>
            </a:r>
          </a:p>
          <a:p>
            <a:endParaRPr lang="en-US" sz="1100" dirty="0" smtClean="0"/>
          </a:p>
          <a:p>
            <a:r>
              <a:rPr lang="en-US" sz="1100" dirty="0" smtClean="0"/>
              <a:t>We</a:t>
            </a:r>
            <a:r>
              <a:rPr lang="en-US" sz="1100" baseline="0" dirty="0" smtClean="0"/>
              <a:t> also want to add that both of us have applied for positions we really wanted and not been selected, so we understand what it feels like to receive that disappointing news.</a:t>
            </a:r>
            <a:endParaRPr lang="en-US" sz="1100"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2</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Scenario </a:t>
            </a:r>
            <a:r>
              <a:rPr lang="en-US" u="sng" dirty="0"/>
              <a:t>A:</a:t>
            </a:r>
          </a:p>
          <a:p>
            <a:r>
              <a:rPr lang="en-US" dirty="0"/>
              <a:t>Interviewer: “Hi Steve, I am calling to let you know about the results of the Librarian I interview. We did select another candidate. We appreciate you applying and are here to answer any questions you may have.”</a:t>
            </a:r>
          </a:p>
          <a:p>
            <a:r>
              <a:rPr lang="en-US" dirty="0"/>
              <a:t> </a:t>
            </a:r>
          </a:p>
          <a:p>
            <a:r>
              <a:rPr lang="en-US" dirty="0"/>
              <a:t>Steve:</a:t>
            </a:r>
          </a:p>
          <a:p>
            <a:r>
              <a:rPr lang="en-US" dirty="0"/>
              <a:t> </a:t>
            </a:r>
          </a:p>
          <a:p>
            <a:r>
              <a:rPr lang="en-US" dirty="0"/>
              <a:t>(Long uncomfortable silence.)</a:t>
            </a:r>
          </a:p>
          <a:p>
            <a:r>
              <a:rPr lang="en-US" dirty="0"/>
              <a:t> </a:t>
            </a:r>
          </a:p>
          <a:p>
            <a:r>
              <a:rPr lang="en-US" dirty="0"/>
              <a:t>Interviewer: “Steve?”</a:t>
            </a:r>
          </a:p>
          <a:p>
            <a:r>
              <a:rPr lang="en-US" dirty="0"/>
              <a:t> </a:t>
            </a:r>
          </a:p>
          <a:p>
            <a:r>
              <a:rPr lang="en-US" dirty="0" smtClean="0"/>
              <a:t>Steve [sullen, angry]: </a:t>
            </a:r>
            <a:r>
              <a:rPr lang="en-US" dirty="0"/>
              <a:t>“Um, yeah, thanks anyway.” [Hangs up.]</a:t>
            </a:r>
          </a:p>
          <a:p>
            <a:endParaRPr lang="en-US" dirty="0"/>
          </a:p>
          <a:p>
            <a:r>
              <a:rPr lang="en-US" u="sng" dirty="0"/>
              <a:t>Scenario B:</a:t>
            </a:r>
          </a:p>
          <a:p>
            <a:r>
              <a:rPr lang="en-US" dirty="0"/>
              <a:t>Interviewer: “Hi Jane, I am calling to let you know about the full-time Library Services Technician III position. We chose another candidate. We do appreciate your interest in the position and are available to answer any questions should you have them.”</a:t>
            </a:r>
          </a:p>
          <a:p>
            <a:r>
              <a:rPr lang="en-US" dirty="0"/>
              <a:t> </a:t>
            </a:r>
          </a:p>
          <a:p>
            <a:r>
              <a:rPr lang="en-US" dirty="0"/>
              <a:t>Jane:  “Well who did you pick?”</a:t>
            </a:r>
          </a:p>
          <a:p>
            <a:r>
              <a:rPr lang="en-US" dirty="0"/>
              <a:t> </a:t>
            </a:r>
          </a:p>
          <a:p>
            <a:r>
              <a:rPr lang="en-US" dirty="0"/>
              <a:t>Interviewer: “I am not at liberty to say until we have notified everyone. We plan to make an announcement early next week</a:t>
            </a:r>
            <a:r>
              <a:rPr lang="en-US" dirty="0" smtClean="0"/>
              <a:t>.”</a:t>
            </a:r>
          </a:p>
          <a:p>
            <a:endParaRPr lang="en-US" dirty="0" smtClean="0"/>
          </a:p>
          <a:p>
            <a:r>
              <a:rPr lang="en-US" dirty="0" smtClean="0"/>
              <a:t>Jane: “I </a:t>
            </a:r>
            <a:r>
              <a:rPr lang="en-US" i="1" dirty="0" smtClean="0"/>
              <a:t>know</a:t>
            </a:r>
            <a:r>
              <a:rPr lang="en-US" dirty="0" smtClean="0"/>
              <a:t> I was the top candidate. Who</a:t>
            </a:r>
            <a:r>
              <a:rPr lang="en-US" baseline="0" dirty="0" smtClean="0"/>
              <a:t> could you have possibly picked over me? Did you pick one of your </a:t>
            </a:r>
            <a:r>
              <a:rPr lang="en-US" i="1" baseline="0" dirty="0" smtClean="0"/>
              <a:t>friends</a:t>
            </a:r>
            <a:r>
              <a:rPr lang="en-US" baseline="0" dirty="0" smtClean="0"/>
              <a:t>?</a:t>
            </a:r>
          </a:p>
          <a:p>
            <a:endParaRPr lang="en-US" baseline="0" dirty="0" smtClean="0"/>
          </a:p>
          <a:p>
            <a:r>
              <a:rPr lang="en-US" baseline="0" dirty="0" smtClean="0"/>
              <a:t>Interviewer: “We did have three people on the panel, and we scored each applicant based on their answers.”</a:t>
            </a:r>
            <a:endParaRPr lang="en-US" dirty="0"/>
          </a:p>
          <a:p>
            <a:r>
              <a:rPr lang="en-US" dirty="0"/>
              <a:t> </a:t>
            </a:r>
          </a:p>
          <a:p>
            <a:r>
              <a:rPr lang="en-US" dirty="0"/>
              <a:t>Jane: “Well you better not have picked that lazy, good-for-nothing Sue Johnson. I have been here way longer than her. And all she does is suck up to people. It’s just not fair.”</a:t>
            </a:r>
          </a:p>
          <a:p>
            <a:endParaRPr lang="en-US"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3</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people receive the news that they are not the selected candidate for a position they wanted, they may exhibit these behaviors toward their selectors, their supervisors and other co-workers in the organization:</a:t>
            </a:r>
          </a:p>
          <a:p>
            <a:r>
              <a:rPr lang="en-US" dirty="0"/>
              <a:t> </a:t>
            </a:r>
          </a:p>
          <a:p>
            <a:r>
              <a:rPr lang="en-US" dirty="0"/>
              <a:t>Complaining</a:t>
            </a:r>
          </a:p>
          <a:p>
            <a:r>
              <a:rPr lang="en-US" dirty="0"/>
              <a:t>Name-calling</a:t>
            </a:r>
          </a:p>
          <a:p>
            <a:r>
              <a:rPr lang="en-US" dirty="0"/>
              <a:t>Criticizing</a:t>
            </a:r>
          </a:p>
          <a:p>
            <a:r>
              <a:rPr lang="en-US" dirty="0"/>
              <a:t>Crying</a:t>
            </a:r>
          </a:p>
          <a:p>
            <a:r>
              <a:rPr lang="en-US" dirty="0"/>
              <a:t>Performing poorly</a:t>
            </a:r>
          </a:p>
          <a:p>
            <a:r>
              <a:rPr lang="en-US" dirty="0"/>
              <a:t>Withdrawing</a:t>
            </a:r>
          </a:p>
          <a:p>
            <a:r>
              <a:rPr lang="en-US" dirty="0"/>
              <a:t>Making threats</a:t>
            </a:r>
          </a:p>
          <a:p>
            <a:r>
              <a:rPr lang="en-US" dirty="0"/>
              <a:t>Sabotaging the organization</a:t>
            </a:r>
          </a:p>
          <a:p>
            <a:r>
              <a:rPr lang="en-US" dirty="0"/>
              <a:t>Engaging in retaliatory violence [ex. the man who shot the newscasters near Smith Mountain Lake in August]</a:t>
            </a:r>
          </a:p>
          <a:p>
            <a:endParaRPr lang="en-US" dirty="0"/>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4</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behaviors are a result of how people feel when they are not selected for the position. Such feelings include:</a:t>
            </a:r>
          </a:p>
          <a:p>
            <a:r>
              <a:rPr lang="en-US" dirty="0"/>
              <a:t> </a:t>
            </a:r>
          </a:p>
          <a:p>
            <a:r>
              <a:rPr lang="en-US" dirty="0"/>
              <a:t>Rejected</a:t>
            </a:r>
          </a:p>
          <a:p>
            <a:r>
              <a:rPr lang="en-US" dirty="0"/>
              <a:t>Angry</a:t>
            </a:r>
          </a:p>
          <a:p>
            <a:r>
              <a:rPr lang="en-US" dirty="0"/>
              <a:t>Furious</a:t>
            </a:r>
          </a:p>
          <a:p>
            <a:r>
              <a:rPr lang="en-US" dirty="0"/>
              <a:t>Depressed</a:t>
            </a:r>
          </a:p>
          <a:p>
            <a:r>
              <a:rPr lang="en-US" dirty="0"/>
              <a:t>Disrespected</a:t>
            </a:r>
          </a:p>
          <a:p>
            <a:r>
              <a:rPr lang="en-US" dirty="0"/>
              <a:t>Unappreciated</a:t>
            </a:r>
          </a:p>
          <a:p>
            <a:r>
              <a:rPr lang="en-US" dirty="0"/>
              <a:t>Embarrassed</a:t>
            </a:r>
          </a:p>
          <a:p>
            <a:r>
              <a:rPr lang="en-US" dirty="0"/>
              <a:t>Humiliated</a:t>
            </a:r>
          </a:p>
          <a:p>
            <a:r>
              <a:rPr lang="en-US" dirty="0"/>
              <a:t>Sad</a:t>
            </a:r>
          </a:p>
          <a:p>
            <a:r>
              <a:rPr lang="en-US" dirty="0"/>
              <a:t>Disappointed</a:t>
            </a:r>
          </a:p>
          <a:p>
            <a:r>
              <a:rPr lang="en-US" dirty="0"/>
              <a:t>Discouraged</a:t>
            </a:r>
          </a:p>
          <a:p>
            <a:r>
              <a:rPr lang="en-US" dirty="0"/>
              <a:t>Devastated</a:t>
            </a:r>
          </a:p>
          <a:p>
            <a:r>
              <a:rPr lang="en-US" dirty="0"/>
              <a:t>Defeated</a:t>
            </a:r>
          </a:p>
          <a:p>
            <a:r>
              <a:rPr lang="en-US" dirty="0"/>
              <a:t>Helpless</a:t>
            </a:r>
          </a:p>
          <a:p>
            <a:endParaRPr lang="en-US" dirty="0" smtClean="0"/>
          </a:p>
        </p:txBody>
      </p:sp>
      <p:sp>
        <p:nvSpPr>
          <p:cNvPr id="4" name="Slide Number Placeholder 3"/>
          <p:cNvSpPr>
            <a:spLocks noGrp="1"/>
          </p:cNvSpPr>
          <p:nvPr>
            <p:ph type="sldNum" sz="quarter" idx="10"/>
          </p:nvPr>
        </p:nvSpPr>
        <p:spPr/>
        <p:txBody>
          <a:bodyPr/>
          <a:lstStyle/>
          <a:p>
            <a:fld id="{2D660472-666D-4E97-855C-5E01A7167645}" type="slidenum">
              <a:rPr lang="en-US" smtClean="0"/>
              <a:t>5</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feelings that people experience are valid. There are no “wrong” or “inappropriate” feelings. </a:t>
            </a:r>
          </a:p>
          <a:p>
            <a:r>
              <a:rPr lang="en-US" dirty="0"/>
              <a:t> </a:t>
            </a:r>
          </a:p>
          <a:p>
            <a:r>
              <a:rPr lang="en-US" dirty="0"/>
              <a:t> </a:t>
            </a:r>
          </a:p>
        </p:txBody>
      </p:sp>
      <p:sp>
        <p:nvSpPr>
          <p:cNvPr id="4" name="Slide Number Placeholder 3"/>
          <p:cNvSpPr>
            <a:spLocks noGrp="1"/>
          </p:cNvSpPr>
          <p:nvPr>
            <p:ph type="sldNum" sz="quarter" idx="10"/>
          </p:nvPr>
        </p:nvSpPr>
        <p:spPr/>
        <p:txBody>
          <a:bodyPr/>
          <a:lstStyle/>
          <a:p>
            <a:fld id="{2D660472-666D-4E97-855C-5E01A7167645}" type="slidenum">
              <a:rPr lang="en-US" smtClean="0"/>
              <a:t>6</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propose is that people find healthy ways to cope with their feelings and choose to exhibit professional behaviors in the workplace while moving into a better mindset emotionally.</a:t>
            </a:r>
          </a:p>
          <a:p>
            <a:r>
              <a:rPr lang="en-US" dirty="0"/>
              <a:t> </a:t>
            </a:r>
          </a:p>
        </p:txBody>
      </p:sp>
      <p:sp>
        <p:nvSpPr>
          <p:cNvPr id="4" name="Slide Number Placeholder 3"/>
          <p:cNvSpPr>
            <a:spLocks noGrp="1"/>
          </p:cNvSpPr>
          <p:nvPr>
            <p:ph type="sldNum" sz="quarter" idx="10"/>
          </p:nvPr>
        </p:nvSpPr>
        <p:spPr/>
        <p:txBody>
          <a:bodyPr/>
          <a:lstStyle/>
          <a:p>
            <a:fld id="{2D660472-666D-4E97-855C-5E01A7167645}" type="slidenum">
              <a:rPr lang="en-US" smtClean="0"/>
              <a:t>7</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a:t>Give yourself permission to feel your emotions while understanding that your feelings are not a free pass to behave whatever way you wish. </a:t>
            </a:r>
          </a:p>
        </p:txBody>
      </p:sp>
      <p:sp>
        <p:nvSpPr>
          <p:cNvPr id="4" name="Slide Number Placeholder 3"/>
          <p:cNvSpPr>
            <a:spLocks noGrp="1"/>
          </p:cNvSpPr>
          <p:nvPr>
            <p:ph type="sldNum" sz="quarter" idx="10"/>
          </p:nvPr>
        </p:nvSpPr>
        <p:spPr/>
        <p:txBody>
          <a:bodyPr/>
          <a:lstStyle/>
          <a:p>
            <a:fld id="{2D660472-666D-4E97-855C-5E01A7167645}" type="slidenum">
              <a:rPr lang="en-US" smtClean="0"/>
              <a:t>8</a:t>
            </a:fld>
            <a:endParaRPr lang="en-US"/>
          </a:p>
        </p:txBody>
      </p:sp>
    </p:spTree>
    <p:extLst>
      <p:ext uri="{BB962C8B-B14F-4D97-AF65-F5344CB8AC3E}">
        <p14:creationId xmlns:p14="http://schemas.microsoft.com/office/powerpoint/2010/main" val="1823182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possibility that you may have done very well and that the interview panel had to make a difficult choice. What if you were one of the top candidates and only just missed getting the job because someone else had a little more experience? What if you then behaved angrily or frostily upon hearing the news that you were not selected? Consider that it may be better to behave graciously and show the panel that you can behave professionally even when receiving disappointing news. Otherwise, negative behavior only confirms for the panel that they should not have selected you.</a:t>
            </a:r>
          </a:p>
          <a:p>
            <a:endParaRPr lang="en-US" dirty="0"/>
          </a:p>
        </p:txBody>
      </p:sp>
      <p:sp>
        <p:nvSpPr>
          <p:cNvPr id="4" name="Slide Number Placeholder 3"/>
          <p:cNvSpPr>
            <a:spLocks noGrp="1"/>
          </p:cNvSpPr>
          <p:nvPr>
            <p:ph type="sldNum" sz="quarter" idx="10"/>
          </p:nvPr>
        </p:nvSpPr>
        <p:spPr/>
        <p:txBody>
          <a:bodyPr/>
          <a:lstStyle/>
          <a:p>
            <a:fld id="{2D660472-666D-4E97-855C-5E01A7167645}" type="slidenum">
              <a:rPr lang="en-US" smtClean="0"/>
              <a:t>9</a:t>
            </a:fld>
            <a:endParaRPr lang="en-US"/>
          </a:p>
        </p:txBody>
      </p:sp>
    </p:spTree>
    <p:extLst>
      <p:ext uri="{BB962C8B-B14F-4D97-AF65-F5344CB8AC3E}">
        <p14:creationId xmlns:p14="http://schemas.microsoft.com/office/powerpoint/2010/main" val="182318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591A7CD3-9718-42F1-ACE7-30337EC1FA6D}" type="datetimeFigureOut">
              <a:rPr lang="en-US" smtClean="0"/>
              <a:t>11/5/2015</a:t>
            </a:fld>
            <a:endParaRPr lang="en-US"/>
          </a:p>
        </p:txBody>
      </p:sp>
      <p:sp>
        <p:nvSpPr>
          <p:cNvPr id="16" name="Slide Number Placeholder 15"/>
          <p:cNvSpPr>
            <a:spLocks noGrp="1"/>
          </p:cNvSpPr>
          <p:nvPr>
            <p:ph type="sldNum" sz="quarter" idx="11"/>
          </p:nvPr>
        </p:nvSpPr>
        <p:spPr/>
        <p:txBody>
          <a:bodyPr/>
          <a:lstStyle/>
          <a:p>
            <a:fld id="{1406A3F5-9882-4B76-BFD0-C916F716786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A7CD3-9718-42F1-ACE7-30337EC1FA6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6A3F5-9882-4B76-BFD0-C916F71678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1A7CD3-9718-42F1-ACE7-30337EC1FA6D}"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6A3F5-9882-4B76-BFD0-C916F716786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3703653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1588492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1032972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896863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AD6AF-C3DB-4A22-8A6B-548906433E23}"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109154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AD6AF-C3DB-4A22-8A6B-548906433E23}"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762052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AD6AF-C3DB-4A22-8A6B-548906433E23}"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3200471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345061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591A7CD3-9718-42F1-ACE7-30337EC1FA6D}" type="datetimeFigureOut">
              <a:rPr lang="en-US" smtClean="0"/>
              <a:t>11/5/2015</a:t>
            </a:fld>
            <a:endParaRPr lang="en-US"/>
          </a:p>
        </p:txBody>
      </p:sp>
      <p:sp>
        <p:nvSpPr>
          <p:cNvPr id="15" name="Slide Number Placeholder 14"/>
          <p:cNvSpPr>
            <a:spLocks noGrp="1"/>
          </p:cNvSpPr>
          <p:nvPr>
            <p:ph type="sldNum" sz="quarter" idx="11"/>
          </p:nvPr>
        </p:nvSpPr>
        <p:spPr/>
        <p:txBody>
          <a:bodyPr/>
          <a:lstStyle/>
          <a:p>
            <a:fld id="{1406A3F5-9882-4B76-BFD0-C916F7167866}"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1320788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24078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extLst>
      <p:ext uri="{BB962C8B-B14F-4D97-AF65-F5344CB8AC3E}">
        <p14:creationId xmlns:p14="http://schemas.microsoft.com/office/powerpoint/2010/main" val="474560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DBAD6AF-C3DB-4A22-8A6B-548906433E23}" type="datetimeFigureOut">
              <a:rPr lang="en-US" smtClean="0"/>
              <a:t>11/5/2015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5671F8-20C6-4601-9343-237FD4EBD4F0}"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DBAD6AF-C3DB-4A22-8A6B-548906433E23}" type="datetimeFigureOut">
              <a:rPr lang="en-US" smtClean="0"/>
              <a:t>11/5/2015</a:t>
            </a:fld>
            <a:endParaRPr lang="en-US"/>
          </a:p>
        </p:txBody>
      </p:sp>
      <p:sp>
        <p:nvSpPr>
          <p:cNvPr id="27" name="Slide Number Placeholder 26"/>
          <p:cNvSpPr>
            <a:spLocks noGrp="1"/>
          </p:cNvSpPr>
          <p:nvPr>
            <p:ph type="sldNum" sz="quarter" idx="11"/>
          </p:nvPr>
        </p:nvSpPr>
        <p:spPr/>
        <p:txBody>
          <a:bodyPr rtlCol="0"/>
          <a:lstStyle/>
          <a:p>
            <a:fld id="{915671F8-20C6-4601-9343-237FD4EBD4F0}"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DBAD6AF-C3DB-4A22-8A6B-548906433E23}" type="datetimeFigureOut">
              <a:rPr lang="en-US" smtClean="0"/>
              <a:t>11/5/2015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15671F8-20C6-4601-9343-237FD4EBD4F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AD6AF-C3DB-4A22-8A6B-548906433E23}"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591A7CD3-9718-42F1-ACE7-30337EC1FA6D}" type="datetimeFigureOut">
              <a:rPr lang="en-US" smtClean="0"/>
              <a:t>11/5/2015</a:t>
            </a:fld>
            <a:endParaRPr lang="en-US"/>
          </a:p>
        </p:txBody>
      </p:sp>
      <p:sp>
        <p:nvSpPr>
          <p:cNvPr id="13" name="Slide Number Placeholder 12"/>
          <p:cNvSpPr>
            <a:spLocks noGrp="1"/>
          </p:cNvSpPr>
          <p:nvPr>
            <p:ph type="sldNum" sz="quarter" idx="11"/>
          </p:nvPr>
        </p:nvSpPr>
        <p:spPr/>
        <p:txBody>
          <a:bodyPr/>
          <a:lstStyle/>
          <a:p>
            <a:fld id="{1406A3F5-9882-4B76-BFD0-C916F716786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BAD6AF-C3DB-4A22-8A6B-548906433E2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BAD6AF-C3DB-4A22-8A6B-548906433E2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671F8-20C6-4601-9343-237FD4EBD4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91A7CD3-9718-42F1-ACE7-30337EC1FA6D}" type="datetimeFigureOut">
              <a:rPr lang="en-US" smtClean="0"/>
              <a:t>11/5/2015</a:t>
            </a:fld>
            <a:endParaRPr lang="en-US"/>
          </a:p>
        </p:txBody>
      </p:sp>
      <p:sp>
        <p:nvSpPr>
          <p:cNvPr id="9" name="Slide Number Placeholder 8"/>
          <p:cNvSpPr>
            <a:spLocks noGrp="1"/>
          </p:cNvSpPr>
          <p:nvPr>
            <p:ph type="sldNum" sz="quarter" idx="11"/>
          </p:nvPr>
        </p:nvSpPr>
        <p:spPr/>
        <p:txBody>
          <a:bodyPr/>
          <a:lstStyle/>
          <a:p>
            <a:fld id="{1406A3F5-9882-4B76-BFD0-C916F716786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591A7CD3-9718-42F1-ACE7-30337EC1FA6D}" type="datetimeFigureOut">
              <a:rPr lang="en-US" smtClean="0"/>
              <a:t>11/5/2015</a:t>
            </a:fld>
            <a:endParaRPr lang="en-US"/>
          </a:p>
        </p:txBody>
      </p:sp>
      <p:sp>
        <p:nvSpPr>
          <p:cNvPr id="15" name="Slide Number Placeholder 14"/>
          <p:cNvSpPr>
            <a:spLocks noGrp="1"/>
          </p:cNvSpPr>
          <p:nvPr>
            <p:ph type="sldNum" sz="quarter" idx="11"/>
          </p:nvPr>
        </p:nvSpPr>
        <p:spPr/>
        <p:txBody>
          <a:bodyPr/>
          <a:lstStyle/>
          <a:p>
            <a:fld id="{1406A3F5-9882-4B76-BFD0-C916F7167866}"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591A7CD3-9718-42F1-ACE7-30337EC1FA6D}" type="datetimeFigureOut">
              <a:rPr lang="en-US" smtClean="0"/>
              <a:t>11/5/2015</a:t>
            </a:fld>
            <a:endParaRPr lang="en-US"/>
          </a:p>
        </p:txBody>
      </p:sp>
      <p:sp>
        <p:nvSpPr>
          <p:cNvPr id="8" name="Slide Number Placeholder 7"/>
          <p:cNvSpPr>
            <a:spLocks noGrp="1"/>
          </p:cNvSpPr>
          <p:nvPr>
            <p:ph type="sldNum" sz="quarter" idx="11"/>
          </p:nvPr>
        </p:nvSpPr>
        <p:spPr/>
        <p:txBody>
          <a:bodyPr/>
          <a:lstStyle/>
          <a:p>
            <a:fld id="{1406A3F5-9882-4B76-BFD0-C916F716786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1A7CD3-9718-42F1-ACE7-30337EC1FA6D}" type="datetimeFigureOut">
              <a:rPr lang="en-US" smtClean="0"/>
              <a:t>11/5/2015</a:t>
            </a:fld>
            <a:endParaRPr lang="en-US"/>
          </a:p>
        </p:txBody>
      </p:sp>
      <p:sp>
        <p:nvSpPr>
          <p:cNvPr id="6" name="Slide Number Placeholder 5"/>
          <p:cNvSpPr>
            <a:spLocks noGrp="1"/>
          </p:cNvSpPr>
          <p:nvPr>
            <p:ph type="sldNum" sz="quarter" idx="11"/>
          </p:nvPr>
        </p:nvSpPr>
        <p:spPr/>
        <p:txBody>
          <a:bodyPr/>
          <a:lstStyle/>
          <a:p>
            <a:fld id="{1406A3F5-9882-4B76-BFD0-C916F7167866}"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591A7CD3-9718-42F1-ACE7-30337EC1FA6D}" type="datetimeFigureOut">
              <a:rPr lang="en-US" smtClean="0"/>
              <a:t>11/5/2015</a:t>
            </a:fld>
            <a:endParaRPr lang="en-US"/>
          </a:p>
        </p:txBody>
      </p:sp>
      <p:sp>
        <p:nvSpPr>
          <p:cNvPr id="16" name="Slide Number Placeholder 15"/>
          <p:cNvSpPr>
            <a:spLocks noGrp="1"/>
          </p:cNvSpPr>
          <p:nvPr>
            <p:ph type="sldNum" sz="quarter" idx="11"/>
          </p:nvPr>
        </p:nvSpPr>
        <p:spPr/>
        <p:txBody>
          <a:bodyPr/>
          <a:lstStyle/>
          <a:p>
            <a:fld id="{1406A3F5-9882-4B76-BFD0-C916F716786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591A7CD3-9718-42F1-ACE7-30337EC1FA6D}" type="datetimeFigureOut">
              <a:rPr lang="en-US" smtClean="0"/>
              <a:t>11/5/2015</a:t>
            </a:fld>
            <a:endParaRPr lang="en-US"/>
          </a:p>
        </p:txBody>
      </p:sp>
      <p:sp>
        <p:nvSpPr>
          <p:cNvPr id="14" name="Slide Number Placeholder 13"/>
          <p:cNvSpPr>
            <a:spLocks noGrp="1"/>
          </p:cNvSpPr>
          <p:nvPr>
            <p:ph type="sldNum" sz="quarter" idx="11"/>
          </p:nvPr>
        </p:nvSpPr>
        <p:spPr/>
        <p:txBody>
          <a:bodyPr/>
          <a:lstStyle/>
          <a:p>
            <a:fld id="{1406A3F5-9882-4B76-BFD0-C916F7167866}"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91A7CD3-9718-42F1-ACE7-30337EC1FA6D}" type="datetimeFigureOut">
              <a:rPr lang="en-US" smtClean="0"/>
              <a:t>11/5/2015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406A3F5-9882-4B76-BFD0-C916F71678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AD6AF-C3DB-4A22-8A6B-548906433E23}"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671F8-20C6-4601-9343-237FD4EBD4F0}" type="slidenum">
              <a:rPr lang="en-US" smtClean="0"/>
              <a:t>‹#›</a:t>
            </a:fld>
            <a:endParaRPr lang="en-US"/>
          </a:p>
        </p:txBody>
      </p:sp>
    </p:spTree>
    <p:extLst>
      <p:ext uri="{BB962C8B-B14F-4D97-AF65-F5344CB8AC3E}">
        <p14:creationId xmlns:p14="http://schemas.microsoft.com/office/powerpoint/2010/main" val="422308972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91A7CD3-9718-42F1-ACE7-30337EC1FA6D}" type="datetimeFigureOut">
              <a:rPr lang="en-US" smtClean="0"/>
              <a:t>11/5/2015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406A3F5-9882-4B76-BFD0-C916F71678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10600" cy="2438400"/>
          </a:xfrm>
        </p:spPr>
        <p:txBody>
          <a:bodyPr>
            <a:noAutofit/>
          </a:bodyPr>
          <a:lstStyle/>
          <a:p>
            <a:r>
              <a:rPr lang="en-US" sz="5400" dirty="0">
                <a:latin typeface="Corbel" panose="020B0503020204020204" pitchFamily="34" charset="0"/>
              </a:rPr>
              <a:t>How to</a:t>
            </a:r>
            <a:r>
              <a:rPr lang="en-US" sz="5400" dirty="0" smtClean="0">
                <a:latin typeface="Corbel" panose="020B0503020204020204" pitchFamily="34" charset="0"/>
              </a:rPr>
              <a:t>...</a:t>
            </a:r>
            <a:br>
              <a:rPr lang="en-US" sz="5400" dirty="0" smtClean="0">
                <a:latin typeface="Corbel" panose="020B0503020204020204" pitchFamily="34" charset="0"/>
              </a:rPr>
            </a:br>
            <a:r>
              <a:rPr lang="en-US" sz="5400" dirty="0" smtClean="0">
                <a:latin typeface="Corbel" panose="020B0503020204020204" pitchFamily="34" charset="0"/>
              </a:rPr>
              <a:t>NOT </a:t>
            </a:r>
            <a:r>
              <a:rPr lang="en-US" sz="5400" dirty="0">
                <a:latin typeface="Corbel" panose="020B0503020204020204" pitchFamily="34" charset="0"/>
              </a:rPr>
              <a:t>Get a Job at Your Library</a:t>
            </a:r>
          </a:p>
        </p:txBody>
      </p:sp>
      <p:sp>
        <p:nvSpPr>
          <p:cNvPr id="3" name="Subtitle 2"/>
          <p:cNvSpPr>
            <a:spLocks noGrp="1"/>
          </p:cNvSpPr>
          <p:nvPr>
            <p:ph type="subTitle" idx="1"/>
          </p:nvPr>
        </p:nvSpPr>
        <p:spPr>
          <a:xfrm>
            <a:off x="2133600" y="3048000"/>
            <a:ext cx="6629400" cy="1295400"/>
          </a:xfrm>
        </p:spPr>
        <p:txBody>
          <a:bodyPr>
            <a:normAutofit fontScale="92500"/>
          </a:bodyPr>
          <a:lstStyle/>
          <a:p>
            <a:r>
              <a:rPr lang="en-US" sz="3200" dirty="0">
                <a:latin typeface="Corbel" panose="020B0503020204020204" pitchFamily="34" charset="0"/>
              </a:rPr>
              <a:t>Handling Rejection with Professionalism in Order to Succeed in the Future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5388" y="4746917"/>
            <a:ext cx="1141412" cy="168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txBox="1">
            <a:spLocks/>
          </p:cNvSpPr>
          <p:nvPr/>
        </p:nvSpPr>
        <p:spPr>
          <a:xfrm>
            <a:off x="1066800" y="76200"/>
            <a:ext cx="7010400" cy="685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r>
              <a:rPr lang="en-US" sz="2400" dirty="0" smtClean="0">
                <a:latin typeface="Corbel" panose="020B0503020204020204" pitchFamily="34" charset="0"/>
              </a:rPr>
              <a:t>Virginia Library Association Annual Conference 2015</a:t>
            </a:r>
            <a:endParaRPr lang="en-US" sz="2400" dirty="0">
              <a:latin typeface="Corbel" panose="020B0503020204020204" pitchFamily="34" charset="0"/>
            </a:endParaRPr>
          </a:p>
        </p:txBody>
      </p:sp>
      <p:pic>
        <p:nvPicPr>
          <p:cNvPr id="7"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47" y="4718505"/>
            <a:ext cx="1084154" cy="1630577"/>
          </a:xfrm>
          <a:prstGeom prst="rect">
            <a:avLst/>
          </a:prstGeom>
        </p:spPr>
      </p:pic>
      <p:sp>
        <p:nvSpPr>
          <p:cNvPr id="8" name="Subtitle 2"/>
          <p:cNvSpPr txBox="1">
            <a:spLocks/>
          </p:cNvSpPr>
          <p:nvPr/>
        </p:nvSpPr>
        <p:spPr>
          <a:xfrm>
            <a:off x="4876800" y="4718505"/>
            <a:ext cx="2668588" cy="685800"/>
          </a:xfrm>
          <a:prstGeom prst="rect">
            <a:avLst/>
          </a:prstGeom>
        </p:spPr>
        <p:txBody>
          <a:bodyPr vert="horz" lIns="91440" tIns="45720" rIns="91440" bIns="45720" rtlCol="0" anchor="ctr">
            <a:normAutofit fontScale="47500" lnSpcReduction="20000"/>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r"/>
            <a:r>
              <a:rPr lang="en-US" sz="4400" dirty="0" smtClean="0">
                <a:latin typeface="Corbel" panose="020B0503020204020204" pitchFamily="34" charset="0"/>
              </a:rPr>
              <a:t>Deborah Wright</a:t>
            </a:r>
          </a:p>
          <a:p>
            <a:pPr algn="r"/>
            <a:r>
              <a:rPr lang="en-US" sz="2400" dirty="0" smtClean="0">
                <a:latin typeface="Corbel" panose="020B0503020204020204" pitchFamily="34" charset="0"/>
              </a:rPr>
              <a:t>Assistant Director of Public Service</a:t>
            </a:r>
          </a:p>
          <a:p>
            <a:pPr algn="r"/>
            <a:r>
              <a:rPr lang="en-US" sz="2400" dirty="0" smtClean="0">
                <a:latin typeface="Corbel" panose="020B0503020204020204" pitchFamily="34" charset="0"/>
              </a:rPr>
              <a:t>Prince William Public Library</a:t>
            </a:r>
            <a:endParaRPr lang="en-US" sz="2400" dirty="0">
              <a:latin typeface="Corbel" panose="020B0503020204020204" pitchFamily="34" charset="0"/>
            </a:endParaRPr>
          </a:p>
        </p:txBody>
      </p:sp>
      <p:sp>
        <p:nvSpPr>
          <p:cNvPr id="9" name="Subtitle 2"/>
          <p:cNvSpPr txBox="1">
            <a:spLocks/>
          </p:cNvSpPr>
          <p:nvPr/>
        </p:nvSpPr>
        <p:spPr>
          <a:xfrm>
            <a:off x="1518501" y="5532223"/>
            <a:ext cx="3886200" cy="685800"/>
          </a:xfrm>
          <a:prstGeom prst="rect">
            <a:avLst/>
          </a:prstGeom>
        </p:spPr>
        <p:txBody>
          <a:bodyPr vert="horz" lIns="91440" tIns="45720" rIns="91440" bIns="45720" rtlCol="0" anchor="ctr">
            <a:normAutofit fontScale="47500" lnSpcReduction="20000"/>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r>
              <a:rPr lang="en-US" sz="4400" dirty="0" smtClean="0">
                <a:latin typeface="Corbel" panose="020B0503020204020204" pitchFamily="34" charset="0"/>
              </a:rPr>
              <a:t>Elizabeth Hensley</a:t>
            </a:r>
          </a:p>
          <a:p>
            <a:r>
              <a:rPr lang="en-US" sz="2400" dirty="0" smtClean="0">
                <a:latin typeface="Corbel" panose="020B0503020204020204" pitchFamily="34" charset="0"/>
              </a:rPr>
              <a:t>Branch Administrator, Montclair Community Library</a:t>
            </a:r>
          </a:p>
          <a:p>
            <a:r>
              <a:rPr lang="en-US" sz="2400" dirty="0" smtClean="0">
                <a:latin typeface="Corbel" panose="020B0503020204020204" pitchFamily="34" charset="0"/>
              </a:rPr>
              <a:t>Prince William Public Library</a:t>
            </a:r>
            <a:endParaRPr lang="en-US" sz="2400" dirty="0">
              <a:latin typeface="Corbel" panose="020B0503020204020204" pitchFamily="34" charset="0"/>
            </a:endParaRPr>
          </a:p>
        </p:txBody>
      </p:sp>
    </p:spTree>
    <p:extLst>
      <p:ext uri="{BB962C8B-B14F-4D97-AF65-F5344CB8AC3E}">
        <p14:creationId xmlns:p14="http://schemas.microsoft.com/office/powerpoint/2010/main" val="257862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Detach from the outcome</a:t>
            </a:r>
          </a:p>
          <a:p>
            <a:endParaRPr lang="en-US" sz="3600" dirty="0">
              <a:latin typeface="Corbel" panose="020B0503020204020204" pitchFamily="34" charset="0"/>
            </a:endParaRPr>
          </a:p>
        </p:txBody>
      </p:sp>
    </p:spTree>
    <p:extLst>
      <p:ext uri="{BB962C8B-B14F-4D97-AF65-F5344CB8AC3E}">
        <p14:creationId xmlns:p14="http://schemas.microsoft.com/office/powerpoint/2010/main" val="358821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Choose your confidantes wisely</a:t>
            </a:r>
          </a:p>
          <a:p>
            <a:endParaRPr lang="en-US" sz="3600" dirty="0">
              <a:latin typeface="Corbel" panose="020B0503020204020204" pitchFamily="34" charset="0"/>
            </a:endParaRPr>
          </a:p>
        </p:txBody>
      </p:sp>
    </p:spTree>
    <p:extLst>
      <p:ext uri="{BB962C8B-B14F-4D97-AF65-F5344CB8AC3E}">
        <p14:creationId xmlns:p14="http://schemas.microsoft.com/office/powerpoint/2010/main" val="19759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Ask for feedback</a:t>
            </a:r>
          </a:p>
          <a:p>
            <a:endParaRPr lang="en-US" sz="3600" dirty="0">
              <a:latin typeface="Corbel" panose="020B0503020204020204" pitchFamily="34" charset="0"/>
            </a:endParaRPr>
          </a:p>
        </p:txBody>
      </p:sp>
    </p:spTree>
    <p:extLst>
      <p:ext uri="{BB962C8B-B14F-4D97-AF65-F5344CB8AC3E}">
        <p14:creationId xmlns:p14="http://schemas.microsoft.com/office/powerpoint/2010/main" val="299959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Find a mentor</a:t>
            </a:r>
          </a:p>
          <a:p>
            <a:endParaRPr lang="en-US" sz="3600" dirty="0">
              <a:latin typeface="Corbel" panose="020B0503020204020204" pitchFamily="34" charset="0"/>
            </a:endParaRPr>
          </a:p>
        </p:txBody>
      </p:sp>
    </p:spTree>
    <p:extLst>
      <p:ext uri="{BB962C8B-B14F-4D97-AF65-F5344CB8AC3E}">
        <p14:creationId xmlns:p14="http://schemas.microsoft.com/office/powerpoint/2010/main" val="3674627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Every day on the job is an interview</a:t>
            </a:r>
          </a:p>
          <a:p>
            <a:endParaRPr lang="en-US" sz="3600" dirty="0">
              <a:latin typeface="Corbel" panose="020B0503020204020204" pitchFamily="34" charset="0"/>
            </a:endParaRPr>
          </a:p>
        </p:txBody>
      </p:sp>
    </p:spTree>
    <p:extLst>
      <p:ext uri="{BB962C8B-B14F-4D97-AF65-F5344CB8AC3E}">
        <p14:creationId xmlns:p14="http://schemas.microsoft.com/office/powerpoint/2010/main" val="1454020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Moving On</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How do you know when you should apply elsewhere?</a:t>
            </a:r>
          </a:p>
          <a:p>
            <a:endParaRPr lang="en-US" sz="3600" dirty="0">
              <a:latin typeface="Corbel" panose="020B0503020204020204" pitchFamily="34" charset="0"/>
            </a:endParaRPr>
          </a:p>
        </p:txBody>
      </p:sp>
    </p:spTree>
    <p:extLst>
      <p:ext uri="{BB962C8B-B14F-4D97-AF65-F5344CB8AC3E}">
        <p14:creationId xmlns:p14="http://schemas.microsoft.com/office/powerpoint/2010/main" val="269055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4800" dirty="0" smtClean="0">
                <a:solidFill>
                  <a:schemeClr val="bg2">
                    <a:lumMod val="75000"/>
                  </a:schemeClr>
                </a:solidFill>
                <a:latin typeface="Corbel" panose="020B0503020204020204" pitchFamily="34" charset="0"/>
              </a:rPr>
              <a:t>When You’re the Supervisor</a:t>
            </a:r>
            <a:endParaRPr lang="en-US" sz="48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What to do when you are the supervisor on the receiving end of an upset candidate</a:t>
            </a:r>
          </a:p>
          <a:p>
            <a:endParaRPr lang="en-US" sz="3600" dirty="0">
              <a:latin typeface="Corbel" panose="020B0503020204020204" pitchFamily="34" charset="0"/>
            </a:endParaRPr>
          </a:p>
        </p:txBody>
      </p:sp>
    </p:spTree>
    <p:extLst>
      <p:ext uri="{BB962C8B-B14F-4D97-AF65-F5344CB8AC3E}">
        <p14:creationId xmlns:p14="http://schemas.microsoft.com/office/powerpoint/2010/main" val="167560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5400" dirty="0" smtClean="0">
                <a:solidFill>
                  <a:schemeClr val="bg2">
                    <a:lumMod val="75000"/>
                  </a:schemeClr>
                </a:solidFill>
                <a:latin typeface="Corbel" panose="020B0503020204020204" pitchFamily="34" charset="0"/>
              </a:rPr>
              <a:t>Questions? Comments?</a:t>
            </a:r>
            <a:endParaRPr lang="en-US" sz="5400" dirty="0">
              <a:solidFill>
                <a:schemeClr val="bg2">
                  <a:lumMod val="75000"/>
                </a:schemeClr>
              </a:solidFill>
              <a:latin typeface="Corbel" panose="020B0503020204020204" pitchFamily="34" charset="0"/>
            </a:endParaRPr>
          </a:p>
        </p:txBody>
      </p:sp>
    </p:spTree>
    <p:extLst>
      <p:ext uri="{BB962C8B-B14F-4D97-AF65-F5344CB8AC3E}">
        <p14:creationId xmlns:p14="http://schemas.microsoft.com/office/powerpoint/2010/main" val="2530853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5400" dirty="0" smtClean="0">
                <a:solidFill>
                  <a:schemeClr val="bg2">
                    <a:lumMod val="75000"/>
                  </a:schemeClr>
                </a:solidFill>
                <a:latin typeface="Corbel" panose="020B0503020204020204" pitchFamily="34" charset="0"/>
              </a:rPr>
              <a:t>Thank You!</a:t>
            </a:r>
            <a:endParaRPr lang="en-US" sz="5400" dirty="0">
              <a:solidFill>
                <a:schemeClr val="bg2">
                  <a:lumMod val="75000"/>
                </a:schemeClr>
              </a:solidFill>
              <a:latin typeface="Corbel" panose="020B0503020204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401" y="2647104"/>
            <a:ext cx="1141412" cy="168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2283" y="4694692"/>
            <a:ext cx="1084154" cy="1630577"/>
          </a:xfrm>
          <a:prstGeom prst="rect">
            <a:avLst/>
          </a:prstGeom>
        </p:spPr>
      </p:pic>
      <p:sp>
        <p:nvSpPr>
          <p:cNvPr id="6" name="Subtitle 2"/>
          <p:cNvSpPr txBox="1">
            <a:spLocks/>
          </p:cNvSpPr>
          <p:nvPr/>
        </p:nvSpPr>
        <p:spPr>
          <a:xfrm>
            <a:off x="3352800" y="2894645"/>
            <a:ext cx="4083787" cy="1190393"/>
          </a:xfrm>
          <a:prstGeom prst="rect">
            <a:avLst/>
          </a:prstGeom>
        </p:spPr>
        <p:txBody>
          <a:bodyPr vert="horz" lIns="91440" tIns="45720" rIns="91440" bIns="45720" rtlCol="0" anchor="ctr">
            <a:noAutofit/>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r"/>
            <a:r>
              <a:rPr lang="en-US" sz="2000" dirty="0" smtClean="0">
                <a:latin typeface="Corbel" panose="020B0503020204020204" pitchFamily="34" charset="0"/>
              </a:rPr>
              <a:t>Deborah Wright</a:t>
            </a:r>
          </a:p>
          <a:p>
            <a:pPr algn="r"/>
            <a:r>
              <a:rPr lang="en-US" sz="2000" dirty="0" smtClean="0">
                <a:latin typeface="Corbel" panose="020B0503020204020204" pitchFamily="34" charset="0"/>
              </a:rPr>
              <a:t>dlwright@pwcgov.org</a:t>
            </a:r>
          </a:p>
          <a:p>
            <a:pPr algn="r"/>
            <a:r>
              <a:rPr lang="en-US" sz="1600" dirty="0" smtClean="0">
                <a:latin typeface="Corbel" panose="020B0503020204020204" pitchFamily="34" charset="0"/>
              </a:rPr>
              <a:t>Assistant Director of Public Service</a:t>
            </a:r>
          </a:p>
          <a:p>
            <a:pPr algn="r"/>
            <a:r>
              <a:rPr lang="en-US" sz="1600" dirty="0" smtClean="0">
                <a:latin typeface="Corbel" panose="020B0503020204020204" pitchFamily="34" charset="0"/>
              </a:rPr>
              <a:t>Prince William Public Library</a:t>
            </a:r>
            <a:endParaRPr lang="en-US" sz="1600" dirty="0">
              <a:latin typeface="Corbel" panose="020B0503020204020204" pitchFamily="34" charset="0"/>
            </a:endParaRPr>
          </a:p>
        </p:txBody>
      </p:sp>
      <p:sp>
        <p:nvSpPr>
          <p:cNvPr id="7" name="Subtitle 2"/>
          <p:cNvSpPr txBox="1">
            <a:spLocks/>
          </p:cNvSpPr>
          <p:nvPr/>
        </p:nvSpPr>
        <p:spPr>
          <a:xfrm>
            <a:off x="1981200" y="4592552"/>
            <a:ext cx="4729900" cy="1882482"/>
          </a:xfrm>
          <a:prstGeom prst="rect">
            <a:avLst/>
          </a:prstGeom>
        </p:spPr>
        <p:txBody>
          <a:bodyPr vert="horz" lIns="91440" tIns="45720" rIns="91440" bIns="45720" rtlCol="0" anchor="ctr">
            <a:noAutofit/>
          </a:bodyPr>
          <a:lstStyle>
            <a:lvl1pPr marL="0" indent="0" algn="l" defTabSz="914400" rtl="0"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r>
              <a:rPr lang="en-US" sz="2000" dirty="0" smtClean="0">
                <a:latin typeface="Corbel" panose="020B0503020204020204" pitchFamily="34" charset="0"/>
              </a:rPr>
              <a:t>Elizabeth Hensley</a:t>
            </a:r>
          </a:p>
          <a:p>
            <a:r>
              <a:rPr lang="en-US" sz="2000" dirty="0" smtClean="0">
                <a:latin typeface="Corbel" panose="020B0503020204020204" pitchFamily="34" charset="0"/>
              </a:rPr>
              <a:t>ehensley@pwcgov.org</a:t>
            </a:r>
          </a:p>
          <a:p>
            <a:r>
              <a:rPr lang="en-US" sz="1600" dirty="0" smtClean="0">
                <a:latin typeface="Corbel" panose="020B0503020204020204" pitchFamily="34" charset="0"/>
              </a:rPr>
              <a:t>Branch Administrator, Montclair Community Library</a:t>
            </a:r>
          </a:p>
          <a:p>
            <a:r>
              <a:rPr lang="en-US" sz="1600" dirty="0" smtClean="0">
                <a:latin typeface="Corbel" panose="020B0503020204020204" pitchFamily="34" charset="0"/>
              </a:rPr>
              <a:t>Prince William Public Library</a:t>
            </a:r>
            <a:endParaRPr lang="en-US" sz="1600" dirty="0">
              <a:latin typeface="Corbel" panose="020B0503020204020204" pitchFamily="34" charset="0"/>
            </a:endParaRPr>
          </a:p>
        </p:txBody>
      </p:sp>
    </p:spTree>
    <p:extLst>
      <p:ext uri="{BB962C8B-B14F-4D97-AF65-F5344CB8AC3E}">
        <p14:creationId xmlns:p14="http://schemas.microsoft.com/office/powerpoint/2010/main" val="213483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Introduction &amp; Goals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685800" y="26670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Why this topic matters</a:t>
            </a:r>
          </a:p>
          <a:p>
            <a:pPr marL="388620" indent="-342900">
              <a:buFont typeface="Arial" panose="020B0604020202020204" pitchFamily="34" charset="0"/>
              <a:buChar char="•"/>
            </a:pPr>
            <a:r>
              <a:rPr lang="en-US" sz="3600" dirty="0" smtClean="0">
                <a:latin typeface="Corbel" panose="020B0503020204020204" pitchFamily="34" charset="0"/>
              </a:rPr>
              <a:t>Examples of responses and behaviors</a:t>
            </a:r>
          </a:p>
          <a:p>
            <a:pPr marL="388620" indent="-342900">
              <a:buFont typeface="Arial" panose="020B0604020202020204" pitchFamily="34" charset="0"/>
              <a:buChar char="•"/>
            </a:pPr>
            <a:r>
              <a:rPr lang="en-US" sz="3600" dirty="0" smtClean="0">
                <a:latin typeface="Corbel" panose="020B0503020204020204" pitchFamily="34" charset="0"/>
              </a:rPr>
              <a:t>What applicants can do</a:t>
            </a:r>
          </a:p>
          <a:p>
            <a:pPr marL="388620" indent="-342900">
              <a:buFont typeface="Arial" panose="020B0604020202020204" pitchFamily="34" charset="0"/>
              <a:buChar char="•"/>
            </a:pPr>
            <a:r>
              <a:rPr lang="en-US" sz="3600" dirty="0" smtClean="0">
                <a:latin typeface="Corbel" panose="020B0503020204020204" pitchFamily="34" charset="0"/>
              </a:rPr>
              <a:t>What supervisors can do </a:t>
            </a:r>
          </a:p>
          <a:p>
            <a:pPr marL="388620" indent="-342900">
              <a:buFont typeface="Arial" panose="020B0604020202020204" pitchFamily="34" charset="0"/>
              <a:buChar char="•"/>
            </a:pPr>
            <a:r>
              <a:rPr lang="en-US" sz="3600" dirty="0" smtClean="0">
                <a:latin typeface="Corbel" panose="020B0503020204020204" pitchFamily="34" charset="0"/>
              </a:rPr>
              <a:t>What is your experience</a:t>
            </a:r>
            <a:endParaRPr lang="en-US" sz="3600" dirty="0">
              <a:latin typeface="Corbel" panose="020B0503020204020204" pitchFamily="34" charset="0"/>
            </a:endParaRPr>
          </a:p>
        </p:txBody>
      </p:sp>
    </p:spTree>
    <p:extLst>
      <p:ext uri="{BB962C8B-B14F-4D97-AF65-F5344CB8AC3E}">
        <p14:creationId xmlns:p14="http://schemas.microsoft.com/office/powerpoint/2010/main" val="2161258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Volunteers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685800" y="30480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Scenario A</a:t>
            </a:r>
          </a:p>
          <a:p>
            <a:pPr marL="388620" indent="-342900">
              <a:buFont typeface="Arial" panose="020B0604020202020204" pitchFamily="34" charset="0"/>
              <a:buChar char="•"/>
            </a:pPr>
            <a:endParaRPr lang="en-US" sz="3600" dirty="0" smtClean="0">
              <a:latin typeface="Corbel" panose="020B0503020204020204" pitchFamily="34" charset="0"/>
            </a:endParaRPr>
          </a:p>
          <a:p>
            <a:pPr marL="388620" indent="-342900">
              <a:buFont typeface="Arial" panose="020B0604020202020204" pitchFamily="34" charset="0"/>
              <a:buChar char="•"/>
            </a:pPr>
            <a:r>
              <a:rPr lang="en-US" sz="3600" dirty="0" smtClean="0">
                <a:latin typeface="Corbel" panose="020B0503020204020204" pitchFamily="34" charset="0"/>
              </a:rPr>
              <a:t>Scenario B</a:t>
            </a:r>
            <a:endParaRPr lang="en-US" sz="3600" dirty="0">
              <a:latin typeface="Corbel" panose="020B0503020204020204" pitchFamily="34" charset="0"/>
            </a:endParaRPr>
          </a:p>
        </p:txBody>
      </p:sp>
    </p:spTree>
    <p:extLst>
      <p:ext uri="{BB962C8B-B14F-4D97-AF65-F5344CB8AC3E}">
        <p14:creationId xmlns:p14="http://schemas.microsoft.com/office/powerpoint/2010/main" val="225680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Behaviors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685800" y="30480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When people are not selected for a position, what behaviors might they exhibit toward their selectors, supervisors and co-workers?</a:t>
            </a:r>
            <a:endParaRPr lang="en-US" sz="3600" dirty="0">
              <a:latin typeface="Corbel" panose="020B0503020204020204" pitchFamily="34" charset="0"/>
            </a:endParaRPr>
          </a:p>
        </p:txBody>
      </p:sp>
    </p:spTree>
    <p:extLst>
      <p:ext uri="{BB962C8B-B14F-4D97-AF65-F5344CB8AC3E}">
        <p14:creationId xmlns:p14="http://schemas.microsoft.com/office/powerpoint/2010/main" val="150438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Emotions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685800" y="28956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The behaviors that people exhibit when not selected for a position are a result of emotions. What emotions do people experience when they find out they were not chosen?</a:t>
            </a:r>
            <a:endParaRPr lang="en-US" sz="3600" dirty="0">
              <a:latin typeface="Corbel" panose="020B0503020204020204" pitchFamily="34" charset="0"/>
            </a:endParaRPr>
          </a:p>
        </p:txBody>
      </p:sp>
    </p:spTree>
    <p:extLst>
      <p:ext uri="{BB962C8B-B14F-4D97-AF65-F5344CB8AC3E}">
        <p14:creationId xmlns:p14="http://schemas.microsoft.com/office/powerpoint/2010/main" val="203933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Emotions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There are no “wrong” or “inappropriate” feelings.</a:t>
            </a:r>
          </a:p>
          <a:p>
            <a:endParaRPr lang="en-US" sz="3600" dirty="0">
              <a:latin typeface="Corbel" panose="020B0503020204020204" pitchFamily="34" charset="0"/>
            </a:endParaRPr>
          </a:p>
        </p:txBody>
      </p:sp>
    </p:spTree>
    <p:extLst>
      <p:ext uri="{BB962C8B-B14F-4D97-AF65-F5344CB8AC3E}">
        <p14:creationId xmlns:p14="http://schemas.microsoft.com/office/powerpoint/2010/main" val="1351370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Emotions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There are healthier ways to cope and healthier choices people can make about the behavior they exhibit in the workplace.</a:t>
            </a:r>
          </a:p>
          <a:p>
            <a:endParaRPr lang="en-US" sz="3600" dirty="0">
              <a:latin typeface="Corbel" panose="020B0503020204020204" pitchFamily="34" charset="0"/>
            </a:endParaRPr>
          </a:p>
        </p:txBody>
      </p:sp>
    </p:spTree>
    <p:extLst>
      <p:ext uri="{BB962C8B-B14F-4D97-AF65-F5344CB8AC3E}">
        <p14:creationId xmlns:p14="http://schemas.microsoft.com/office/powerpoint/2010/main" val="354062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Separate emotions from behaviors</a:t>
            </a:r>
          </a:p>
          <a:p>
            <a:endParaRPr lang="en-US" sz="3600" dirty="0">
              <a:latin typeface="Corbel" panose="020B0503020204020204" pitchFamily="34" charset="0"/>
            </a:endParaRPr>
          </a:p>
        </p:txBody>
      </p:sp>
    </p:spTree>
    <p:extLst>
      <p:ext uri="{BB962C8B-B14F-4D97-AF65-F5344CB8AC3E}">
        <p14:creationId xmlns:p14="http://schemas.microsoft.com/office/powerpoint/2010/main" val="109552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772400" cy="1362075"/>
          </a:xfrm>
          <a:ln>
            <a:noFill/>
          </a:ln>
        </p:spPr>
        <p:txBody>
          <a:bodyPr/>
          <a:lstStyle/>
          <a:p>
            <a:r>
              <a:rPr lang="en-US" sz="6600" dirty="0" smtClean="0">
                <a:solidFill>
                  <a:schemeClr val="bg2">
                    <a:lumMod val="75000"/>
                  </a:schemeClr>
                </a:solidFill>
                <a:latin typeface="Corbel" panose="020B0503020204020204" pitchFamily="34" charset="0"/>
              </a:rPr>
              <a:t>Recommendations</a:t>
            </a:r>
            <a:endParaRPr lang="en-US" sz="6600" dirty="0">
              <a:solidFill>
                <a:schemeClr val="bg2">
                  <a:lumMod val="75000"/>
                </a:schemeClr>
              </a:solidFill>
              <a:latin typeface="Corbel" panose="020B0503020204020204" pitchFamily="34" charset="0"/>
            </a:endParaRPr>
          </a:p>
        </p:txBody>
      </p:sp>
      <p:sp>
        <p:nvSpPr>
          <p:cNvPr id="2" name="Content Placeholder 1"/>
          <p:cNvSpPr>
            <a:spLocks noGrp="1"/>
          </p:cNvSpPr>
          <p:nvPr>
            <p:ph type="body" idx="1"/>
          </p:nvPr>
        </p:nvSpPr>
        <p:spPr>
          <a:xfrm>
            <a:off x="838200" y="3200400"/>
            <a:ext cx="7772400" cy="3200400"/>
          </a:xfrm>
        </p:spPr>
        <p:txBody>
          <a:bodyPr>
            <a:noAutofit/>
          </a:bodyPr>
          <a:lstStyle/>
          <a:p>
            <a:pPr marL="388620" indent="-342900">
              <a:buFont typeface="Arial" panose="020B0604020202020204" pitchFamily="34" charset="0"/>
              <a:buChar char="•"/>
            </a:pPr>
            <a:r>
              <a:rPr lang="en-US" sz="3600" dirty="0" smtClean="0">
                <a:latin typeface="Corbel" panose="020B0503020204020204" pitchFamily="34" charset="0"/>
              </a:rPr>
              <a:t>Choose your attitude</a:t>
            </a:r>
          </a:p>
          <a:p>
            <a:endParaRPr lang="en-US" sz="3600" dirty="0">
              <a:latin typeface="Corbel" panose="020B0503020204020204" pitchFamily="34" charset="0"/>
            </a:endParaRPr>
          </a:p>
        </p:txBody>
      </p:sp>
    </p:spTree>
    <p:extLst>
      <p:ext uri="{BB962C8B-B14F-4D97-AF65-F5344CB8AC3E}">
        <p14:creationId xmlns:p14="http://schemas.microsoft.com/office/powerpoint/2010/main" val="3704752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rb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479</TotalTime>
  <Words>1252</Words>
  <Application>Microsoft Office PowerPoint</Application>
  <PresentationFormat>On-screen Show (4:3)</PresentationFormat>
  <Paragraphs>177</Paragraphs>
  <Slides>18</Slides>
  <Notes>18</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Elemental</vt:lpstr>
      <vt:lpstr>Custom Design</vt:lpstr>
      <vt:lpstr>Urban</vt:lpstr>
      <vt:lpstr>How to... NOT Get a Job at Your Library</vt:lpstr>
      <vt:lpstr>Introduction &amp; Goals</vt:lpstr>
      <vt:lpstr>Volunteers</vt:lpstr>
      <vt:lpstr>Behaviors</vt:lpstr>
      <vt:lpstr>Emotions</vt:lpstr>
      <vt:lpstr>Emotions</vt:lpstr>
      <vt:lpstr>Emotions</vt:lpstr>
      <vt:lpstr>Recommendations</vt:lpstr>
      <vt:lpstr>Recommendations</vt:lpstr>
      <vt:lpstr>Recommendations</vt:lpstr>
      <vt:lpstr>Recommendations</vt:lpstr>
      <vt:lpstr>Recommendations</vt:lpstr>
      <vt:lpstr>Recommendations</vt:lpstr>
      <vt:lpstr>Recommendations</vt:lpstr>
      <vt:lpstr>Moving On</vt:lpstr>
      <vt:lpstr>When You’re the Supervisor</vt:lpstr>
      <vt:lpstr>Questions? Comments?</vt:lpstr>
      <vt:lpstr>Thank You!</vt:lpstr>
    </vt:vector>
  </TitlesOfParts>
  <Company>Prince William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Hensley, Elizabeth</dc:creator>
  <cp:lastModifiedBy>Hensley, Elizabeth</cp:lastModifiedBy>
  <cp:revision>27</cp:revision>
  <cp:lastPrinted>2015-10-21T15:19:01Z</cp:lastPrinted>
  <dcterms:created xsi:type="dcterms:W3CDTF">2015-10-08T20:57:32Z</dcterms:created>
  <dcterms:modified xsi:type="dcterms:W3CDTF">2015-11-05T21:48:15Z</dcterms:modified>
</cp:coreProperties>
</file>